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256" r:id="rId3"/>
    <p:sldId id="257" r:id="rId4"/>
    <p:sldId id="288" r:id="rId5"/>
    <p:sldId id="260" r:id="rId6"/>
    <p:sldId id="277" r:id="rId7"/>
    <p:sldId id="281" r:id="rId8"/>
    <p:sldId id="282" r:id="rId9"/>
    <p:sldId id="283" r:id="rId10"/>
    <p:sldId id="291" r:id="rId11"/>
    <p:sldId id="276" r:id="rId12"/>
    <p:sldId id="263" r:id="rId13"/>
    <p:sldId id="264" r:id="rId14"/>
    <p:sldId id="265" r:id="rId15"/>
    <p:sldId id="269" r:id="rId16"/>
    <p:sldId id="270" r:id="rId17"/>
    <p:sldId id="272" r:id="rId18"/>
    <p:sldId id="273" r:id="rId19"/>
    <p:sldId id="285" r:id="rId20"/>
    <p:sldId id="284" r:id="rId21"/>
    <p:sldId id="280" r:id="rId22"/>
    <p:sldId id="286" r:id="rId23"/>
    <p:sldId id="287" r:id="rId24"/>
    <p:sldId id="292" r:id="rId25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714" autoAdjust="0"/>
  </p:normalViewPr>
  <p:slideViewPr>
    <p:cSldViewPr>
      <p:cViewPr>
        <p:scale>
          <a:sx n="80" d="100"/>
          <a:sy n="80" d="100"/>
        </p:scale>
        <p:origin x="-2514" y="-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 smtClean="0"/>
              <a:t>Skład </a:t>
            </a:r>
            <a:r>
              <a:rPr lang="pl-PL" dirty="0"/>
              <a:t>KM RPO WD 2014-2020</a:t>
            </a:r>
          </a:p>
        </c:rich>
      </c:tx>
      <c:layout>
        <c:manualLayout>
          <c:xMode val="edge"/>
          <c:yMode val="edge"/>
          <c:x val="0.5513674965233748"/>
          <c:y val="0.3114311532435093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40243612778657"/>
          <c:y val="0.32262040328852348"/>
          <c:w val="0.36971694237038799"/>
          <c:h val="0.6306936075730147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Skład KM RPO WD 2014-2020</c:v>
                </c:pt>
              </c:strCache>
            </c:strRef>
          </c:tx>
          <c:explosion val="4"/>
          <c:cat>
            <c:strRef>
              <c:f>Arkusz1!$A$2:$A$5</c:f>
              <c:strCache>
                <c:ptCount val="3"/>
                <c:pt idx="0">
                  <c:v>14 przedstawicieli strony rządowej</c:v>
                </c:pt>
                <c:pt idx="1">
                  <c:v>14 przedstawicieli strony samorządowej </c:v>
                </c:pt>
                <c:pt idx="2">
                  <c:v>18 przedstawicieli partnerów spoza administracji publicznej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14</c:v>
                </c:pt>
                <c:pt idx="1">
                  <c:v>14</c:v>
                </c:pt>
                <c:pt idx="2">
                  <c:v>18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Skłąd KM RPO WD 2014-2021</c:v>
                </c:pt>
              </c:strCache>
            </c:strRef>
          </c:tx>
          <c:explosion val="25"/>
          <c:cat>
            <c:strRef>
              <c:f>Arkusz1!$A$2:$A$5</c:f>
              <c:strCache>
                <c:ptCount val="3"/>
                <c:pt idx="0">
                  <c:v>14 przedstawicieli strony rządowej</c:v>
                </c:pt>
                <c:pt idx="1">
                  <c:v>14 przedstawicieli strony samorządowej </c:v>
                </c:pt>
                <c:pt idx="2">
                  <c:v>18 przedstawicieli partnerów spoza administracji publicznej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Skłąd KM RPO WD 2014-2022</c:v>
                </c:pt>
              </c:strCache>
            </c:strRef>
          </c:tx>
          <c:explosion val="25"/>
          <c:cat>
            <c:strRef>
              <c:f>Arkusz1!$A$2:$A$5</c:f>
              <c:strCache>
                <c:ptCount val="3"/>
                <c:pt idx="0">
                  <c:v>14 przedstawicieli strony rządowej</c:v>
                </c:pt>
                <c:pt idx="1">
                  <c:v>14 przedstawicieli strony samorządowej </c:v>
                </c:pt>
                <c:pt idx="2">
                  <c:v>18 przedstawicieli partnerów spoza administracji publicznej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241328549701374"/>
          <c:y val="0.49871889234529498"/>
          <c:w val="0.46674459542809421"/>
          <c:h val="0.4136982863972968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FC343C-E2FF-4406-9673-D68586E4954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20A91FE-8836-4DD4-8E51-11D539061D98}">
      <dgm:prSet/>
      <dgm:spPr/>
      <dgm:t>
        <a:bodyPr/>
        <a:lstStyle/>
        <a:p>
          <a:pPr rtl="0"/>
          <a:r>
            <a:rPr lang="pl-PL" b="1" i="1" dirty="0" smtClean="0"/>
            <a:t>Regionalny Program Operacyjny Województwa Dolnośląskiego 2014-2020</a:t>
          </a:r>
          <a:endParaRPr lang="pl-PL" dirty="0"/>
        </a:p>
      </dgm:t>
    </dgm:pt>
    <dgm:pt modelId="{29D5431F-F3A0-4D33-8EFB-F816DF533A96}" type="parTrans" cxnId="{4D11E5AB-7BDE-4371-B09B-47737738C382}">
      <dgm:prSet/>
      <dgm:spPr/>
      <dgm:t>
        <a:bodyPr/>
        <a:lstStyle/>
        <a:p>
          <a:endParaRPr lang="pl-PL"/>
        </a:p>
      </dgm:t>
    </dgm:pt>
    <dgm:pt modelId="{09DC55C2-16F1-45B7-A88B-243CF5501967}" type="sibTrans" cxnId="{4D11E5AB-7BDE-4371-B09B-47737738C382}">
      <dgm:prSet/>
      <dgm:spPr/>
      <dgm:t>
        <a:bodyPr/>
        <a:lstStyle/>
        <a:p>
          <a:endParaRPr lang="pl-PL"/>
        </a:p>
      </dgm:t>
    </dgm:pt>
    <dgm:pt modelId="{4690A34C-72E2-4A5C-B0F8-44DABDAFD545}">
      <dgm:prSet/>
      <dgm:spPr/>
      <dgm:t>
        <a:bodyPr/>
        <a:lstStyle/>
        <a:p>
          <a:pPr rtl="0"/>
          <a:r>
            <a:rPr lang="pl-PL" b="1" dirty="0" smtClean="0"/>
            <a:t>wrzesień – grudzień 2014 r.</a:t>
          </a:r>
          <a:r>
            <a:rPr lang="pl-PL" dirty="0" smtClean="0"/>
            <a:t> – proces negocjacji Programu z Ministerstwem Infrastruktury i Rozwoju oraz z Komisją Europejską </a:t>
          </a:r>
          <a:endParaRPr lang="pl-PL" dirty="0"/>
        </a:p>
      </dgm:t>
    </dgm:pt>
    <dgm:pt modelId="{37E94268-9844-449E-880A-0B47EC753B84}" type="parTrans" cxnId="{0CA4679E-DD4A-4BF0-A38A-90BC6AAFD78A}">
      <dgm:prSet/>
      <dgm:spPr/>
      <dgm:t>
        <a:bodyPr/>
        <a:lstStyle/>
        <a:p>
          <a:endParaRPr lang="pl-PL"/>
        </a:p>
      </dgm:t>
    </dgm:pt>
    <dgm:pt modelId="{A4C038E9-4D3E-43F3-943D-1A3A6E0D8175}" type="sibTrans" cxnId="{0CA4679E-DD4A-4BF0-A38A-90BC6AAFD78A}">
      <dgm:prSet/>
      <dgm:spPr/>
      <dgm:t>
        <a:bodyPr/>
        <a:lstStyle/>
        <a:p>
          <a:endParaRPr lang="pl-PL"/>
        </a:p>
      </dgm:t>
    </dgm:pt>
    <dgm:pt modelId="{191B7025-9F81-4F00-BA95-676031339DA4}">
      <dgm:prSet/>
      <dgm:spPr/>
      <dgm:t>
        <a:bodyPr/>
        <a:lstStyle/>
        <a:p>
          <a:pPr rtl="0"/>
          <a:r>
            <a:rPr lang="pl-PL" b="1" dirty="0" smtClean="0"/>
            <a:t>18 grudnia 2014 r.</a:t>
          </a:r>
          <a:r>
            <a:rPr lang="pl-PL" dirty="0" smtClean="0"/>
            <a:t> – Decyzja Komisji Europejskiej przyjmująca projekt Regionalnego Programu Operacyjnego Województwa Dolnośląskiego 2014-2020</a:t>
          </a:r>
          <a:endParaRPr lang="pl-PL" dirty="0"/>
        </a:p>
      </dgm:t>
    </dgm:pt>
    <dgm:pt modelId="{27AFFCA4-2086-4B44-911E-A25C3E33101A}" type="parTrans" cxnId="{DD60D967-D8BA-4BEC-93C3-D6DF78B18550}">
      <dgm:prSet/>
      <dgm:spPr/>
      <dgm:t>
        <a:bodyPr/>
        <a:lstStyle/>
        <a:p>
          <a:endParaRPr lang="pl-PL"/>
        </a:p>
      </dgm:t>
    </dgm:pt>
    <dgm:pt modelId="{7CBF4E43-545C-44C9-A67B-9F1063ECA184}" type="sibTrans" cxnId="{DD60D967-D8BA-4BEC-93C3-D6DF78B18550}">
      <dgm:prSet/>
      <dgm:spPr/>
      <dgm:t>
        <a:bodyPr/>
        <a:lstStyle/>
        <a:p>
          <a:endParaRPr lang="pl-PL"/>
        </a:p>
      </dgm:t>
    </dgm:pt>
    <dgm:pt modelId="{6EFCC457-A3FB-4E60-97DF-225E749D790C}">
      <dgm:prSet/>
      <dgm:spPr/>
      <dgm:t>
        <a:bodyPr/>
        <a:lstStyle/>
        <a:p>
          <a:pPr rtl="0"/>
          <a:r>
            <a:rPr lang="pl-PL" b="1" dirty="0" smtClean="0"/>
            <a:t>21 stycznia 2015 r.</a:t>
          </a:r>
          <a:r>
            <a:rPr lang="pl-PL" dirty="0" smtClean="0"/>
            <a:t> – przyjęcie przez Zarząd Województwa Dolnośląskiego Regionalnego Programu Operacyjnego Województwa Dolnośląskiego 2014-2020</a:t>
          </a:r>
          <a:endParaRPr lang="pl-PL" dirty="0"/>
        </a:p>
      </dgm:t>
    </dgm:pt>
    <dgm:pt modelId="{AB785A59-829D-452B-B88A-E4E5987EA292}" type="parTrans" cxnId="{D87E1C42-16EE-4D06-8127-C6C5FB27E80B}">
      <dgm:prSet/>
      <dgm:spPr/>
      <dgm:t>
        <a:bodyPr/>
        <a:lstStyle/>
        <a:p>
          <a:endParaRPr lang="pl-PL"/>
        </a:p>
      </dgm:t>
    </dgm:pt>
    <dgm:pt modelId="{F21764D5-B838-4307-ABAF-E317EDA4EE6D}" type="sibTrans" cxnId="{D87E1C42-16EE-4D06-8127-C6C5FB27E80B}">
      <dgm:prSet/>
      <dgm:spPr/>
      <dgm:t>
        <a:bodyPr/>
        <a:lstStyle/>
        <a:p>
          <a:endParaRPr lang="pl-PL"/>
        </a:p>
      </dgm:t>
    </dgm:pt>
    <dgm:pt modelId="{AB9DDEB7-C148-4202-8D17-D42EA496732B}" type="pres">
      <dgm:prSet presAssocID="{3EFC343C-E2FF-4406-9673-D68586E4954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383AA51B-17F1-4EF5-A241-C8880B17D844}" type="pres">
      <dgm:prSet presAssocID="{820A91FE-8836-4DD4-8E51-11D539061D98}" presName="root" presStyleCnt="0"/>
      <dgm:spPr/>
    </dgm:pt>
    <dgm:pt modelId="{6C8384FB-2579-4FB9-A60F-9A012F89F3CD}" type="pres">
      <dgm:prSet presAssocID="{820A91FE-8836-4DD4-8E51-11D539061D98}" presName="rootComposite" presStyleCnt="0"/>
      <dgm:spPr/>
    </dgm:pt>
    <dgm:pt modelId="{6A3973ED-B108-44CE-997D-AE4303F6AA8A}" type="pres">
      <dgm:prSet presAssocID="{820A91FE-8836-4DD4-8E51-11D539061D98}" presName="rootText" presStyleLbl="node1" presStyleIdx="0" presStyleCnt="1" custScaleX="317565" custScaleY="41865"/>
      <dgm:spPr/>
      <dgm:t>
        <a:bodyPr/>
        <a:lstStyle/>
        <a:p>
          <a:endParaRPr lang="pl-PL"/>
        </a:p>
      </dgm:t>
    </dgm:pt>
    <dgm:pt modelId="{E1E4E52E-C685-4D9E-8F33-F87EDC04AEDB}" type="pres">
      <dgm:prSet presAssocID="{820A91FE-8836-4DD4-8E51-11D539061D98}" presName="rootConnector" presStyleLbl="node1" presStyleIdx="0" presStyleCnt="1"/>
      <dgm:spPr/>
      <dgm:t>
        <a:bodyPr/>
        <a:lstStyle/>
        <a:p>
          <a:endParaRPr lang="pl-PL"/>
        </a:p>
      </dgm:t>
    </dgm:pt>
    <dgm:pt modelId="{4B2FFD30-D9F9-426C-8AE8-9E56CD4BB5ED}" type="pres">
      <dgm:prSet presAssocID="{820A91FE-8836-4DD4-8E51-11D539061D98}" presName="childShape" presStyleCnt="0"/>
      <dgm:spPr/>
    </dgm:pt>
    <dgm:pt modelId="{1CE576E4-28C4-4323-946A-17D1642189D6}" type="pres">
      <dgm:prSet presAssocID="{37E94268-9844-449E-880A-0B47EC753B84}" presName="Name13" presStyleLbl="parChTrans1D2" presStyleIdx="0" presStyleCnt="3"/>
      <dgm:spPr/>
      <dgm:t>
        <a:bodyPr/>
        <a:lstStyle/>
        <a:p>
          <a:endParaRPr lang="pl-PL"/>
        </a:p>
      </dgm:t>
    </dgm:pt>
    <dgm:pt modelId="{A592BF7E-2F00-4880-AB6E-D16A26573267}" type="pres">
      <dgm:prSet presAssocID="{4690A34C-72E2-4A5C-B0F8-44DABDAFD545}" presName="childText" presStyleLbl="bgAcc1" presStyleIdx="0" presStyleCnt="3" custScaleX="320690" custScaleY="8982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07B388A-7379-46B2-BCED-8DA682850CCD}" type="pres">
      <dgm:prSet presAssocID="{27AFFCA4-2086-4B44-911E-A25C3E33101A}" presName="Name13" presStyleLbl="parChTrans1D2" presStyleIdx="1" presStyleCnt="3"/>
      <dgm:spPr/>
      <dgm:t>
        <a:bodyPr/>
        <a:lstStyle/>
        <a:p>
          <a:endParaRPr lang="pl-PL"/>
        </a:p>
      </dgm:t>
    </dgm:pt>
    <dgm:pt modelId="{B2633F87-4391-4454-BEEF-128979803A20}" type="pres">
      <dgm:prSet presAssocID="{191B7025-9F81-4F00-BA95-676031339DA4}" presName="childText" presStyleLbl="bgAcc1" presStyleIdx="1" presStyleCnt="3" custScaleX="327876" custScaleY="7070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30F88E5-F99B-42DA-B277-96F69738B4D0}" type="pres">
      <dgm:prSet presAssocID="{AB785A59-829D-452B-B88A-E4E5987EA292}" presName="Name13" presStyleLbl="parChTrans1D2" presStyleIdx="2" presStyleCnt="3"/>
      <dgm:spPr/>
      <dgm:t>
        <a:bodyPr/>
        <a:lstStyle/>
        <a:p>
          <a:endParaRPr lang="pl-PL"/>
        </a:p>
      </dgm:t>
    </dgm:pt>
    <dgm:pt modelId="{BB4BC1D4-D7C9-47F7-931B-13A6C5EEBC73}" type="pres">
      <dgm:prSet presAssocID="{6EFCC457-A3FB-4E60-97DF-225E749D790C}" presName="childText" presStyleLbl="bgAcc1" presStyleIdx="2" presStyleCnt="3" custScaleX="328550" custScaleY="7827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F7F8081-6FA0-4D8D-826E-5F55F023A215}" type="presOf" srcId="{820A91FE-8836-4DD4-8E51-11D539061D98}" destId="{6A3973ED-B108-44CE-997D-AE4303F6AA8A}" srcOrd="0" destOrd="0" presId="urn:microsoft.com/office/officeart/2005/8/layout/hierarchy3"/>
    <dgm:cxn modelId="{DD60D967-D8BA-4BEC-93C3-D6DF78B18550}" srcId="{820A91FE-8836-4DD4-8E51-11D539061D98}" destId="{191B7025-9F81-4F00-BA95-676031339DA4}" srcOrd="1" destOrd="0" parTransId="{27AFFCA4-2086-4B44-911E-A25C3E33101A}" sibTransId="{7CBF4E43-545C-44C9-A67B-9F1063ECA184}"/>
    <dgm:cxn modelId="{7F860CFC-B092-4A3F-AD86-B188719FDC32}" type="presOf" srcId="{27AFFCA4-2086-4B44-911E-A25C3E33101A}" destId="{D07B388A-7379-46B2-BCED-8DA682850CCD}" srcOrd="0" destOrd="0" presId="urn:microsoft.com/office/officeart/2005/8/layout/hierarchy3"/>
    <dgm:cxn modelId="{AC92021F-2BFB-4431-BDB2-C132F7EF791F}" type="presOf" srcId="{820A91FE-8836-4DD4-8E51-11D539061D98}" destId="{E1E4E52E-C685-4D9E-8F33-F87EDC04AEDB}" srcOrd="1" destOrd="0" presId="urn:microsoft.com/office/officeart/2005/8/layout/hierarchy3"/>
    <dgm:cxn modelId="{2607442B-5831-4502-8109-4B6FBAE7456E}" type="presOf" srcId="{3EFC343C-E2FF-4406-9673-D68586E4954D}" destId="{AB9DDEB7-C148-4202-8D17-D42EA496732B}" srcOrd="0" destOrd="0" presId="urn:microsoft.com/office/officeart/2005/8/layout/hierarchy3"/>
    <dgm:cxn modelId="{F0C220C8-5CCF-43E3-8876-1600C31ACCBC}" type="presOf" srcId="{37E94268-9844-449E-880A-0B47EC753B84}" destId="{1CE576E4-28C4-4323-946A-17D1642189D6}" srcOrd="0" destOrd="0" presId="urn:microsoft.com/office/officeart/2005/8/layout/hierarchy3"/>
    <dgm:cxn modelId="{4D11E5AB-7BDE-4371-B09B-47737738C382}" srcId="{3EFC343C-E2FF-4406-9673-D68586E4954D}" destId="{820A91FE-8836-4DD4-8E51-11D539061D98}" srcOrd="0" destOrd="0" parTransId="{29D5431F-F3A0-4D33-8EFB-F816DF533A96}" sibTransId="{09DC55C2-16F1-45B7-A88B-243CF5501967}"/>
    <dgm:cxn modelId="{59A8006E-6A40-407C-9661-6BA42CAEDC61}" type="presOf" srcId="{6EFCC457-A3FB-4E60-97DF-225E749D790C}" destId="{BB4BC1D4-D7C9-47F7-931B-13A6C5EEBC73}" srcOrd="0" destOrd="0" presId="urn:microsoft.com/office/officeart/2005/8/layout/hierarchy3"/>
    <dgm:cxn modelId="{BC5ED577-462E-4283-93F1-FB43E55F9D1A}" type="presOf" srcId="{191B7025-9F81-4F00-BA95-676031339DA4}" destId="{B2633F87-4391-4454-BEEF-128979803A20}" srcOrd="0" destOrd="0" presId="urn:microsoft.com/office/officeart/2005/8/layout/hierarchy3"/>
    <dgm:cxn modelId="{D87E1C42-16EE-4D06-8127-C6C5FB27E80B}" srcId="{820A91FE-8836-4DD4-8E51-11D539061D98}" destId="{6EFCC457-A3FB-4E60-97DF-225E749D790C}" srcOrd="2" destOrd="0" parTransId="{AB785A59-829D-452B-B88A-E4E5987EA292}" sibTransId="{F21764D5-B838-4307-ABAF-E317EDA4EE6D}"/>
    <dgm:cxn modelId="{D96F0458-A83F-4203-B459-924D8668A720}" type="presOf" srcId="{AB785A59-829D-452B-B88A-E4E5987EA292}" destId="{230F88E5-F99B-42DA-B277-96F69738B4D0}" srcOrd="0" destOrd="0" presId="urn:microsoft.com/office/officeart/2005/8/layout/hierarchy3"/>
    <dgm:cxn modelId="{0CA4679E-DD4A-4BF0-A38A-90BC6AAFD78A}" srcId="{820A91FE-8836-4DD4-8E51-11D539061D98}" destId="{4690A34C-72E2-4A5C-B0F8-44DABDAFD545}" srcOrd="0" destOrd="0" parTransId="{37E94268-9844-449E-880A-0B47EC753B84}" sibTransId="{A4C038E9-4D3E-43F3-943D-1A3A6E0D8175}"/>
    <dgm:cxn modelId="{18A2173C-6556-4C08-84F8-D89BAE1A02D6}" type="presOf" srcId="{4690A34C-72E2-4A5C-B0F8-44DABDAFD545}" destId="{A592BF7E-2F00-4880-AB6E-D16A26573267}" srcOrd="0" destOrd="0" presId="urn:microsoft.com/office/officeart/2005/8/layout/hierarchy3"/>
    <dgm:cxn modelId="{6AFEF0B8-5212-42F0-9814-4AA64EDCA9C0}" type="presParOf" srcId="{AB9DDEB7-C148-4202-8D17-D42EA496732B}" destId="{383AA51B-17F1-4EF5-A241-C8880B17D844}" srcOrd="0" destOrd="0" presId="urn:microsoft.com/office/officeart/2005/8/layout/hierarchy3"/>
    <dgm:cxn modelId="{E9CAE490-727B-480F-AB6E-441862800FAB}" type="presParOf" srcId="{383AA51B-17F1-4EF5-A241-C8880B17D844}" destId="{6C8384FB-2579-4FB9-A60F-9A012F89F3CD}" srcOrd="0" destOrd="0" presId="urn:microsoft.com/office/officeart/2005/8/layout/hierarchy3"/>
    <dgm:cxn modelId="{DB1D0FD3-7DAC-4E29-A8F7-B3A7226FD81A}" type="presParOf" srcId="{6C8384FB-2579-4FB9-A60F-9A012F89F3CD}" destId="{6A3973ED-B108-44CE-997D-AE4303F6AA8A}" srcOrd="0" destOrd="0" presId="urn:microsoft.com/office/officeart/2005/8/layout/hierarchy3"/>
    <dgm:cxn modelId="{35E1E234-6EAE-4A80-90B4-44D0D10A1A5C}" type="presParOf" srcId="{6C8384FB-2579-4FB9-A60F-9A012F89F3CD}" destId="{E1E4E52E-C685-4D9E-8F33-F87EDC04AEDB}" srcOrd="1" destOrd="0" presId="urn:microsoft.com/office/officeart/2005/8/layout/hierarchy3"/>
    <dgm:cxn modelId="{13FF8C95-768A-413C-878F-07AB51DD0D83}" type="presParOf" srcId="{383AA51B-17F1-4EF5-A241-C8880B17D844}" destId="{4B2FFD30-D9F9-426C-8AE8-9E56CD4BB5ED}" srcOrd="1" destOrd="0" presId="urn:microsoft.com/office/officeart/2005/8/layout/hierarchy3"/>
    <dgm:cxn modelId="{515E3E38-0FC8-43A8-8C8C-8570CD20E2E8}" type="presParOf" srcId="{4B2FFD30-D9F9-426C-8AE8-9E56CD4BB5ED}" destId="{1CE576E4-28C4-4323-946A-17D1642189D6}" srcOrd="0" destOrd="0" presId="urn:microsoft.com/office/officeart/2005/8/layout/hierarchy3"/>
    <dgm:cxn modelId="{EE6361F7-D807-4EB6-B66B-C02AFB635A7D}" type="presParOf" srcId="{4B2FFD30-D9F9-426C-8AE8-9E56CD4BB5ED}" destId="{A592BF7E-2F00-4880-AB6E-D16A26573267}" srcOrd="1" destOrd="0" presId="urn:microsoft.com/office/officeart/2005/8/layout/hierarchy3"/>
    <dgm:cxn modelId="{8D30CFF7-29B5-4742-909D-51C45A928C55}" type="presParOf" srcId="{4B2FFD30-D9F9-426C-8AE8-9E56CD4BB5ED}" destId="{D07B388A-7379-46B2-BCED-8DA682850CCD}" srcOrd="2" destOrd="0" presId="urn:microsoft.com/office/officeart/2005/8/layout/hierarchy3"/>
    <dgm:cxn modelId="{6D4F43E0-4E5B-4E07-914D-5BB43669BACA}" type="presParOf" srcId="{4B2FFD30-D9F9-426C-8AE8-9E56CD4BB5ED}" destId="{B2633F87-4391-4454-BEEF-128979803A20}" srcOrd="3" destOrd="0" presId="urn:microsoft.com/office/officeart/2005/8/layout/hierarchy3"/>
    <dgm:cxn modelId="{7E79DB87-E1A5-43E5-A2EC-0995775C3E5C}" type="presParOf" srcId="{4B2FFD30-D9F9-426C-8AE8-9E56CD4BB5ED}" destId="{230F88E5-F99B-42DA-B277-96F69738B4D0}" srcOrd="4" destOrd="0" presId="urn:microsoft.com/office/officeart/2005/8/layout/hierarchy3"/>
    <dgm:cxn modelId="{DF456678-E6D6-4001-A589-85CDC21682AC}" type="presParOf" srcId="{4B2FFD30-D9F9-426C-8AE8-9E56CD4BB5ED}" destId="{BB4BC1D4-D7C9-47F7-931B-13A6C5EEBC73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2931A89-055A-462E-9893-2F1E1F581A3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94F22C8-5765-413D-9904-613EC29D637C}">
      <dgm:prSet custT="1"/>
      <dgm:spPr/>
      <dgm:t>
        <a:bodyPr/>
        <a:lstStyle/>
        <a:p>
          <a:pPr rtl="0"/>
          <a:r>
            <a:rPr lang="pl-PL" sz="2200" b="1" dirty="0" smtClean="0"/>
            <a:t>Zarząd Województwa Dolnośląskiego zaproponował  następujące Obszary Strategicznej Interwencji (alokacja łącznie: 340 mln euro):</a:t>
          </a:r>
          <a:endParaRPr lang="pl-PL" sz="2200" b="1" dirty="0"/>
        </a:p>
      </dgm:t>
    </dgm:pt>
    <dgm:pt modelId="{517C6FD3-F52B-438B-8674-2D1E439618D1}" type="parTrans" cxnId="{CB2A1EAD-C089-4EE0-9133-F81BE722C804}">
      <dgm:prSet/>
      <dgm:spPr/>
      <dgm:t>
        <a:bodyPr/>
        <a:lstStyle/>
        <a:p>
          <a:endParaRPr lang="pl-PL"/>
        </a:p>
      </dgm:t>
    </dgm:pt>
    <dgm:pt modelId="{81B96C6E-DF01-425A-ACBC-2FF34734DDE6}" type="sibTrans" cxnId="{CB2A1EAD-C089-4EE0-9133-F81BE722C804}">
      <dgm:prSet/>
      <dgm:spPr/>
      <dgm:t>
        <a:bodyPr/>
        <a:lstStyle/>
        <a:p>
          <a:endParaRPr lang="pl-PL"/>
        </a:p>
      </dgm:t>
    </dgm:pt>
    <dgm:pt modelId="{995564EA-DC4A-4BFB-B878-67B5A2E0FD75}">
      <dgm:prSet custT="1"/>
      <dgm:spPr/>
      <dgm:t>
        <a:bodyPr/>
        <a:lstStyle/>
        <a:p>
          <a:pPr rtl="0"/>
          <a:r>
            <a:rPr lang="pl-PL" sz="2200" dirty="0" smtClean="0"/>
            <a:t>•</a:t>
          </a:r>
          <a:r>
            <a:rPr lang="pl-PL" sz="2200" b="1" dirty="0" smtClean="0"/>
            <a:t>	Zachodni Obszar Interwencji – ok. 64,2 mln euro;</a:t>
          </a:r>
          <a:endParaRPr lang="pl-PL" sz="2200" b="1" dirty="0"/>
        </a:p>
      </dgm:t>
    </dgm:pt>
    <dgm:pt modelId="{33B0B32F-24D1-4AC1-B9B6-0FF93FF2428D}" type="parTrans" cxnId="{6BDC1069-4AE9-4267-8312-A058F6831318}">
      <dgm:prSet/>
      <dgm:spPr/>
      <dgm:t>
        <a:bodyPr/>
        <a:lstStyle/>
        <a:p>
          <a:endParaRPr lang="pl-PL"/>
        </a:p>
      </dgm:t>
    </dgm:pt>
    <dgm:pt modelId="{A2FCD51C-B3EC-4BE0-A4CF-C85256F12CF5}" type="sibTrans" cxnId="{6BDC1069-4AE9-4267-8312-A058F6831318}">
      <dgm:prSet/>
      <dgm:spPr/>
      <dgm:t>
        <a:bodyPr/>
        <a:lstStyle/>
        <a:p>
          <a:endParaRPr lang="pl-PL"/>
        </a:p>
      </dgm:t>
    </dgm:pt>
    <dgm:pt modelId="{23FC563F-F01E-4059-B163-86FCE34A2506}">
      <dgm:prSet custT="1"/>
      <dgm:spPr/>
      <dgm:t>
        <a:bodyPr/>
        <a:lstStyle/>
        <a:p>
          <a:pPr rtl="0"/>
          <a:r>
            <a:rPr lang="pl-PL" sz="2200" b="1" dirty="0" smtClean="0"/>
            <a:t>•	Legnicko-Głogowski Obszar Interwencji – ok. 89,8 mln euro;</a:t>
          </a:r>
          <a:endParaRPr lang="pl-PL" sz="2200" b="1" dirty="0"/>
        </a:p>
      </dgm:t>
    </dgm:pt>
    <dgm:pt modelId="{0E4CE141-4DAF-4E88-8FFD-3BFEF65185D3}" type="parTrans" cxnId="{E31D9472-F513-4F82-BB2B-7B66AF30AFC1}">
      <dgm:prSet/>
      <dgm:spPr/>
      <dgm:t>
        <a:bodyPr/>
        <a:lstStyle/>
        <a:p>
          <a:endParaRPr lang="pl-PL"/>
        </a:p>
      </dgm:t>
    </dgm:pt>
    <dgm:pt modelId="{728A2E2E-5BA1-4D08-8C97-B274CF019BC7}" type="sibTrans" cxnId="{E31D9472-F513-4F82-BB2B-7B66AF30AFC1}">
      <dgm:prSet/>
      <dgm:spPr/>
      <dgm:t>
        <a:bodyPr/>
        <a:lstStyle/>
        <a:p>
          <a:endParaRPr lang="pl-PL"/>
        </a:p>
      </dgm:t>
    </dgm:pt>
    <dgm:pt modelId="{421A1C49-864F-4AFE-BF5D-FA279EC54BF5}">
      <dgm:prSet custT="1"/>
      <dgm:spPr/>
      <dgm:t>
        <a:bodyPr/>
        <a:lstStyle/>
        <a:p>
          <a:pPr rtl="0"/>
          <a:r>
            <a:rPr lang="pl-PL" sz="2200" b="1" dirty="0" smtClean="0"/>
            <a:t>•	Dzierżoniowsko-Kłodzko-Ząbkowicki Obszar Interwencji </a:t>
          </a:r>
          <a:br>
            <a:rPr lang="pl-PL" sz="2200" b="1" dirty="0" smtClean="0"/>
          </a:br>
          <a:r>
            <a:rPr lang="pl-PL" sz="2200" b="1" dirty="0" smtClean="0"/>
            <a:t>	– 72,9 mln euro;</a:t>
          </a:r>
          <a:endParaRPr lang="pl-PL" sz="2200" b="1" dirty="0"/>
        </a:p>
      </dgm:t>
    </dgm:pt>
    <dgm:pt modelId="{9571FD86-B9D2-4ED2-B717-480BE107D8C7}" type="parTrans" cxnId="{15A9AAFA-0C88-4358-A8B2-ED927E53C21E}">
      <dgm:prSet/>
      <dgm:spPr/>
      <dgm:t>
        <a:bodyPr/>
        <a:lstStyle/>
        <a:p>
          <a:endParaRPr lang="pl-PL"/>
        </a:p>
      </dgm:t>
    </dgm:pt>
    <dgm:pt modelId="{4C1754A7-6574-4F3D-B643-98E307FB87F4}" type="sibTrans" cxnId="{15A9AAFA-0C88-4358-A8B2-ED927E53C21E}">
      <dgm:prSet/>
      <dgm:spPr/>
      <dgm:t>
        <a:bodyPr/>
        <a:lstStyle/>
        <a:p>
          <a:endParaRPr lang="pl-PL"/>
        </a:p>
      </dgm:t>
    </dgm:pt>
    <dgm:pt modelId="{7E9FF5BB-39AB-448F-B618-5D3E5DFF4881}">
      <dgm:prSet custT="1"/>
      <dgm:spPr/>
      <dgm:t>
        <a:bodyPr/>
        <a:lstStyle/>
        <a:p>
          <a:pPr rtl="0"/>
          <a:r>
            <a:rPr lang="pl-PL" sz="2200" b="1" dirty="0" smtClean="0"/>
            <a:t>•	Obszar Interwencji Doliny Baryczy – 63,8 mln euro;</a:t>
          </a:r>
          <a:endParaRPr lang="pl-PL" sz="2200" b="1" dirty="0"/>
        </a:p>
      </dgm:t>
    </dgm:pt>
    <dgm:pt modelId="{0B7F7398-E889-4231-BAC1-68ADF97D7963}" type="parTrans" cxnId="{8A8FC514-4577-4243-8AA5-5CB4C8A9C41E}">
      <dgm:prSet/>
      <dgm:spPr/>
      <dgm:t>
        <a:bodyPr/>
        <a:lstStyle/>
        <a:p>
          <a:endParaRPr lang="pl-PL"/>
        </a:p>
      </dgm:t>
    </dgm:pt>
    <dgm:pt modelId="{4BDE6015-8646-4A4B-AD68-F38F29057AA2}" type="sibTrans" cxnId="{8A8FC514-4577-4243-8AA5-5CB4C8A9C41E}">
      <dgm:prSet/>
      <dgm:spPr/>
      <dgm:t>
        <a:bodyPr/>
        <a:lstStyle/>
        <a:p>
          <a:endParaRPr lang="pl-PL"/>
        </a:p>
      </dgm:t>
    </dgm:pt>
    <dgm:pt modelId="{D53350E9-B70E-4241-A1C5-624A2720EDF4}">
      <dgm:prSet custT="1"/>
      <dgm:spPr/>
      <dgm:t>
        <a:bodyPr/>
        <a:lstStyle/>
        <a:p>
          <a:pPr rtl="0"/>
          <a:r>
            <a:rPr lang="pl-PL" sz="2200" b="1" dirty="0" smtClean="0"/>
            <a:t>•	Obszar Interwencji Równiny Wrocławskiej – 49,3 mln euro;</a:t>
          </a:r>
          <a:endParaRPr lang="pl-PL" sz="2200" b="1" dirty="0"/>
        </a:p>
      </dgm:t>
    </dgm:pt>
    <dgm:pt modelId="{ADAB7D34-F7FF-4799-A382-920C2268DEC3}" type="parTrans" cxnId="{FD5322D9-A5F5-477B-9439-459346AAF71F}">
      <dgm:prSet/>
      <dgm:spPr/>
      <dgm:t>
        <a:bodyPr/>
        <a:lstStyle/>
        <a:p>
          <a:endParaRPr lang="pl-PL"/>
        </a:p>
      </dgm:t>
    </dgm:pt>
    <dgm:pt modelId="{D1FE6CC0-D602-4148-B703-321439EB86C4}" type="sibTrans" cxnId="{FD5322D9-A5F5-477B-9439-459346AAF71F}">
      <dgm:prSet/>
      <dgm:spPr/>
      <dgm:t>
        <a:bodyPr/>
        <a:lstStyle/>
        <a:p>
          <a:endParaRPr lang="pl-PL"/>
        </a:p>
      </dgm:t>
    </dgm:pt>
    <dgm:pt modelId="{CD81253E-CB50-452F-820A-B62DA77F096B}" type="pres">
      <dgm:prSet presAssocID="{E2931A89-055A-462E-9893-2F1E1F581A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27F372E-7526-4770-9E57-FA099077AD2F}" type="pres">
      <dgm:prSet presAssocID="{F94F22C8-5765-413D-9904-613EC29D637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0A943EB-7F2B-4EAF-811D-22B48F466BFA}" type="pres">
      <dgm:prSet presAssocID="{81B96C6E-DF01-425A-ACBC-2FF34734DDE6}" presName="spacer" presStyleCnt="0"/>
      <dgm:spPr/>
    </dgm:pt>
    <dgm:pt modelId="{066C369F-4AE1-4DCB-A978-50B99A24484F}" type="pres">
      <dgm:prSet presAssocID="{995564EA-DC4A-4BFB-B878-67B5A2E0FD7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782B7A7-E0F4-4ECE-83D2-6AC089CB4532}" type="pres">
      <dgm:prSet presAssocID="{A2FCD51C-B3EC-4BE0-A4CF-C85256F12CF5}" presName="spacer" presStyleCnt="0"/>
      <dgm:spPr/>
    </dgm:pt>
    <dgm:pt modelId="{C0039D6C-A50C-4E11-9DB6-12A09D1AFB67}" type="pres">
      <dgm:prSet presAssocID="{23FC563F-F01E-4059-B163-86FCE34A250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167126-D4D0-421E-AF14-7A23B3D370F9}" type="pres">
      <dgm:prSet presAssocID="{728A2E2E-5BA1-4D08-8C97-B274CF019BC7}" presName="spacer" presStyleCnt="0"/>
      <dgm:spPr/>
    </dgm:pt>
    <dgm:pt modelId="{7A96A490-2003-4093-952B-6A9415A833B3}" type="pres">
      <dgm:prSet presAssocID="{421A1C49-864F-4AFE-BF5D-FA279EC54BF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CEA385C-ABF0-4D1B-8EA9-DBEB4543179B}" type="pres">
      <dgm:prSet presAssocID="{4C1754A7-6574-4F3D-B643-98E307FB87F4}" presName="spacer" presStyleCnt="0"/>
      <dgm:spPr/>
    </dgm:pt>
    <dgm:pt modelId="{779679A4-BF9F-414A-9EFC-AFDF4BBE8475}" type="pres">
      <dgm:prSet presAssocID="{7E9FF5BB-39AB-448F-B618-5D3E5DFF488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54F8CC0-DC66-4E22-8256-B4F475C9DA1A}" type="pres">
      <dgm:prSet presAssocID="{4BDE6015-8646-4A4B-AD68-F38F29057AA2}" presName="spacer" presStyleCnt="0"/>
      <dgm:spPr/>
    </dgm:pt>
    <dgm:pt modelId="{38D87245-7E8D-4DDA-91BA-EADF93856587}" type="pres">
      <dgm:prSet presAssocID="{D53350E9-B70E-4241-A1C5-624A2720EDF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1ADF536-9ADA-42FC-8423-54458CBA0D65}" type="presOf" srcId="{E2931A89-055A-462E-9893-2F1E1F581A30}" destId="{CD81253E-CB50-452F-820A-B62DA77F096B}" srcOrd="0" destOrd="0" presId="urn:microsoft.com/office/officeart/2005/8/layout/vList2"/>
    <dgm:cxn modelId="{FD5322D9-A5F5-477B-9439-459346AAF71F}" srcId="{E2931A89-055A-462E-9893-2F1E1F581A30}" destId="{D53350E9-B70E-4241-A1C5-624A2720EDF4}" srcOrd="5" destOrd="0" parTransId="{ADAB7D34-F7FF-4799-A382-920C2268DEC3}" sibTransId="{D1FE6CC0-D602-4148-B703-321439EB86C4}"/>
    <dgm:cxn modelId="{E31D9472-F513-4F82-BB2B-7B66AF30AFC1}" srcId="{E2931A89-055A-462E-9893-2F1E1F581A30}" destId="{23FC563F-F01E-4059-B163-86FCE34A2506}" srcOrd="2" destOrd="0" parTransId="{0E4CE141-4DAF-4E88-8FFD-3BFEF65185D3}" sibTransId="{728A2E2E-5BA1-4D08-8C97-B274CF019BC7}"/>
    <dgm:cxn modelId="{6BDC1069-4AE9-4267-8312-A058F6831318}" srcId="{E2931A89-055A-462E-9893-2F1E1F581A30}" destId="{995564EA-DC4A-4BFB-B878-67B5A2E0FD75}" srcOrd="1" destOrd="0" parTransId="{33B0B32F-24D1-4AC1-B9B6-0FF93FF2428D}" sibTransId="{A2FCD51C-B3EC-4BE0-A4CF-C85256F12CF5}"/>
    <dgm:cxn modelId="{6E3A8A50-5E9C-4D5A-BD7A-7C44954C9B6E}" type="presOf" srcId="{7E9FF5BB-39AB-448F-B618-5D3E5DFF4881}" destId="{779679A4-BF9F-414A-9EFC-AFDF4BBE8475}" srcOrd="0" destOrd="0" presId="urn:microsoft.com/office/officeart/2005/8/layout/vList2"/>
    <dgm:cxn modelId="{4B25349B-3BB6-4A92-A547-17B2D2C9DA78}" type="presOf" srcId="{995564EA-DC4A-4BFB-B878-67B5A2E0FD75}" destId="{066C369F-4AE1-4DCB-A978-50B99A24484F}" srcOrd="0" destOrd="0" presId="urn:microsoft.com/office/officeart/2005/8/layout/vList2"/>
    <dgm:cxn modelId="{16FF527D-A87A-419A-953E-123C572AC750}" type="presOf" srcId="{D53350E9-B70E-4241-A1C5-624A2720EDF4}" destId="{38D87245-7E8D-4DDA-91BA-EADF93856587}" srcOrd="0" destOrd="0" presId="urn:microsoft.com/office/officeart/2005/8/layout/vList2"/>
    <dgm:cxn modelId="{15A9AAFA-0C88-4358-A8B2-ED927E53C21E}" srcId="{E2931A89-055A-462E-9893-2F1E1F581A30}" destId="{421A1C49-864F-4AFE-BF5D-FA279EC54BF5}" srcOrd="3" destOrd="0" parTransId="{9571FD86-B9D2-4ED2-B717-480BE107D8C7}" sibTransId="{4C1754A7-6574-4F3D-B643-98E307FB87F4}"/>
    <dgm:cxn modelId="{CB2A1EAD-C089-4EE0-9133-F81BE722C804}" srcId="{E2931A89-055A-462E-9893-2F1E1F581A30}" destId="{F94F22C8-5765-413D-9904-613EC29D637C}" srcOrd="0" destOrd="0" parTransId="{517C6FD3-F52B-438B-8674-2D1E439618D1}" sibTransId="{81B96C6E-DF01-425A-ACBC-2FF34734DDE6}"/>
    <dgm:cxn modelId="{083926A6-7EA2-4148-8CAC-A181EA4757C1}" type="presOf" srcId="{F94F22C8-5765-413D-9904-613EC29D637C}" destId="{B27F372E-7526-4770-9E57-FA099077AD2F}" srcOrd="0" destOrd="0" presId="urn:microsoft.com/office/officeart/2005/8/layout/vList2"/>
    <dgm:cxn modelId="{8A8FC514-4577-4243-8AA5-5CB4C8A9C41E}" srcId="{E2931A89-055A-462E-9893-2F1E1F581A30}" destId="{7E9FF5BB-39AB-448F-B618-5D3E5DFF4881}" srcOrd="4" destOrd="0" parTransId="{0B7F7398-E889-4231-BAC1-68ADF97D7963}" sibTransId="{4BDE6015-8646-4A4B-AD68-F38F29057AA2}"/>
    <dgm:cxn modelId="{555C797A-A00B-433A-A42D-B095FC03ABEA}" type="presOf" srcId="{23FC563F-F01E-4059-B163-86FCE34A2506}" destId="{C0039D6C-A50C-4E11-9DB6-12A09D1AFB67}" srcOrd="0" destOrd="0" presId="urn:microsoft.com/office/officeart/2005/8/layout/vList2"/>
    <dgm:cxn modelId="{18C9ED4B-665E-4841-A8F4-C60BB2A42846}" type="presOf" srcId="{421A1C49-864F-4AFE-BF5D-FA279EC54BF5}" destId="{7A96A490-2003-4093-952B-6A9415A833B3}" srcOrd="0" destOrd="0" presId="urn:microsoft.com/office/officeart/2005/8/layout/vList2"/>
    <dgm:cxn modelId="{F703B943-1F3F-462E-BE21-DB96D55AFB92}" type="presParOf" srcId="{CD81253E-CB50-452F-820A-B62DA77F096B}" destId="{B27F372E-7526-4770-9E57-FA099077AD2F}" srcOrd="0" destOrd="0" presId="urn:microsoft.com/office/officeart/2005/8/layout/vList2"/>
    <dgm:cxn modelId="{518227FB-1DDA-45A0-9185-A8E41F537FF4}" type="presParOf" srcId="{CD81253E-CB50-452F-820A-B62DA77F096B}" destId="{60A943EB-7F2B-4EAF-811D-22B48F466BFA}" srcOrd="1" destOrd="0" presId="urn:microsoft.com/office/officeart/2005/8/layout/vList2"/>
    <dgm:cxn modelId="{F4D85E83-0E22-4038-9454-57A1AA37CCDC}" type="presParOf" srcId="{CD81253E-CB50-452F-820A-B62DA77F096B}" destId="{066C369F-4AE1-4DCB-A978-50B99A24484F}" srcOrd="2" destOrd="0" presId="urn:microsoft.com/office/officeart/2005/8/layout/vList2"/>
    <dgm:cxn modelId="{67F7840C-9583-41E6-8DEF-1B498BA1ED85}" type="presParOf" srcId="{CD81253E-CB50-452F-820A-B62DA77F096B}" destId="{4782B7A7-E0F4-4ECE-83D2-6AC089CB4532}" srcOrd="3" destOrd="0" presId="urn:microsoft.com/office/officeart/2005/8/layout/vList2"/>
    <dgm:cxn modelId="{182CC2AC-32D2-4392-A78A-D75E48650779}" type="presParOf" srcId="{CD81253E-CB50-452F-820A-B62DA77F096B}" destId="{C0039D6C-A50C-4E11-9DB6-12A09D1AFB67}" srcOrd="4" destOrd="0" presId="urn:microsoft.com/office/officeart/2005/8/layout/vList2"/>
    <dgm:cxn modelId="{9C661D63-D58C-4D07-B9E0-C8DCC1CAA588}" type="presParOf" srcId="{CD81253E-CB50-452F-820A-B62DA77F096B}" destId="{2F167126-D4D0-421E-AF14-7A23B3D370F9}" srcOrd="5" destOrd="0" presId="urn:microsoft.com/office/officeart/2005/8/layout/vList2"/>
    <dgm:cxn modelId="{CE7ECB16-1E0B-41EA-A99A-BB145B9F3C88}" type="presParOf" srcId="{CD81253E-CB50-452F-820A-B62DA77F096B}" destId="{7A96A490-2003-4093-952B-6A9415A833B3}" srcOrd="6" destOrd="0" presId="urn:microsoft.com/office/officeart/2005/8/layout/vList2"/>
    <dgm:cxn modelId="{0164FE0B-F8BB-439C-8E7B-659933D0D42A}" type="presParOf" srcId="{CD81253E-CB50-452F-820A-B62DA77F096B}" destId="{1CEA385C-ABF0-4D1B-8EA9-DBEB4543179B}" srcOrd="7" destOrd="0" presId="urn:microsoft.com/office/officeart/2005/8/layout/vList2"/>
    <dgm:cxn modelId="{77FCEED6-C4BA-4AAD-BB3B-4E6B9ACFC862}" type="presParOf" srcId="{CD81253E-CB50-452F-820A-B62DA77F096B}" destId="{779679A4-BF9F-414A-9EFC-AFDF4BBE8475}" srcOrd="8" destOrd="0" presId="urn:microsoft.com/office/officeart/2005/8/layout/vList2"/>
    <dgm:cxn modelId="{B45F65E2-4269-4DCA-AFA2-AE217585FD65}" type="presParOf" srcId="{CD81253E-CB50-452F-820A-B62DA77F096B}" destId="{F54F8CC0-DC66-4E22-8256-B4F475C9DA1A}" srcOrd="9" destOrd="0" presId="urn:microsoft.com/office/officeart/2005/8/layout/vList2"/>
    <dgm:cxn modelId="{E9C97417-C1A3-47CA-894E-B120AAA19F87}" type="presParOf" srcId="{CD81253E-CB50-452F-820A-B62DA77F096B}" destId="{38D87245-7E8D-4DDA-91BA-EADF9385658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21384CE-03B1-4ACC-95E5-0CE7CE3E250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85ABF39-DF16-4854-A62E-483D79535E01}">
      <dgm:prSet/>
      <dgm:spPr/>
      <dgm:t>
        <a:bodyPr/>
        <a:lstStyle/>
        <a:p>
          <a:pPr rtl="0"/>
          <a:r>
            <a:rPr lang="pl-PL" b="1" dirty="0" smtClean="0"/>
            <a:t>HARMONOGRAM NABORU WNIOSKÓW </a:t>
          </a:r>
          <a:br>
            <a:rPr lang="pl-PL" b="1" dirty="0" smtClean="0"/>
          </a:br>
          <a:r>
            <a:rPr lang="pl-PL" b="1" dirty="0" smtClean="0"/>
            <a:t>O DOFINANSOWANIE</a:t>
          </a:r>
          <a:endParaRPr lang="pl-PL" dirty="0"/>
        </a:p>
      </dgm:t>
    </dgm:pt>
    <dgm:pt modelId="{A89C2885-86F8-4B64-9FEA-B89090964998}" type="parTrans" cxnId="{26857F75-3FEB-4C72-AA32-F45E196A0128}">
      <dgm:prSet/>
      <dgm:spPr/>
      <dgm:t>
        <a:bodyPr/>
        <a:lstStyle/>
        <a:p>
          <a:endParaRPr lang="pl-PL"/>
        </a:p>
      </dgm:t>
    </dgm:pt>
    <dgm:pt modelId="{90C619A1-8BE5-478E-BCCE-E03E1C5EF0C8}" type="sibTrans" cxnId="{26857F75-3FEB-4C72-AA32-F45E196A0128}">
      <dgm:prSet/>
      <dgm:spPr/>
      <dgm:t>
        <a:bodyPr/>
        <a:lstStyle/>
        <a:p>
          <a:endParaRPr lang="pl-PL"/>
        </a:p>
      </dgm:t>
    </dgm:pt>
    <dgm:pt modelId="{5E2D981E-8FF4-469A-9565-6EB83BDFE2B2}">
      <dgm:prSet/>
      <dgm:spPr/>
      <dgm:t>
        <a:bodyPr/>
        <a:lstStyle/>
        <a:p>
          <a:pPr rtl="0"/>
          <a:r>
            <a:rPr lang="pl-PL" b="1" dirty="0" smtClean="0"/>
            <a:t>12 marca 2015 r. </a:t>
          </a:r>
          <a:r>
            <a:rPr lang="pl-PL" b="0" dirty="0" smtClean="0"/>
            <a:t>– </a:t>
          </a:r>
          <a:r>
            <a:rPr lang="pl-PL" dirty="0" smtClean="0"/>
            <a:t>został  przyjęty  przez ZWD </a:t>
          </a:r>
          <a:br>
            <a:rPr lang="pl-PL" dirty="0" smtClean="0"/>
          </a:br>
          <a:r>
            <a:rPr lang="pl-PL" dirty="0" smtClean="0"/>
            <a:t>i opublikowany </a:t>
          </a:r>
          <a:r>
            <a:rPr lang="pl-PL" b="1" u="sng" dirty="0" smtClean="0"/>
            <a:t>ramowy</a:t>
          </a:r>
          <a:r>
            <a:rPr lang="pl-PL" dirty="0" smtClean="0"/>
            <a:t> harmonogram RPO WD 2014-2020</a:t>
          </a:r>
          <a:endParaRPr lang="pl-PL" dirty="0"/>
        </a:p>
      </dgm:t>
    </dgm:pt>
    <dgm:pt modelId="{C0FFACB4-8B03-44EC-B68D-C113AF1DFB42}" type="parTrans" cxnId="{F08DA891-315A-4236-ADEF-97BB0AE5F95D}">
      <dgm:prSet/>
      <dgm:spPr/>
      <dgm:t>
        <a:bodyPr/>
        <a:lstStyle/>
        <a:p>
          <a:endParaRPr lang="pl-PL"/>
        </a:p>
      </dgm:t>
    </dgm:pt>
    <dgm:pt modelId="{2D2D5E17-4854-4504-9BD3-429546498ABB}" type="sibTrans" cxnId="{F08DA891-315A-4236-ADEF-97BB0AE5F95D}">
      <dgm:prSet/>
      <dgm:spPr/>
      <dgm:t>
        <a:bodyPr/>
        <a:lstStyle/>
        <a:p>
          <a:endParaRPr lang="pl-PL"/>
        </a:p>
      </dgm:t>
    </dgm:pt>
    <dgm:pt modelId="{0A213609-0E19-4389-94DF-CB2165DC17F0}">
      <dgm:prSet/>
      <dgm:spPr/>
      <dgm:t>
        <a:bodyPr/>
        <a:lstStyle/>
        <a:p>
          <a:pPr rtl="0"/>
          <a:r>
            <a:rPr lang="pl-PL" dirty="0" smtClean="0"/>
            <a:t>Harmonogram naborów wniosków RPO WD 2014-2020 na rok 2015 i 2016 podlegał konsultacjom z DIP, DWUP oraz ZIT</a:t>
          </a:r>
          <a:endParaRPr lang="pl-PL" dirty="0"/>
        </a:p>
      </dgm:t>
    </dgm:pt>
    <dgm:pt modelId="{12AAF1C4-D6AB-4E84-809C-93AF3D1D6CF1}" type="parTrans" cxnId="{3BD158EC-C0C0-4B4C-B8E1-C419E9EF19D7}">
      <dgm:prSet/>
      <dgm:spPr/>
      <dgm:t>
        <a:bodyPr/>
        <a:lstStyle/>
        <a:p>
          <a:endParaRPr lang="pl-PL"/>
        </a:p>
      </dgm:t>
    </dgm:pt>
    <dgm:pt modelId="{2B0A5C04-66BE-492A-9A1D-92CE64C48E94}" type="sibTrans" cxnId="{3BD158EC-C0C0-4B4C-B8E1-C419E9EF19D7}">
      <dgm:prSet/>
      <dgm:spPr/>
      <dgm:t>
        <a:bodyPr/>
        <a:lstStyle/>
        <a:p>
          <a:endParaRPr lang="pl-PL"/>
        </a:p>
      </dgm:t>
    </dgm:pt>
    <dgm:pt modelId="{966009F3-5F8C-4E96-977B-5CF66328825C}">
      <dgm:prSet/>
      <dgm:spPr/>
      <dgm:t>
        <a:bodyPr/>
        <a:lstStyle/>
        <a:p>
          <a:pPr rtl="0"/>
          <a:r>
            <a:rPr lang="pl-PL" b="1" dirty="0" smtClean="0"/>
            <a:t>1 lipca 2015 r</a:t>
          </a:r>
          <a:r>
            <a:rPr lang="pl-PL" dirty="0" smtClean="0"/>
            <a:t>. – zatwierdzenie </a:t>
          </a:r>
          <a:r>
            <a:rPr lang="pl-PL" b="1" u="sng" dirty="0" smtClean="0"/>
            <a:t>szczegółowego</a:t>
          </a:r>
          <a:r>
            <a:rPr lang="pl-PL" dirty="0" smtClean="0"/>
            <a:t> harmonogramu na rok 2015 i 2016  </a:t>
          </a:r>
          <a:endParaRPr lang="pl-PL" dirty="0"/>
        </a:p>
      </dgm:t>
    </dgm:pt>
    <dgm:pt modelId="{91428281-58C8-4F8E-BFC4-0B976B7ABB70}" type="parTrans" cxnId="{2CB67CD2-6B2F-44D9-8F1C-1F37DE04B423}">
      <dgm:prSet/>
      <dgm:spPr/>
      <dgm:t>
        <a:bodyPr/>
        <a:lstStyle/>
        <a:p>
          <a:endParaRPr lang="pl-PL"/>
        </a:p>
      </dgm:t>
    </dgm:pt>
    <dgm:pt modelId="{3BCEA8E0-499B-4D9E-8533-608935565830}" type="sibTrans" cxnId="{2CB67CD2-6B2F-44D9-8F1C-1F37DE04B423}">
      <dgm:prSet/>
      <dgm:spPr/>
      <dgm:t>
        <a:bodyPr/>
        <a:lstStyle/>
        <a:p>
          <a:endParaRPr lang="pl-PL"/>
        </a:p>
      </dgm:t>
    </dgm:pt>
    <dgm:pt modelId="{572BE7F3-D0E9-4EFA-B824-29F488047817}">
      <dgm:prSet/>
      <dgm:spPr/>
      <dgm:t>
        <a:bodyPr/>
        <a:lstStyle/>
        <a:p>
          <a:pPr rtl="0"/>
          <a:r>
            <a:rPr lang="pl-PL" b="1" dirty="0" smtClean="0"/>
            <a:t>Liczba naborów w 2015 r.  – 29 EFRR, 24 EFS</a:t>
          </a:r>
          <a:endParaRPr lang="pl-PL" b="1" dirty="0"/>
        </a:p>
      </dgm:t>
    </dgm:pt>
    <dgm:pt modelId="{13C3084E-D533-4A13-A9BC-F0A9752B0921}" type="parTrans" cxnId="{54728A7E-1A6D-4F4A-B573-3AD0C82F11EF}">
      <dgm:prSet/>
      <dgm:spPr/>
      <dgm:t>
        <a:bodyPr/>
        <a:lstStyle/>
        <a:p>
          <a:endParaRPr lang="pl-PL"/>
        </a:p>
      </dgm:t>
    </dgm:pt>
    <dgm:pt modelId="{2AD9808A-79E6-464F-9600-FBF4A9A90C53}" type="sibTrans" cxnId="{54728A7E-1A6D-4F4A-B573-3AD0C82F11EF}">
      <dgm:prSet/>
      <dgm:spPr/>
      <dgm:t>
        <a:bodyPr/>
        <a:lstStyle/>
        <a:p>
          <a:endParaRPr lang="pl-PL"/>
        </a:p>
      </dgm:t>
    </dgm:pt>
    <dgm:pt modelId="{CCF7F62D-7B24-4AF9-9A7C-B50AFBA17DB4}">
      <dgm:prSet/>
      <dgm:spPr/>
      <dgm:t>
        <a:bodyPr/>
        <a:lstStyle/>
        <a:p>
          <a:pPr rtl="0"/>
          <a:r>
            <a:rPr lang="pl-PL" dirty="0" smtClean="0"/>
            <a:t>Liczba naborów w 2016 r. – 97 EFRR, 36 EFS</a:t>
          </a:r>
          <a:endParaRPr lang="pl-PL" dirty="0"/>
        </a:p>
      </dgm:t>
    </dgm:pt>
    <dgm:pt modelId="{C3BE6656-FE25-4D60-BC17-331D5F4170E0}" type="parTrans" cxnId="{E071567C-6479-4016-AD3A-17A4C020F8E9}">
      <dgm:prSet/>
      <dgm:spPr/>
      <dgm:t>
        <a:bodyPr/>
        <a:lstStyle/>
        <a:p>
          <a:endParaRPr lang="pl-PL"/>
        </a:p>
      </dgm:t>
    </dgm:pt>
    <dgm:pt modelId="{F391A937-47FA-4A09-B27E-B072BCACF02E}" type="sibTrans" cxnId="{E071567C-6479-4016-AD3A-17A4C020F8E9}">
      <dgm:prSet/>
      <dgm:spPr/>
      <dgm:t>
        <a:bodyPr/>
        <a:lstStyle/>
        <a:p>
          <a:endParaRPr lang="pl-PL"/>
        </a:p>
      </dgm:t>
    </dgm:pt>
    <dgm:pt modelId="{8A07F5C7-CFA5-4657-8FBA-18F6157DC0D5}" type="pres">
      <dgm:prSet presAssocID="{121384CE-03B1-4ACC-95E5-0CE7CE3E250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0B606B43-7EDE-4AE8-A51E-5399D4CACBC7}" type="pres">
      <dgm:prSet presAssocID="{A85ABF39-DF16-4854-A62E-483D79535E01}" presName="root" presStyleCnt="0"/>
      <dgm:spPr/>
    </dgm:pt>
    <dgm:pt modelId="{EBBDAFB2-6899-487A-985A-E2115DE125EF}" type="pres">
      <dgm:prSet presAssocID="{A85ABF39-DF16-4854-A62E-483D79535E01}" presName="rootComposite" presStyleCnt="0"/>
      <dgm:spPr/>
    </dgm:pt>
    <dgm:pt modelId="{F0913DCB-0CE0-443E-97FB-3B2E281130D2}" type="pres">
      <dgm:prSet presAssocID="{A85ABF39-DF16-4854-A62E-483D79535E01}" presName="rootText" presStyleLbl="node1" presStyleIdx="0" presStyleCnt="1" custScaleX="614323" custScaleY="136516"/>
      <dgm:spPr/>
      <dgm:t>
        <a:bodyPr/>
        <a:lstStyle/>
        <a:p>
          <a:endParaRPr lang="pl-PL"/>
        </a:p>
      </dgm:t>
    </dgm:pt>
    <dgm:pt modelId="{C761E281-04E7-45D9-9940-1CED02CC2426}" type="pres">
      <dgm:prSet presAssocID="{A85ABF39-DF16-4854-A62E-483D79535E01}" presName="rootConnector" presStyleLbl="node1" presStyleIdx="0" presStyleCnt="1"/>
      <dgm:spPr/>
      <dgm:t>
        <a:bodyPr/>
        <a:lstStyle/>
        <a:p>
          <a:endParaRPr lang="pl-PL"/>
        </a:p>
      </dgm:t>
    </dgm:pt>
    <dgm:pt modelId="{A7F31799-0A3E-45A9-9CAF-42DDC3F9BFAF}" type="pres">
      <dgm:prSet presAssocID="{A85ABF39-DF16-4854-A62E-483D79535E01}" presName="childShape" presStyleCnt="0"/>
      <dgm:spPr/>
    </dgm:pt>
    <dgm:pt modelId="{37DD3506-B607-43C4-B32D-67A3146C9B1B}" type="pres">
      <dgm:prSet presAssocID="{C0FFACB4-8B03-44EC-B68D-C113AF1DFB42}" presName="Name13" presStyleLbl="parChTrans1D2" presStyleIdx="0" presStyleCnt="5"/>
      <dgm:spPr/>
      <dgm:t>
        <a:bodyPr/>
        <a:lstStyle/>
        <a:p>
          <a:endParaRPr lang="pl-PL"/>
        </a:p>
      </dgm:t>
    </dgm:pt>
    <dgm:pt modelId="{83F8C624-C0BD-4CD8-A07D-A21D78E54B73}" type="pres">
      <dgm:prSet presAssocID="{5E2D981E-8FF4-469A-9565-6EB83BDFE2B2}" presName="childText" presStyleLbl="bgAcc1" presStyleIdx="0" presStyleCnt="5" custScaleX="666363" custScaleY="11846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DCFFDCE-8FCD-4E87-9B44-28837595B399}" type="pres">
      <dgm:prSet presAssocID="{12AAF1C4-D6AB-4E84-809C-93AF3D1D6CF1}" presName="Name13" presStyleLbl="parChTrans1D2" presStyleIdx="1" presStyleCnt="5"/>
      <dgm:spPr/>
      <dgm:t>
        <a:bodyPr/>
        <a:lstStyle/>
        <a:p>
          <a:endParaRPr lang="pl-PL"/>
        </a:p>
      </dgm:t>
    </dgm:pt>
    <dgm:pt modelId="{DFFBDF27-6C56-4CDC-B582-D0127807DBF3}" type="pres">
      <dgm:prSet presAssocID="{0A213609-0E19-4389-94DF-CB2165DC17F0}" presName="childText" presStyleLbl="bgAcc1" presStyleIdx="1" presStyleCnt="5" custScaleX="666363" custScaleY="11885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C2F920A-E3DB-4BE3-B525-E3859B41DDA6}" type="pres">
      <dgm:prSet presAssocID="{91428281-58C8-4F8E-BFC4-0B976B7ABB70}" presName="Name13" presStyleLbl="parChTrans1D2" presStyleIdx="2" presStyleCnt="5"/>
      <dgm:spPr/>
      <dgm:t>
        <a:bodyPr/>
        <a:lstStyle/>
        <a:p>
          <a:endParaRPr lang="pl-PL"/>
        </a:p>
      </dgm:t>
    </dgm:pt>
    <dgm:pt modelId="{15CC5CF6-6D34-4943-9882-98BE831C11F3}" type="pres">
      <dgm:prSet presAssocID="{966009F3-5F8C-4E96-977B-5CF66328825C}" presName="childText" presStyleLbl="bgAcc1" presStyleIdx="2" presStyleCnt="5" custScaleX="666363" custScaleY="12293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529C118-767A-43DC-8EF3-064AF42377E6}" type="pres">
      <dgm:prSet presAssocID="{13C3084E-D533-4A13-A9BC-F0A9752B0921}" presName="Name13" presStyleLbl="parChTrans1D2" presStyleIdx="3" presStyleCnt="5"/>
      <dgm:spPr/>
      <dgm:t>
        <a:bodyPr/>
        <a:lstStyle/>
        <a:p>
          <a:endParaRPr lang="pl-PL"/>
        </a:p>
      </dgm:t>
    </dgm:pt>
    <dgm:pt modelId="{9FECDD35-301F-4559-A0D9-60BB5079F231}" type="pres">
      <dgm:prSet presAssocID="{572BE7F3-D0E9-4EFA-B824-29F488047817}" presName="childText" presStyleLbl="bgAcc1" presStyleIdx="3" presStyleCnt="5" custScaleX="666363" custScaleY="12106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AC1C26-0F9C-495C-9565-831172BE7B62}" type="pres">
      <dgm:prSet presAssocID="{C3BE6656-FE25-4D60-BC17-331D5F4170E0}" presName="Name13" presStyleLbl="parChTrans1D2" presStyleIdx="4" presStyleCnt="5"/>
      <dgm:spPr/>
      <dgm:t>
        <a:bodyPr/>
        <a:lstStyle/>
        <a:p>
          <a:endParaRPr lang="pl-PL"/>
        </a:p>
      </dgm:t>
    </dgm:pt>
    <dgm:pt modelId="{081C2E00-37BB-4129-8E97-9D0DE7B8F83D}" type="pres">
      <dgm:prSet presAssocID="{CCF7F62D-7B24-4AF9-9A7C-B50AFBA17DB4}" presName="childText" presStyleLbl="bgAcc1" presStyleIdx="4" presStyleCnt="5" custScaleX="666363" custScaleY="12357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08DA891-315A-4236-ADEF-97BB0AE5F95D}" srcId="{A85ABF39-DF16-4854-A62E-483D79535E01}" destId="{5E2D981E-8FF4-469A-9565-6EB83BDFE2B2}" srcOrd="0" destOrd="0" parTransId="{C0FFACB4-8B03-44EC-B68D-C113AF1DFB42}" sibTransId="{2D2D5E17-4854-4504-9BD3-429546498ABB}"/>
    <dgm:cxn modelId="{26857F75-3FEB-4C72-AA32-F45E196A0128}" srcId="{121384CE-03B1-4ACC-95E5-0CE7CE3E2500}" destId="{A85ABF39-DF16-4854-A62E-483D79535E01}" srcOrd="0" destOrd="0" parTransId="{A89C2885-86F8-4B64-9FEA-B89090964998}" sibTransId="{90C619A1-8BE5-478E-BCCE-E03E1C5EF0C8}"/>
    <dgm:cxn modelId="{09DA7E66-5FF6-469F-9900-764666A2674F}" type="presOf" srcId="{5E2D981E-8FF4-469A-9565-6EB83BDFE2B2}" destId="{83F8C624-C0BD-4CD8-A07D-A21D78E54B73}" srcOrd="0" destOrd="0" presId="urn:microsoft.com/office/officeart/2005/8/layout/hierarchy3"/>
    <dgm:cxn modelId="{9A9E5AE9-DCD8-4A71-ADBD-B981B2AB232C}" type="presOf" srcId="{91428281-58C8-4F8E-BFC4-0B976B7ABB70}" destId="{AC2F920A-E3DB-4BE3-B525-E3859B41DDA6}" srcOrd="0" destOrd="0" presId="urn:microsoft.com/office/officeart/2005/8/layout/hierarchy3"/>
    <dgm:cxn modelId="{9F85999F-B782-47E4-B3F6-31D52D0CEFFC}" type="presOf" srcId="{C3BE6656-FE25-4D60-BC17-331D5F4170E0}" destId="{ECAC1C26-0F9C-495C-9565-831172BE7B62}" srcOrd="0" destOrd="0" presId="urn:microsoft.com/office/officeart/2005/8/layout/hierarchy3"/>
    <dgm:cxn modelId="{DE3C0714-56ED-4942-838B-1A215779F055}" type="presOf" srcId="{572BE7F3-D0E9-4EFA-B824-29F488047817}" destId="{9FECDD35-301F-4559-A0D9-60BB5079F231}" srcOrd="0" destOrd="0" presId="urn:microsoft.com/office/officeart/2005/8/layout/hierarchy3"/>
    <dgm:cxn modelId="{59B07228-D2F5-4352-8778-4A31301D9513}" type="presOf" srcId="{13C3084E-D533-4A13-A9BC-F0A9752B0921}" destId="{4529C118-767A-43DC-8EF3-064AF42377E6}" srcOrd="0" destOrd="0" presId="urn:microsoft.com/office/officeart/2005/8/layout/hierarchy3"/>
    <dgm:cxn modelId="{54728A7E-1A6D-4F4A-B573-3AD0C82F11EF}" srcId="{A85ABF39-DF16-4854-A62E-483D79535E01}" destId="{572BE7F3-D0E9-4EFA-B824-29F488047817}" srcOrd="3" destOrd="0" parTransId="{13C3084E-D533-4A13-A9BC-F0A9752B0921}" sibTransId="{2AD9808A-79E6-464F-9600-FBF4A9A90C53}"/>
    <dgm:cxn modelId="{FA3D4A79-8107-4ACE-A619-BB045D034492}" type="presOf" srcId="{C0FFACB4-8B03-44EC-B68D-C113AF1DFB42}" destId="{37DD3506-B607-43C4-B32D-67A3146C9B1B}" srcOrd="0" destOrd="0" presId="urn:microsoft.com/office/officeart/2005/8/layout/hierarchy3"/>
    <dgm:cxn modelId="{262D3785-1DE6-4AD0-A786-BACFD6A35B4E}" type="presOf" srcId="{0A213609-0E19-4389-94DF-CB2165DC17F0}" destId="{DFFBDF27-6C56-4CDC-B582-D0127807DBF3}" srcOrd="0" destOrd="0" presId="urn:microsoft.com/office/officeart/2005/8/layout/hierarchy3"/>
    <dgm:cxn modelId="{440E3948-FB8F-4AF2-B5D2-262701A3728D}" type="presOf" srcId="{A85ABF39-DF16-4854-A62E-483D79535E01}" destId="{F0913DCB-0CE0-443E-97FB-3B2E281130D2}" srcOrd="0" destOrd="0" presId="urn:microsoft.com/office/officeart/2005/8/layout/hierarchy3"/>
    <dgm:cxn modelId="{E071567C-6479-4016-AD3A-17A4C020F8E9}" srcId="{A85ABF39-DF16-4854-A62E-483D79535E01}" destId="{CCF7F62D-7B24-4AF9-9A7C-B50AFBA17DB4}" srcOrd="4" destOrd="0" parTransId="{C3BE6656-FE25-4D60-BC17-331D5F4170E0}" sibTransId="{F391A937-47FA-4A09-B27E-B072BCACF02E}"/>
    <dgm:cxn modelId="{6F754BAF-2107-4576-8BAA-4B11AFFACC56}" type="presOf" srcId="{966009F3-5F8C-4E96-977B-5CF66328825C}" destId="{15CC5CF6-6D34-4943-9882-98BE831C11F3}" srcOrd="0" destOrd="0" presId="urn:microsoft.com/office/officeart/2005/8/layout/hierarchy3"/>
    <dgm:cxn modelId="{7C4A995D-DC51-4526-89D7-280A8600B6AA}" type="presOf" srcId="{12AAF1C4-D6AB-4E84-809C-93AF3D1D6CF1}" destId="{3DCFFDCE-8FCD-4E87-9B44-28837595B399}" srcOrd="0" destOrd="0" presId="urn:microsoft.com/office/officeart/2005/8/layout/hierarchy3"/>
    <dgm:cxn modelId="{2CB67CD2-6B2F-44D9-8F1C-1F37DE04B423}" srcId="{A85ABF39-DF16-4854-A62E-483D79535E01}" destId="{966009F3-5F8C-4E96-977B-5CF66328825C}" srcOrd="2" destOrd="0" parTransId="{91428281-58C8-4F8E-BFC4-0B976B7ABB70}" sibTransId="{3BCEA8E0-499B-4D9E-8533-608935565830}"/>
    <dgm:cxn modelId="{3BD158EC-C0C0-4B4C-B8E1-C419E9EF19D7}" srcId="{A85ABF39-DF16-4854-A62E-483D79535E01}" destId="{0A213609-0E19-4389-94DF-CB2165DC17F0}" srcOrd="1" destOrd="0" parTransId="{12AAF1C4-D6AB-4E84-809C-93AF3D1D6CF1}" sibTransId="{2B0A5C04-66BE-492A-9A1D-92CE64C48E94}"/>
    <dgm:cxn modelId="{7E1ECFDD-4B99-49AD-B3BC-1EC2774BF172}" type="presOf" srcId="{CCF7F62D-7B24-4AF9-9A7C-B50AFBA17DB4}" destId="{081C2E00-37BB-4129-8E97-9D0DE7B8F83D}" srcOrd="0" destOrd="0" presId="urn:microsoft.com/office/officeart/2005/8/layout/hierarchy3"/>
    <dgm:cxn modelId="{660841B2-123B-443E-8226-7CFE233F1940}" type="presOf" srcId="{A85ABF39-DF16-4854-A62E-483D79535E01}" destId="{C761E281-04E7-45D9-9940-1CED02CC2426}" srcOrd="1" destOrd="0" presId="urn:microsoft.com/office/officeart/2005/8/layout/hierarchy3"/>
    <dgm:cxn modelId="{D70A1D65-626F-45FC-8116-E2EA066122FB}" type="presOf" srcId="{121384CE-03B1-4ACC-95E5-0CE7CE3E2500}" destId="{8A07F5C7-CFA5-4657-8FBA-18F6157DC0D5}" srcOrd="0" destOrd="0" presId="urn:microsoft.com/office/officeart/2005/8/layout/hierarchy3"/>
    <dgm:cxn modelId="{FF8B2EA8-07E2-4F3E-93A8-85EA57EFE077}" type="presParOf" srcId="{8A07F5C7-CFA5-4657-8FBA-18F6157DC0D5}" destId="{0B606B43-7EDE-4AE8-A51E-5399D4CACBC7}" srcOrd="0" destOrd="0" presId="urn:microsoft.com/office/officeart/2005/8/layout/hierarchy3"/>
    <dgm:cxn modelId="{481C5BF4-DEC6-49E9-A405-724813CF8BF0}" type="presParOf" srcId="{0B606B43-7EDE-4AE8-A51E-5399D4CACBC7}" destId="{EBBDAFB2-6899-487A-985A-E2115DE125EF}" srcOrd="0" destOrd="0" presId="urn:microsoft.com/office/officeart/2005/8/layout/hierarchy3"/>
    <dgm:cxn modelId="{636DD501-61BC-4CF5-8A7F-95473537BB76}" type="presParOf" srcId="{EBBDAFB2-6899-487A-985A-E2115DE125EF}" destId="{F0913DCB-0CE0-443E-97FB-3B2E281130D2}" srcOrd="0" destOrd="0" presId="urn:microsoft.com/office/officeart/2005/8/layout/hierarchy3"/>
    <dgm:cxn modelId="{9FB3FFF3-31B2-4623-9473-517758A40CD1}" type="presParOf" srcId="{EBBDAFB2-6899-487A-985A-E2115DE125EF}" destId="{C761E281-04E7-45D9-9940-1CED02CC2426}" srcOrd="1" destOrd="0" presId="urn:microsoft.com/office/officeart/2005/8/layout/hierarchy3"/>
    <dgm:cxn modelId="{D030DCAB-7BF4-43A1-B968-614DF58D595E}" type="presParOf" srcId="{0B606B43-7EDE-4AE8-A51E-5399D4CACBC7}" destId="{A7F31799-0A3E-45A9-9CAF-42DDC3F9BFAF}" srcOrd="1" destOrd="0" presId="urn:microsoft.com/office/officeart/2005/8/layout/hierarchy3"/>
    <dgm:cxn modelId="{95FF6C9B-9D02-46E3-8C2E-CED91BA1EC85}" type="presParOf" srcId="{A7F31799-0A3E-45A9-9CAF-42DDC3F9BFAF}" destId="{37DD3506-B607-43C4-B32D-67A3146C9B1B}" srcOrd="0" destOrd="0" presId="urn:microsoft.com/office/officeart/2005/8/layout/hierarchy3"/>
    <dgm:cxn modelId="{278DD4F1-A78A-43B7-9914-F8A8B06FAD0E}" type="presParOf" srcId="{A7F31799-0A3E-45A9-9CAF-42DDC3F9BFAF}" destId="{83F8C624-C0BD-4CD8-A07D-A21D78E54B73}" srcOrd="1" destOrd="0" presId="urn:microsoft.com/office/officeart/2005/8/layout/hierarchy3"/>
    <dgm:cxn modelId="{81CCC71A-3580-46EF-833F-2B4ED1EEF40A}" type="presParOf" srcId="{A7F31799-0A3E-45A9-9CAF-42DDC3F9BFAF}" destId="{3DCFFDCE-8FCD-4E87-9B44-28837595B399}" srcOrd="2" destOrd="0" presId="urn:microsoft.com/office/officeart/2005/8/layout/hierarchy3"/>
    <dgm:cxn modelId="{F9355595-5B0D-4F77-82ED-42C37CFAB88B}" type="presParOf" srcId="{A7F31799-0A3E-45A9-9CAF-42DDC3F9BFAF}" destId="{DFFBDF27-6C56-4CDC-B582-D0127807DBF3}" srcOrd="3" destOrd="0" presId="urn:microsoft.com/office/officeart/2005/8/layout/hierarchy3"/>
    <dgm:cxn modelId="{E70343FD-CCD6-44ED-92FC-B7090CB6EB5B}" type="presParOf" srcId="{A7F31799-0A3E-45A9-9CAF-42DDC3F9BFAF}" destId="{AC2F920A-E3DB-4BE3-B525-E3859B41DDA6}" srcOrd="4" destOrd="0" presId="urn:microsoft.com/office/officeart/2005/8/layout/hierarchy3"/>
    <dgm:cxn modelId="{7B9324E5-06EC-4FD2-B707-48935A708332}" type="presParOf" srcId="{A7F31799-0A3E-45A9-9CAF-42DDC3F9BFAF}" destId="{15CC5CF6-6D34-4943-9882-98BE831C11F3}" srcOrd="5" destOrd="0" presId="urn:microsoft.com/office/officeart/2005/8/layout/hierarchy3"/>
    <dgm:cxn modelId="{8A76A9F7-D0C2-4E58-A037-2309706DA4DE}" type="presParOf" srcId="{A7F31799-0A3E-45A9-9CAF-42DDC3F9BFAF}" destId="{4529C118-767A-43DC-8EF3-064AF42377E6}" srcOrd="6" destOrd="0" presId="urn:microsoft.com/office/officeart/2005/8/layout/hierarchy3"/>
    <dgm:cxn modelId="{5FD31104-4497-4009-B97F-58D2B2B27736}" type="presParOf" srcId="{A7F31799-0A3E-45A9-9CAF-42DDC3F9BFAF}" destId="{9FECDD35-301F-4559-A0D9-60BB5079F231}" srcOrd="7" destOrd="0" presId="urn:microsoft.com/office/officeart/2005/8/layout/hierarchy3"/>
    <dgm:cxn modelId="{172636F8-C772-44B0-90C6-B8DA45228BA9}" type="presParOf" srcId="{A7F31799-0A3E-45A9-9CAF-42DDC3F9BFAF}" destId="{ECAC1C26-0F9C-495C-9565-831172BE7B62}" srcOrd="8" destOrd="0" presId="urn:microsoft.com/office/officeart/2005/8/layout/hierarchy3"/>
    <dgm:cxn modelId="{D00AD5ED-DBC0-42D9-871F-5CB2AC0AC6EB}" type="presParOf" srcId="{A7F31799-0A3E-45A9-9CAF-42DDC3F9BFAF}" destId="{081C2E00-37BB-4129-8E97-9D0DE7B8F83D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DD7F8E0-1E4B-4714-9162-BA2481A0E5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131A011-F81A-4218-AA4C-0BED71A0186F}">
      <dgm:prSet custT="1"/>
      <dgm:spPr/>
      <dgm:t>
        <a:bodyPr/>
        <a:lstStyle/>
        <a:p>
          <a:pPr algn="ctr" rtl="0"/>
          <a:r>
            <a:rPr lang="pl-PL" sz="2600" b="1" dirty="0" smtClean="0"/>
            <a:t>URUCHOMIENIE NOWEGO PORTALU INTERNETOWEGO </a:t>
          </a:r>
          <a:br>
            <a:rPr lang="pl-PL" sz="2600" b="1" dirty="0" smtClean="0"/>
          </a:br>
          <a:r>
            <a:rPr lang="pl-PL" sz="2600" b="1" dirty="0" smtClean="0"/>
            <a:t>– LIPIEC 2015 R. </a:t>
          </a:r>
          <a:endParaRPr lang="pl-PL" sz="2600" dirty="0"/>
        </a:p>
      </dgm:t>
    </dgm:pt>
    <dgm:pt modelId="{BC401531-07D2-4ACF-B99B-C8A10D9D058C}" type="parTrans" cxnId="{C6BA2058-67BF-46CA-9D1E-08898DDF8C07}">
      <dgm:prSet/>
      <dgm:spPr/>
      <dgm:t>
        <a:bodyPr/>
        <a:lstStyle/>
        <a:p>
          <a:endParaRPr lang="pl-PL"/>
        </a:p>
      </dgm:t>
    </dgm:pt>
    <dgm:pt modelId="{6BADFF65-E966-4919-B597-9DE3979D3A36}" type="sibTrans" cxnId="{C6BA2058-67BF-46CA-9D1E-08898DDF8C07}">
      <dgm:prSet/>
      <dgm:spPr/>
      <dgm:t>
        <a:bodyPr/>
        <a:lstStyle/>
        <a:p>
          <a:endParaRPr lang="pl-PL"/>
        </a:p>
      </dgm:t>
    </dgm:pt>
    <dgm:pt modelId="{D5232B99-1CD9-42F5-9A89-613E3E55E974}">
      <dgm:prSet/>
      <dgm:spPr/>
      <dgm:t>
        <a:bodyPr/>
        <a:lstStyle/>
        <a:p>
          <a:pPr algn="ctr" rtl="0"/>
          <a:r>
            <a:rPr lang="pl-PL" b="1" dirty="0" smtClean="0"/>
            <a:t>www.rpo.dolnyslask.pl </a:t>
          </a:r>
          <a:endParaRPr lang="pl-PL" dirty="0"/>
        </a:p>
      </dgm:t>
    </dgm:pt>
    <dgm:pt modelId="{F2AD1AE3-1803-4D30-96CE-785AC5AE1EA8}" type="parTrans" cxnId="{ADE7A8DB-7CCF-465B-98A1-A8F53507C38F}">
      <dgm:prSet/>
      <dgm:spPr/>
      <dgm:t>
        <a:bodyPr/>
        <a:lstStyle/>
        <a:p>
          <a:endParaRPr lang="pl-PL"/>
        </a:p>
      </dgm:t>
    </dgm:pt>
    <dgm:pt modelId="{FE719C51-5B57-4897-9499-3D8913A36E1C}" type="sibTrans" cxnId="{ADE7A8DB-7CCF-465B-98A1-A8F53507C38F}">
      <dgm:prSet/>
      <dgm:spPr/>
      <dgm:t>
        <a:bodyPr/>
        <a:lstStyle/>
        <a:p>
          <a:endParaRPr lang="pl-PL"/>
        </a:p>
      </dgm:t>
    </dgm:pt>
    <dgm:pt modelId="{D004C2A7-D49C-4CF5-B493-E49E0FAB0745}">
      <dgm:prSet custT="1"/>
      <dgm:spPr/>
      <dgm:t>
        <a:bodyPr/>
        <a:lstStyle/>
        <a:p>
          <a:pPr rtl="0"/>
          <a:r>
            <a:rPr lang="pl-PL" sz="2200" dirty="0" smtClean="0"/>
            <a:t>jednolity szablon portalu stworzony przez MIR dla wszystkich programów operacyjnych</a:t>
          </a:r>
          <a:endParaRPr lang="pl-PL" sz="2200" dirty="0"/>
        </a:p>
      </dgm:t>
    </dgm:pt>
    <dgm:pt modelId="{1115FBD9-DDB4-4057-B8EA-CCBCA793A59B}" type="parTrans" cxnId="{73783F4A-42A8-4D93-9B33-9AA58E4C3595}">
      <dgm:prSet/>
      <dgm:spPr/>
      <dgm:t>
        <a:bodyPr/>
        <a:lstStyle/>
        <a:p>
          <a:endParaRPr lang="pl-PL"/>
        </a:p>
      </dgm:t>
    </dgm:pt>
    <dgm:pt modelId="{04578E2C-1C86-419A-BD50-21DD72F3332A}" type="sibTrans" cxnId="{73783F4A-42A8-4D93-9B33-9AA58E4C3595}">
      <dgm:prSet/>
      <dgm:spPr/>
      <dgm:t>
        <a:bodyPr/>
        <a:lstStyle/>
        <a:p>
          <a:endParaRPr lang="pl-PL"/>
        </a:p>
      </dgm:t>
    </dgm:pt>
    <dgm:pt modelId="{4CF75EBF-039F-410D-A359-3CC93AF59A2D}">
      <dgm:prSet custT="1"/>
      <dgm:spPr/>
      <dgm:t>
        <a:bodyPr/>
        <a:lstStyle/>
        <a:p>
          <a:pPr rtl="0"/>
          <a:r>
            <a:rPr lang="pl-PL" sz="2200" dirty="0" smtClean="0"/>
            <a:t>promowanie m.in. dobrych praktyk</a:t>
          </a:r>
          <a:endParaRPr lang="pl-PL" sz="2200" dirty="0"/>
        </a:p>
      </dgm:t>
    </dgm:pt>
    <dgm:pt modelId="{18ADDD3D-C2C9-4C25-8FE2-3FCFDA2CA9DC}" type="sibTrans" cxnId="{1ED5EAC8-1E2C-4938-9A2C-9C989CCFE391}">
      <dgm:prSet/>
      <dgm:spPr/>
      <dgm:t>
        <a:bodyPr/>
        <a:lstStyle/>
        <a:p>
          <a:endParaRPr lang="pl-PL"/>
        </a:p>
      </dgm:t>
    </dgm:pt>
    <dgm:pt modelId="{1005E53A-5CBD-452E-BE07-7293DC648067}" type="parTrans" cxnId="{1ED5EAC8-1E2C-4938-9A2C-9C989CCFE391}">
      <dgm:prSet/>
      <dgm:spPr/>
      <dgm:t>
        <a:bodyPr/>
        <a:lstStyle/>
        <a:p>
          <a:endParaRPr lang="pl-PL"/>
        </a:p>
      </dgm:t>
    </dgm:pt>
    <dgm:pt modelId="{13BF64E1-9A23-4908-814D-E410F7BF98D0}">
      <dgm:prSet custT="1"/>
      <dgm:spPr/>
      <dgm:t>
        <a:bodyPr/>
        <a:lstStyle/>
        <a:p>
          <a:pPr rtl="0"/>
          <a:r>
            <a:rPr lang="pl-PL" sz="2200" dirty="0" smtClean="0"/>
            <a:t>informacje m.in. o konkursach, dokumentach, stanie wdrażania programu oraz wszelkie inne niezbędne i użyteczne informacje </a:t>
          </a:r>
          <a:endParaRPr lang="pl-PL" sz="2200" dirty="0"/>
        </a:p>
      </dgm:t>
    </dgm:pt>
    <dgm:pt modelId="{F83D2DEB-DF1F-408F-970D-EE75938F23C5}" type="sibTrans" cxnId="{7D501733-D16B-4441-AA95-5E533C4A4273}">
      <dgm:prSet/>
      <dgm:spPr/>
      <dgm:t>
        <a:bodyPr/>
        <a:lstStyle/>
        <a:p>
          <a:endParaRPr lang="pl-PL"/>
        </a:p>
      </dgm:t>
    </dgm:pt>
    <dgm:pt modelId="{C329D708-8642-4CCA-A82E-2CFA255DA120}" type="parTrans" cxnId="{7D501733-D16B-4441-AA95-5E533C4A4273}">
      <dgm:prSet/>
      <dgm:spPr/>
      <dgm:t>
        <a:bodyPr/>
        <a:lstStyle/>
        <a:p>
          <a:endParaRPr lang="pl-PL"/>
        </a:p>
      </dgm:t>
    </dgm:pt>
    <dgm:pt modelId="{2C4EEE56-DCF0-418C-9F1A-4687BB583A40}" type="pres">
      <dgm:prSet presAssocID="{2DD7F8E0-1E4B-4714-9162-BA2481A0E5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8111DEB-3BB7-4A20-8734-8B1464B3A859}" type="pres">
      <dgm:prSet presAssocID="{6131A011-F81A-4218-AA4C-0BED71A0186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7B5464F-3A38-482F-BB7C-D1C9DCA185E2}" type="pres">
      <dgm:prSet presAssocID="{6BADFF65-E966-4919-B597-9DE3979D3A36}" presName="spacer" presStyleCnt="0"/>
      <dgm:spPr/>
    </dgm:pt>
    <dgm:pt modelId="{A8E68271-145F-4762-8FE9-5A04F4B41AE8}" type="pres">
      <dgm:prSet presAssocID="{D5232B99-1CD9-42F5-9A89-613E3E55E974}" presName="parentText" presStyleLbl="node1" presStyleIdx="1" presStyleCnt="2" custScaleY="80673" custLinFactNeighborX="126" custLinFactNeighborY="-901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2DEF1AB-8F52-4280-8830-BF81A4446F18}" type="pres">
      <dgm:prSet presAssocID="{D5232B99-1CD9-42F5-9A89-613E3E55E97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DE7A8DB-7CCF-465B-98A1-A8F53507C38F}" srcId="{2DD7F8E0-1E4B-4714-9162-BA2481A0E5B9}" destId="{D5232B99-1CD9-42F5-9A89-613E3E55E974}" srcOrd="1" destOrd="0" parTransId="{F2AD1AE3-1803-4D30-96CE-785AC5AE1EA8}" sibTransId="{FE719C51-5B57-4897-9499-3D8913A36E1C}"/>
    <dgm:cxn modelId="{7772612F-FC5C-44C9-A166-706AC35F7D90}" type="presOf" srcId="{2DD7F8E0-1E4B-4714-9162-BA2481A0E5B9}" destId="{2C4EEE56-DCF0-418C-9F1A-4687BB583A40}" srcOrd="0" destOrd="0" presId="urn:microsoft.com/office/officeart/2005/8/layout/vList2"/>
    <dgm:cxn modelId="{72BAAB54-2B08-4C1A-8854-7A311E32B374}" type="presOf" srcId="{4CF75EBF-039F-410D-A359-3CC93AF59A2D}" destId="{82DEF1AB-8F52-4280-8830-BF81A4446F18}" srcOrd="0" destOrd="2" presId="urn:microsoft.com/office/officeart/2005/8/layout/vList2"/>
    <dgm:cxn modelId="{C6BA2058-67BF-46CA-9D1E-08898DDF8C07}" srcId="{2DD7F8E0-1E4B-4714-9162-BA2481A0E5B9}" destId="{6131A011-F81A-4218-AA4C-0BED71A0186F}" srcOrd="0" destOrd="0" parTransId="{BC401531-07D2-4ACF-B99B-C8A10D9D058C}" sibTransId="{6BADFF65-E966-4919-B597-9DE3979D3A36}"/>
    <dgm:cxn modelId="{73783F4A-42A8-4D93-9B33-9AA58E4C3595}" srcId="{D5232B99-1CD9-42F5-9A89-613E3E55E974}" destId="{D004C2A7-D49C-4CF5-B493-E49E0FAB0745}" srcOrd="0" destOrd="0" parTransId="{1115FBD9-DDB4-4057-B8EA-CCBCA793A59B}" sibTransId="{04578E2C-1C86-419A-BD50-21DD72F3332A}"/>
    <dgm:cxn modelId="{636F0237-FB57-4BE0-84D0-2C42C354EAC3}" type="presOf" srcId="{D5232B99-1CD9-42F5-9A89-613E3E55E974}" destId="{A8E68271-145F-4762-8FE9-5A04F4B41AE8}" srcOrd="0" destOrd="0" presId="urn:microsoft.com/office/officeart/2005/8/layout/vList2"/>
    <dgm:cxn modelId="{C887B99A-7E9B-4C34-ABC4-FBA483CFEB2E}" type="presOf" srcId="{6131A011-F81A-4218-AA4C-0BED71A0186F}" destId="{98111DEB-3BB7-4A20-8734-8B1464B3A859}" srcOrd="0" destOrd="0" presId="urn:microsoft.com/office/officeart/2005/8/layout/vList2"/>
    <dgm:cxn modelId="{0D844D44-82D5-4F62-8EAA-A6EA4FEDE9C0}" type="presOf" srcId="{D004C2A7-D49C-4CF5-B493-E49E0FAB0745}" destId="{82DEF1AB-8F52-4280-8830-BF81A4446F18}" srcOrd="0" destOrd="0" presId="urn:microsoft.com/office/officeart/2005/8/layout/vList2"/>
    <dgm:cxn modelId="{C9ACC20B-4CDA-4B12-8D65-FE5E409016AE}" type="presOf" srcId="{13BF64E1-9A23-4908-814D-E410F7BF98D0}" destId="{82DEF1AB-8F52-4280-8830-BF81A4446F18}" srcOrd="0" destOrd="1" presId="urn:microsoft.com/office/officeart/2005/8/layout/vList2"/>
    <dgm:cxn modelId="{1ED5EAC8-1E2C-4938-9A2C-9C989CCFE391}" srcId="{D5232B99-1CD9-42F5-9A89-613E3E55E974}" destId="{4CF75EBF-039F-410D-A359-3CC93AF59A2D}" srcOrd="2" destOrd="0" parTransId="{1005E53A-5CBD-452E-BE07-7293DC648067}" sibTransId="{18ADDD3D-C2C9-4C25-8FE2-3FCFDA2CA9DC}"/>
    <dgm:cxn modelId="{7D501733-D16B-4441-AA95-5E533C4A4273}" srcId="{D5232B99-1CD9-42F5-9A89-613E3E55E974}" destId="{13BF64E1-9A23-4908-814D-E410F7BF98D0}" srcOrd="1" destOrd="0" parTransId="{C329D708-8642-4CCA-A82E-2CFA255DA120}" sibTransId="{F83D2DEB-DF1F-408F-970D-EE75938F23C5}"/>
    <dgm:cxn modelId="{301D7262-06CD-419C-9B22-D58B5CF0409E}" type="presParOf" srcId="{2C4EEE56-DCF0-418C-9F1A-4687BB583A40}" destId="{98111DEB-3BB7-4A20-8734-8B1464B3A859}" srcOrd="0" destOrd="0" presId="urn:microsoft.com/office/officeart/2005/8/layout/vList2"/>
    <dgm:cxn modelId="{8B257B29-6C63-4E92-9ABA-CE1DE7F08D5E}" type="presParOf" srcId="{2C4EEE56-DCF0-418C-9F1A-4687BB583A40}" destId="{D7B5464F-3A38-482F-BB7C-D1C9DCA185E2}" srcOrd="1" destOrd="0" presId="urn:microsoft.com/office/officeart/2005/8/layout/vList2"/>
    <dgm:cxn modelId="{3919B762-5DB0-42E4-9AA6-94CB113829CA}" type="presParOf" srcId="{2C4EEE56-DCF0-418C-9F1A-4687BB583A40}" destId="{A8E68271-145F-4762-8FE9-5A04F4B41AE8}" srcOrd="2" destOrd="0" presId="urn:microsoft.com/office/officeart/2005/8/layout/vList2"/>
    <dgm:cxn modelId="{FAD0DA0E-29A5-4F55-B727-2C5DA7AE4764}" type="presParOf" srcId="{2C4EEE56-DCF0-418C-9F1A-4687BB583A40}" destId="{82DEF1AB-8F52-4280-8830-BF81A4446F1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CA3513-0FC8-45B4-9E5D-9BE688E5A6D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5CC1EAE-1BA3-4AD0-B89E-4B99AB35D369}">
      <dgm:prSet custT="1"/>
      <dgm:spPr/>
      <dgm:t>
        <a:bodyPr/>
        <a:lstStyle/>
        <a:p>
          <a:pPr algn="ctr" rtl="0"/>
          <a:r>
            <a:rPr lang="pl-PL" sz="1400" b="1" dirty="0" smtClean="0"/>
            <a:t>Kształt i sposób powoływania KM ściśle regulują wytyczne horyzontalne  </a:t>
          </a:r>
          <a:endParaRPr lang="pl-PL" sz="1400" dirty="0"/>
        </a:p>
      </dgm:t>
    </dgm:pt>
    <dgm:pt modelId="{29A79E2A-F2D3-4190-B8D1-73A0C759E479}" type="parTrans" cxnId="{4DEF978E-24C1-4A7B-8B9D-67E02FA959ED}">
      <dgm:prSet/>
      <dgm:spPr/>
      <dgm:t>
        <a:bodyPr/>
        <a:lstStyle/>
        <a:p>
          <a:endParaRPr lang="pl-PL"/>
        </a:p>
      </dgm:t>
    </dgm:pt>
    <dgm:pt modelId="{7F607E6A-7820-466B-ABEA-1323EEE21ADC}" type="sibTrans" cxnId="{4DEF978E-24C1-4A7B-8B9D-67E02FA959ED}">
      <dgm:prSet/>
      <dgm:spPr/>
      <dgm:t>
        <a:bodyPr/>
        <a:lstStyle/>
        <a:p>
          <a:endParaRPr lang="pl-PL"/>
        </a:p>
      </dgm:t>
    </dgm:pt>
    <dgm:pt modelId="{5BAFD38A-6EED-4351-B543-B462D15104B1}">
      <dgm:prSet custT="1"/>
      <dgm:spPr/>
      <dgm:t>
        <a:bodyPr/>
        <a:lstStyle/>
        <a:p>
          <a:pPr rtl="0"/>
          <a:r>
            <a:rPr lang="pl-PL" sz="1400" b="1" dirty="0" smtClean="0"/>
            <a:t>Komitet Monitorujący RPO WD powołany uchwałą ZWD w dniu 17 marca 2015 r. </a:t>
          </a:r>
          <a:endParaRPr lang="pl-PL" sz="1400" dirty="0"/>
        </a:p>
      </dgm:t>
    </dgm:pt>
    <dgm:pt modelId="{B5243C6A-7A75-4B6E-8701-38382BE36685}" type="parTrans" cxnId="{7EB272A3-D1C2-4B86-9241-490A8B989FC1}">
      <dgm:prSet/>
      <dgm:spPr/>
      <dgm:t>
        <a:bodyPr/>
        <a:lstStyle/>
        <a:p>
          <a:endParaRPr lang="pl-PL"/>
        </a:p>
      </dgm:t>
    </dgm:pt>
    <dgm:pt modelId="{FF1E0D1D-23FF-4ADD-8D40-71CB5AF171D4}" type="sibTrans" cxnId="{7EB272A3-D1C2-4B86-9241-490A8B989FC1}">
      <dgm:prSet/>
      <dgm:spPr/>
      <dgm:t>
        <a:bodyPr/>
        <a:lstStyle/>
        <a:p>
          <a:endParaRPr lang="pl-PL"/>
        </a:p>
      </dgm:t>
    </dgm:pt>
    <dgm:pt modelId="{893527C2-3271-49AD-B44D-A97B30C4A28E}">
      <dgm:prSet custT="1"/>
      <dgm:spPr/>
      <dgm:t>
        <a:bodyPr/>
        <a:lstStyle/>
        <a:p>
          <a:r>
            <a:rPr lang="pl-PL" sz="1400" b="1" dirty="0" smtClean="0"/>
            <a:t>W skład Komitetu Monitorującego wchodzi 46 członków, </a:t>
          </a:r>
          <a:br>
            <a:rPr lang="pl-PL" sz="1400" b="1" dirty="0" smtClean="0"/>
          </a:br>
          <a:r>
            <a:rPr lang="pl-PL" sz="1400" b="1" dirty="0" smtClean="0"/>
            <a:t>9 obserwatorów, </a:t>
          </a:r>
          <a:br>
            <a:rPr lang="pl-PL" sz="1400" b="1" dirty="0" smtClean="0"/>
          </a:br>
          <a:r>
            <a:rPr lang="pl-PL" sz="1400" b="1" dirty="0" smtClean="0"/>
            <a:t>2 przedstawicieli Komisji Europejskiej</a:t>
          </a:r>
          <a:endParaRPr lang="pl-PL" sz="1400" dirty="0"/>
        </a:p>
      </dgm:t>
    </dgm:pt>
    <dgm:pt modelId="{CE58B1EB-2F3D-44C2-A0DE-A08C97568404}" type="parTrans" cxnId="{5007163A-651D-4B70-B1C3-1E0526890821}">
      <dgm:prSet/>
      <dgm:spPr/>
      <dgm:t>
        <a:bodyPr/>
        <a:lstStyle/>
        <a:p>
          <a:endParaRPr lang="pl-PL"/>
        </a:p>
      </dgm:t>
    </dgm:pt>
    <dgm:pt modelId="{76BC17CE-D287-4234-A713-C9319DA0A4FE}" type="sibTrans" cxnId="{5007163A-651D-4B70-B1C3-1E0526890821}">
      <dgm:prSet/>
      <dgm:spPr/>
      <dgm:t>
        <a:bodyPr/>
        <a:lstStyle/>
        <a:p>
          <a:endParaRPr lang="pl-PL"/>
        </a:p>
      </dgm:t>
    </dgm:pt>
    <dgm:pt modelId="{6CFEF411-184C-490D-B790-B55BBBCA3FC6}" type="pres">
      <dgm:prSet presAssocID="{58CA3513-0FC8-45B4-9E5D-9BE688E5A6D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F866132-2166-45F4-9532-1600277227A8}" type="pres">
      <dgm:prSet presAssocID="{5BAFD38A-6EED-4351-B543-B462D15104B1}" presName="node" presStyleLbl="node1" presStyleIdx="0" presStyleCnt="3" custScaleX="77229" custScaleY="10942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4B05995-2961-4CF9-99A0-1B208D4DD6B0}" type="pres">
      <dgm:prSet presAssocID="{FF1E0D1D-23FF-4ADD-8D40-71CB5AF171D4}" presName="sibTrans" presStyleLbl="sibTrans2D1" presStyleIdx="0" presStyleCnt="2"/>
      <dgm:spPr/>
      <dgm:t>
        <a:bodyPr/>
        <a:lstStyle/>
        <a:p>
          <a:endParaRPr lang="pl-PL"/>
        </a:p>
      </dgm:t>
    </dgm:pt>
    <dgm:pt modelId="{585530F6-FD5B-416F-AC9D-43983DC06078}" type="pres">
      <dgm:prSet presAssocID="{FF1E0D1D-23FF-4ADD-8D40-71CB5AF171D4}" presName="connectorText" presStyleLbl="sibTrans2D1" presStyleIdx="0" presStyleCnt="2"/>
      <dgm:spPr/>
      <dgm:t>
        <a:bodyPr/>
        <a:lstStyle/>
        <a:p>
          <a:endParaRPr lang="pl-PL"/>
        </a:p>
      </dgm:t>
    </dgm:pt>
    <dgm:pt modelId="{244A7BFB-B845-46E1-B99D-8FF2C41F1790}" type="pres">
      <dgm:prSet presAssocID="{D5CC1EAE-1BA3-4AD0-B89E-4B99AB35D369}" presName="node" presStyleLbl="node1" presStyleIdx="1" presStyleCnt="3" custScaleX="100617" custScaleY="11055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4E36E69-853F-41C9-934B-C3A47E602244}" type="pres">
      <dgm:prSet presAssocID="{7F607E6A-7820-466B-ABEA-1323EEE21ADC}" presName="sibTrans" presStyleLbl="sibTrans2D1" presStyleIdx="1" presStyleCnt="2"/>
      <dgm:spPr/>
      <dgm:t>
        <a:bodyPr/>
        <a:lstStyle/>
        <a:p>
          <a:endParaRPr lang="pl-PL"/>
        </a:p>
      </dgm:t>
    </dgm:pt>
    <dgm:pt modelId="{35D48978-EC72-42C4-8538-42965F0AC2E5}" type="pres">
      <dgm:prSet presAssocID="{7F607E6A-7820-466B-ABEA-1323EEE21ADC}" presName="connectorText" presStyleLbl="sibTrans2D1" presStyleIdx="1" presStyleCnt="2"/>
      <dgm:spPr/>
      <dgm:t>
        <a:bodyPr/>
        <a:lstStyle/>
        <a:p>
          <a:endParaRPr lang="pl-PL"/>
        </a:p>
      </dgm:t>
    </dgm:pt>
    <dgm:pt modelId="{4BB23039-0924-4FF4-88A3-044EDAA0B2B1}" type="pres">
      <dgm:prSet presAssocID="{893527C2-3271-49AD-B44D-A97B30C4A28E}" presName="node" presStyleLbl="node1" presStyleIdx="2" presStyleCnt="3" custScaleX="93848" custScaleY="11055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DF7B09C-2486-48DB-8F1F-88D4C0866F02}" type="presOf" srcId="{FF1E0D1D-23FF-4ADD-8D40-71CB5AF171D4}" destId="{54B05995-2961-4CF9-99A0-1B208D4DD6B0}" srcOrd="0" destOrd="0" presId="urn:microsoft.com/office/officeart/2005/8/layout/process1"/>
    <dgm:cxn modelId="{5007163A-651D-4B70-B1C3-1E0526890821}" srcId="{58CA3513-0FC8-45B4-9E5D-9BE688E5A6DE}" destId="{893527C2-3271-49AD-B44D-A97B30C4A28E}" srcOrd="2" destOrd="0" parTransId="{CE58B1EB-2F3D-44C2-A0DE-A08C97568404}" sibTransId="{76BC17CE-D287-4234-A713-C9319DA0A4FE}"/>
    <dgm:cxn modelId="{4DEF978E-24C1-4A7B-8B9D-67E02FA959ED}" srcId="{58CA3513-0FC8-45B4-9E5D-9BE688E5A6DE}" destId="{D5CC1EAE-1BA3-4AD0-B89E-4B99AB35D369}" srcOrd="1" destOrd="0" parTransId="{29A79E2A-F2D3-4190-B8D1-73A0C759E479}" sibTransId="{7F607E6A-7820-466B-ABEA-1323EEE21ADC}"/>
    <dgm:cxn modelId="{92E98704-6387-4902-89BD-1C899D0A04AD}" type="presOf" srcId="{FF1E0D1D-23FF-4ADD-8D40-71CB5AF171D4}" destId="{585530F6-FD5B-416F-AC9D-43983DC06078}" srcOrd="1" destOrd="0" presId="urn:microsoft.com/office/officeart/2005/8/layout/process1"/>
    <dgm:cxn modelId="{4428B574-9DFD-4D74-825C-88866D6F4571}" type="presOf" srcId="{893527C2-3271-49AD-B44D-A97B30C4A28E}" destId="{4BB23039-0924-4FF4-88A3-044EDAA0B2B1}" srcOrd="0" destOrd="0" presId="urn:microsoft.com/office/officeart/2005/8/layout/process1"/>
    <dgm:cxn modelId="{80D67119-7126-4BDA-9ED7-CAC41FCFC63E}" type="presOf" srcId="{5BAFD38A-6EED-4351-B543-B462D15104B1}" destId="{4F866132-2166-45F4-9532-1600277227A8}" srcOrd="0" destOrd="0" presId="urn:microsoft.com/office/officeart/2005/8/layout/process1"/>
    <dgm:cxn modelId="{7D4B29F4-BAF2-4345-AEDA-0C5A686349C4}" type="presOf" srcId="{58CA3513-0FC8-45B4-9E5D-9BE688E5A6DE}" destId="{6CFEF411-184C-490D-B790-B55BBBCA3FC6}" srcOrd="0" destOrd="0" presId="urn:microsoft.com/office/officeart/2005/8/layout/process1"/>
    <dgm:cxn modelId="{341C9062-B801-4256-84EC-A892674EC343}" type="presOf" srcId="{D5CC1EAE-1BA3-4AD0-B89E-4B99AB35D369}" destId="{244A7BFB-B845-46E1-B99D-8FF2C41F1790}" srcOrd="0" destOrd="0" presId="urn:microsoft.com/office/officeart/2005/8/layout/process1"/>
    <dgm:cxn modelId="{E9A9825F-2B75-4C0D-853C-EC7D63F9350D}" type="presOf" srcId="{7F607E6A-7820-466B-ABEA-1323EEE21ADC}" destId="{54E36E69-853F-41C9-934B-C3A47E602244}" srcOrd="0" destOrd="0" presId="urn:microsoft.com/office/officeart/2005/8/layout/process1"/>
    <dgm:cxn modelId="{7EB272A3-D1C2-4B86-9241-490A8B989FC1}" srcId="{58CA3513-0FC8-45B4-9E5D-9BE688E5A6DE}" destId="{5BAFD38A-6EED-4351-B543-B462D15104B1}" srcOrd="0" destOrd="0" parTransId="{B5243C6A-7A75-4B6E-8701-38382BE36685}" sibTransId="{FF1E0D1D-23FF-4ADD-8D40-71CB5AF171D4}"/>
    <dgm:cxn modelId="{30EE3E6A-EA9C-421E-9A09-9F0493D48A51}" type="presOf" srcId="{7F607E6A-7820-466B-ABEA-1323EEE21ADC}" destId="{35D48978-EC72-42C4-8538-42965F0AC2E5}" srcOrd="1" destOrd="0" presId="urn:microsoft.com/office/officeart/2005/8/layout/process1"/>
    <dgm:cxn modelId="{EF428758-7607-4054-AD66-262931A7AA02}" type="presParOf" srcId="{6CFEF411-184C-490D-B790-B55BBBCA3FC6}" destId="{4F866132-2166-45F4-9532-1600277227A8}" srcOrd="0" destOrd="0" presId="urn:microsoft.com/office/officeart/2005/8/layout/process1"/>
    <dgm:cxn modelId="{EED83683-FCED-4C8C-BD8E-4BB8D5C5B487}" type="presParOf" srcId="{6CFEF411-184C-490D-B790-B55BBBCA3FC6}" destId="{54B05995-2961-4CF9-99A0-1B208D4DD6B0}" srcOrd="1" destOrd="0" presId="urn:microsoft.com/office/officeart/2005/8/layout/process1"/>
    <dgm:cxn modelId="{BE383ECA-5C67-4BC1-8FC6-3683CE11E1B8}" type="presParOf" srcId="{54B05995-2961-4CF9-99A0-1B208D4DD6B0}" destId="{585530F6-FD5B-416F-AC9D-43983DC06078}" srcOrd="0" destOrd="0" presId="urn:microsoft.com/office/officeart/2005/8/layout/process1"/>
    <dgm:cxn modelId="{56E1FA37-BF25-41D2-97CA-BE3F51C633CF}" type="presParOf" srcId="{6CFEF411-184C-490D-B790-B55BBBCA3FC6}" destId="{244A7BFB-B845-46E1-B99D-8FF2C41F1790}" srcOrd="2" destOrd="0" presId="urn:microsoft.com/office/officeart/2005/8/layout/process1"/>
    <dgm:cxn modelId="{DD662B89-DC05-4576-A1B3-43C20BDA2A1E}" type="presParOf" srcId="{6CFEF411-184C-490D-B790-B55BBBCA3FC6}" destId="{54E36E69-853F-41C9-934B-C3A47E602244}" srcOrd="3" destOrd="0" presId="urn:microsoft.com/office/officeart/2005/8/layout/process1"/>
    <dgm:cxn modelId="{DA810C6B-0AD6-49BC-89E1-5B8A1E3B1A67}" type="presParOf" srcId="{54E36E69-853F-41C9-934B-C3A47E602244}" destId="{35D48978-EC72-42C4-8538-42965F0AC2E5}" srcOrd="0" destOrd="0" presId="urn:microsoft.com/office/officeart/2005/8/layout/process1"/>
    <dgm:cxn modelId="{A3C2F854-E6EF-4272-9617-F56F0A304E76}" type="presParOf" srcId="{6CFEF411-184C-490D-B790-B55BBBCA3FC6}" destId="{4BB23039-0924-4FF4-88A3-044EDAA0B2B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1384CE-03B1-4ACC-95E5-0CE7CE3E250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85ABF39-DF16-4854-A62E-483D79535E01}">
      <dgm:prSet/>
      <dgm:spPr/>
      <dgm:t>
        <a:bodyPr/>
        <a:lstStyle/>
        <a:p>
          <a:pPr rtl="0"/>
          <a:r>
            <a:rPr lang="pl-PL" dirty="0" smtClean="0"/>
            <a:t>Komitet Monitorujący RPO WD 2014-2020</a:t>
          </a:r>
          <a:endParaRPr lang="pl-PL" dirty="0"/>
        </a:p>
      </dgm:t>
    </dgm:pt>
    <dgm:pt modelId="{A89C2885-86F8-4B64-9FEA-B89090964998}" type="parTrans" cxnId="{26857F75-3FEB-4C72-AA32-F45E196A0128}">
      <dgm:prSet/>
      <dgm:spPr/>
      <dgm:t>
        <a:bodyPr/>
        <a:lstStyle/>
        <a:p>
          <a:endParaRPr lang="pl-PL"/>
        </a:p>
      </dgm:t>
    </dgm:pt>
    <dgm:pt modelId="{90C619A1-8BE5-478E-BCCE-E03E1C5EF0C8}" type="sibTrans" cxnId="{26857F75-3FEB-4C72-AA32-F45E196A0128}">
      <dgm:prSet/>
      <dgm:spPr/>
      <dgm:t>
        <a:bodyPr/>
        <a:lstStyle/>
        <a:p>
          <a:endParaRPr lang="pl-PL"/>
        </a:p>
      </dgm:t>
    </dgm:pt>
    <dgm:pt modelId="{5E2D981E-8FF4-469A-9565-6EB83BDFE2B2}">
      <dgm:prSet custT="1"/>
      <dgm:spPr/>
      <dgm:t>
        <a:bodyPr/>
        <a:lstStyle/>
        <a:p>
          <a:pPr algn="l" rtl="0"/>
          <a:r>
            <a:rPr lang="pl-PL" sz="1800" b="1" dirty="0" smtClean="0"/>
            <a:t>6 maja 2015</a:t>
          </a:r>
          <a:r>
            <a:rPr lang="pl-PL" sz="1800" b="0" dirty="0" smtClean="0"/>
            <a:t> – inauguracyjne posiedzenie KM RPO</a:t>
          </a:r>
        </a:p>
        <a:p>
          <a:pPr algn="l" rtl="0"/>
          <a:r>
            <a:rPr lang="pl-PL" sz="1800" b="1" dirty="0" smtClean="0"/>
            <a:t>19 czerwca 2015 </a:t>
          </a:r>
          <a:r>
            <a:rPr lang="pl-PL" sz="1800" dirty="0" smtClean="0"/>
            <a:t>– drugie posiedzenie KM RPO </a:t>
          </a:r>
        </a:p>
        <a:p>
          <a:pPr algn="l" rtl="0"/>
          <a:r>
            <a:rPr lang="pl-PL" sz="1800" b="1" dirty="0" smtClean="0"/>
            <a:t>sierpień 2015</a:t>
          </a:r>
          <a:r>
            <a:rPr lang="pl-PL" sz="1800" dirty="0" smtClean="0"/>
            <a:t> – planowane trzecie posiedzenie KM RPO</a:t>
          </a:r>
          <a:endParaRPr lang="pl-PL" sz="1800" b="0" dirty="0"/>
        </a:p>
      </dgm:t>
    </dgm:pt>
    <dgm:pt modelId="{C0FFACB4-8B03-44EC-B68D-C113AF1DFB42}" type="parTrans" cxnId="{F08DA891-315A-4236-ADEF-97BB0AE5F95D}">
      <dgm:prSet/>
      <dgm:spPr/>
      <dgm:t>
        <a:bodyPr/>
        <a:lstStyle/>
        <a:p>
          <a:endParaRPr lang="pl-PL"/>
        </a:p>
      </dgm:t>
    </dgm:pt>
    <dgm:pt modelId="{2D2D5E17-4854-4504-9BD3-429546498ABB}" type="sibTrans" cxnId="{F08DA891-315A-4236-ADEF-97BB0AE5F95D}">
      <dgm:prSet/>
      <dgm:spPr/>
      <dgm:t>
        <a:bodyPr/>
        <a:lstStyle/>
        <a:p>
          <a:endParaRPr lang="pl-PL"/>
        </a:p>
      </dgm:t>
    </dgm:pt>
    <dgm:pt modelId="{0A213609-0E19-4389-94DF-CB2165DC17F0}">
      <dgm:prSet custT="1"/>
      <dgm:spPr/>
      <dgm:t>
        <a:bodyPr/>
        <a:lstStyle/>
        <a:p>
          <a:pPr algn="l" rtl="0"/>
          <a:r>
            <a:rPr lang="pl-PL" sz="1800" dirty="0" smtClean="0"/>
            <a:t>Powoływanie składu KM znacznie różni się od RPO WD 2007-2013 – </a:t>
          </a:r>
          <a:r>
            <a:rPr lang="pl-PL" sz="1800" b="1" dirty="0" smtClean="0"/>
            <a:t>większość jednostek, które powinny znaleźć się w  składzie KM została wprost wskazana w wytycznych </a:t>
          </a:r>
          <a:r>
            <a:rPr lang="pl-PL" sz="1800" b="1" dirty="0" err="1" smtClean="0"/>
            <a:t>MIiR</a:t>
          </a:r>
          <a:r>
            <a:rPr lang="pl-PL" sz="1800" dirty="0" smtClean="0"/>
            <a:t> dot. funkcjonowania komitetów monitorujących w latach 2014-2020.</a:t>
          </a:r>
        </a:p>
        <a:p>
          <a:pPr rtl="0"/>
          <a:r>
            <a:rPr lang="pl-PL" sz="1800" dirty="0" smtClean="0"/>
            <a:t>Za przeprowadzenie procedury wyboru członków do KM z ramienia organizacji pozarządowych odpowiadała Rada Działalności Pożytku Publicznego (RDPP).</a:t>
          </a:r>
          <a:endParaRPr lang="pl-PL" sz="1800" dirty="0"/>
        </a:p>
      </dgm:t>
    </dgm:pt>
    <dgm:pt modelId="{12AAF1C4-D6AB-4E84-809C-93AF3D1D6CF1}" type="parTrans" cxnId="{3BD158EC-C0C0-4B4C-B8E1-C419E9EF19D7}">
      <dgm:prSet/>
      <dgm:spPr/>
      <dgm:t>
        <a:bodyPr/>
        <a:lstStyle/>
        <a:p>
          <a:endParaRPr lang="pl-PL"/>
        </a:p>
      </dgm:t>
    </dgm:pt>
    <dgm:pt modelId="{2B0A5C04-66BE-492A-9A1D-92CE64C48E94}" type="sibTrans" cxnId="{3BD158EC-C0C0-4B4C-B8E1-C419E9EF19D7}">
      <dgm:prSet/>
      <dgm:spPr/>
      <dgm:t>
        <a:bodyPr/>
        <a:lstStyle/>
        <a:p>
          <a:endParaRPr lang="pl-PL"/>
        </a:p>
      </dgm:t>
    </dgm:pt>
    <dgm:pt modelId="{8A07F5C7-CFA5-4657-8FBA-18F6157DC0D5}" type="pres">
      <dgm:prSet presAssocID="{121384CE-03B1-4ACC-95E5-0CE7CE3E250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0B606B43-7EDE-4AE8-A51E-5399D4CACBC7}" type="pres">
      <dgm:prSet presAssocID="{A85ABF39-DF16-4854-A62E-483D79535E01}" presName="root" presStyleCnt="0"/>
      <dgm:spPr/>
    </dgm:pt>
    <dgm:pt modelId="{EBBDAFB2-6899-487A-985A-E2115DE125EF}" type="pres">
      <dgm:prSet presAssocID="{A85ABF39-DF16-4854-A62E-483D79535E01}" presName="rootComposite" presStyleCnt="0"/>
      <dgm:spPr/>
    </dgm:pt>
    <dgm:pt modelId="{F0913DCB-0CE0-443E-97FB-3B2E281130D2}" type="pres">
      <dgm:prSet presAssocID="{A85ABF39-DF16-4854-A62E-483D79535E01}" presName="rootText" presStyleLbl="node1" presStyleIdx="0" presStyleCnt="1" custScaleX="614323" custScaleY="135914"/>
      <dgm:spPr/>
      <dgm:t>
        <a:bodyPr/>
        <a:lstStyle/>
        <a:p>
          <a:endParaRPr lang="pl-PL"/>
        </a:p>
      </dgm:t>
    </dgm:pt>
    <dgm:pt modelId="{C761E281-04E7-45D9-9940-1CED02CC2426}" type="pres">
      <dgm:prSet presAssocID="{A85ABF39-DF16-4854-A62E-483D79535E01}" presName="rootConnector" presStyleLbl="node1" presStyleIdx="0" presStyleCnt="1"/>
      <dgm:spPr/>
      <dgm:t>
        <a:bodyPr/>
        <a:lstStyle/>
        <a:p>
          <a:endParaRPr lang="pl-PL"/>
        </a:p>
      </dgm:t>
    </dgm:pt>
    <dgm:pt modelId="{A7F31799-0A3E-45A9-9CAF-42DDC3F9BFAF}" type="pres">
      <dgm:prSet presAssocID="{A85ABF39-DF16-4854-A62E-483D79535E01}" presName="childShape" presStyleCnt="0"/>
      <dgm:spPr/>
    </dgm:pt>
    <dgm:pt modelId="{37DD3506-B607-43C4-B32D-67A3146C9B1B}" type="pres">
      <dgm:prSet presAssocID="{C0FFACB4-8B03-44EC-B68D-C113AF1DFB42}" presName="Name13" presStyleLbl="parChTrans1D2" presStyleIdx="0" presStyleCnt="2"/>
      <dgm:spPr/>
      <dgm:t>
        <a:bodyPr/>
        <a:lstStyle/>
        <a:p>
          <a:endParaRPr lang="pl-PL"/>
        </a:p>
      </dgm:t>
    </dgm:pt>
    <dgm:pt modelId="{83F8C624-C0BD-4CD8-A07D-A21D78E54B73}" type="pres">
      <dgm:prSet presAssocID="{5E2D981E-8FF4-469A-9565-6EB83BDFE2B2}" presName="childText" presStyleLbl="bgAcc1" presStyleIdx="0" presStyleCnt="2" custScaleX="666363" custScaleY="15664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DCFFDCE-8FCD-4E87-9B44-28837595B399}" type="pres">
      <dgm:prSet presAssocID="{12AAF1C4-D6AB-4E84-809C-93AF3D1D6CF1}" presName="Name13" presStyleLbl="parChTrans1D2" presStyleIdx="1" presStyleCnt="2"/>
      <dgm:spPr/>
      <dgm:t>
        <a:bodyPr/>
        <a:lstStyle/>
        <a:p>
          <a:endParaRPr lang="pl-PL"/>
        </a:p>
      </dgm:t>
    </dgm:pt>
    <dgm:pt modelId="{DFFBDF27-6C56-4CDC-B582-D0127807DBF3}" type="pres">
      <dgm:prSet presAssocID="{0A213609-0E19-4389-94DF-CB2165DC17F0}" presName="childText" presStyleLbl="bgAcc1" presStyleIdx="1" presStyleCnt="2" custScaleX="666363" custScaleY="40742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08DA891-315A-4236-ADEF-97BB0AE5F95D}" srcId="{A85ABF39-DF16-4854-A62E-483D79535E01}" destId="{5E2D981E-8FF4-469A-9565-6EB83BDFE2B2}" srcOrd="0" destOrd="0" parTransId="{C0FFACB4-8B03-44EC-B68D-C113AF1DFB42}" sibTransId="{2D2D5E17-4854-4504-9BD3-429546498ABB}"/>
    <dgm:cxn modelId="{00FCBEEC-B9BF-465D-9FAB-A0A462B98076}" type="presOf" srcId="{A85ABF39-DF16-4854-A62E-483D79535E01}" destId="{C761E281-04E7-45D9-9940-1CED02CC2426}" srcOrd="1" destOrd="0" presId="urn:microsoft.com/office/officeart/2005/8/layout/hierarchy3"/>
    <dgm:cxn modelId="{26857F75-3FEB-4C72-AA32-F45E196A0128}" srcId="{121384CE-03B1-4ACC-95E5-0CE7CE3E2500}" destId="{A85ABF39-DF16-4854-A62E-483D79535E01}" srcOrd="0" destOrd="0" parTransId="{A89C2885-86F8-4B64-9FEA-B89090964998}" sibTransId="{90C619A1-8BE5-478E-BCCE-E03E1C5EF0C8}"/>
    <dgm:cxn modelId="{DD2ECB14-42E8-4233-933B-C1E5DD21701E}" type="presOf" srcId="{121384CE-03B1-4ACC-95E5-0CE7CE3E2500}" destId="{8A07F5C7-CFA5-4657-8FBA-18F6157DC0D5}" srcOrd="0" destOrd="0" presId="urn:microsoft.com/office/officeart/2005/8/layout/hierarchy3"/>
    <dgm:cxn modelId="{4157053E-5C40-418F-88D7-0D24A8ED7C91}" type="presOf" srcId="{A85ABF39-DF16-4854-A62E-483D79535E01}" destId="{F0913DCB-0CE0-443E-97FB-3B2E281130D2}" srcOrd="0" destOrd="0" presId="urn:microsoft.com/office/officeart/2005/8/layout/hierarchy3"/>
    <dgm:cxn modelId="{84423A0F-1E38-48AA-AFF6-1E7BF4F26771}" type="presOf" srcId="{12AAF1C4-D6AB-4E84-809C-93AF3D1D6CF1}" destId="{3DCFFDCE-8FCD-4E87-9B44-28837595B399}" srcOrd="0" destOrd="0" presId="urn:microsoft.com/office/officeart/2005/8/layout/hierarchy3"/>
    <dgm:cxn modelId="{085BD13A-9B6D-4A89-9202-C2035ED396E4}" type="presOf" srcId="{C0FFACB4-8B03-44EC-B68D-C113AF1DFB42}" destId="{37DD3506-B607-43C4-B32D-67A3146C9B1B}" srcOrd="0" destOrd="0" presId="urn:microsoft.com/office/officeart/2005/8/layout/hierarchy3"/>
    <dgm:cxn modelId="{7CCAB0B4-6DC8-4222-AF8E-893650E02843}" type="presOf" srcId="{5E2D981E-8FF4-469A-9565-6EB83BDFE2B2}" destId="{83F8C624-C0BD-4CD8-A07D-A21D78E54B73}" srcOrd="0" destOrd="0" presId="urn:microsoft.com/office/officeart/2005/8/layout/hierarchy3"/>
    <dgm:cxn modelId="{3BD158EC-C0C0-4B4C-B8E1-C419E9EF19D7}" srcId="{A85ABF39-DF16-4854-A62E-483D79535E01}" destId="{0A213609-0E19-4389-94DF-CB2165DC17F0}" srcOrd="1" destOrd="0" parTransId="{12AAF1C4-D6AB-4E84-809C-93AF3D1D6CF1}" sibTransId="{2B0A5C04-66BE-492A-9A1D-92CE64C48E94}"/>
    <dgm:cxn modelId="{2AC543EC-1372-4FE3-98CD-B128D640FFA5}" type="presOf" srcId="{0A213609-0E19-4389-94DF-CB2165DC17F0}" destId="{DFFBDF27-6C56-4CDC-B582-D0127807DBF3}" srcOrd="0" destOrd="0" presId="urn:microsoft.com/office/officeart/2005/8/layout/hierarchy3"/>
    <dgm:cxn modelId="{E66BF1D9-B52C-440F-A523-3C721507BE5D}" type="presParOf" srcId="{8A07F5C7-CFA5-4657-8FBA-18F6157DC0D5}" destId="{0B606B43-7EDE-4AE8-A51E-5399D4CACBC7}" srcOrd="0" destOrd="0" presId="urn:microsoft.com/office/officeart/2005/8/layout/hierarchy3"/>
    <dgm:cxn modelId="{78116E69-BB7C-4A33-A2B8-B0648A5CA7CF}" type="presParOf" srcId="{0B606B43-7EDE-4AE8-A51E-5399D4CACBC7}" destId="{EBBDAFB2-6899-487A-985A-E2115DE125EF}" srcOrd="0" destOrd="0" presId="urn:microsoft.com/office/officeart/2005/8/layout/hierarchy3"/>
    <dgm:cxn modelId="{786D0565-632C-499D-8E7A-2768C340A206}" type="presParOf" srcId="{EBBDAFB2-6899-487A-985A-E2115DE125EF}" destId="{F0913DCB-0CE0-443E-97FB-3B2E281130D2}" srcOrd="0" destOrd="0" presId="urn:microsoft.com/office/officeart/2005/8/layout/hierarchy3"/>
    <dgm:cxn modelId="{77D307F3-6251-4CD1-9790-94E9D8D5CDD0}" type="presParOf" srcId="{EBBDAFB2-6899-487A-985A-E2115DE125EF}" destId="{C761E281-04E7-45D9-9940-1CED02CC2426}" srcOrd="1" destOrd="0" presId="urn:microsoft.com/office/officeart/2005/8/layout/hierarchy3"/>
    <dgm:cxn modelId="{245EBD72-F9BA-44E4-A2BD-E5088C87B3CB}" type="presParOf" srcId="{0B606B43-7EDE-4AE8-A51E-5399D4CACBC7}" destId="{A7F31799-0A3E-45A9-9CAF-42DDC3F9BFAF}" srcOrd="1" destOrd="0" presId="urn:microsoft.com/office/officeart/2005/8/layout/hierarchy3"/>
    <dgm:cxn modelId="{AF447232-8031-499D-BFCA-613FADB89403}" type="presParOf" srcId="{A7F31799-0A3E-45A9-9CAF-42DDC3F9BFAF}" destId="{37DD3506-B607-43C4-B32D-67A3146C9B1B}" srcOrd="0" destOrd="0" presId="urn:microsoft.com/office/officeart/2005/8/layout/hierarchy3"/>
    <dgm:cxn modelId="{E3CA0039-0316-46FB-A5EC-8393DEB94D5E}" type="presParOf" srcId="{A7F31799-0A3E-45A9-9CAF-42DDC3F9BFAF}" destId="{83F8C624-C0BD-4CD8-A07D-A21D78E54B73}" srcOrd="1" destOrd="0" presId="urn:microsoft.com/office/officeart/2005/8/layout/hierarchy3"/>
    <dgm:cxn modelId="{5D667E5A-F4DF-401F-920A-9A649B7F96F1}" type="presParOf" srcId="{A7F31799-0A3E-45A9-9CAF-42DDC3F9BFAF}" destId="{3DCFFDCE-8FCD-4E87-9B44-28837595B399}" srcOrd="2" destOrd="0" presId="urn:microsoft.com/office/officeart/2005/8/layout/hierarchy3"/>
    <dgm:cxn modelId="{9A24FCD5-994F-477E-8F9F-E1B60AEE1992}" type="presParOf" srcId="{A7F31799-0A3E-45A9-9CAF-42DDC3F9BFAF}" destId="{DFFBDF27-6C56-4CDC-B582-D0127807DBF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AC8413-A6D2-468E-90A4-5F4536BF4363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42F29AA-1EEF-42D4-9C76-D0D5E856486F}">
      <dgm:prSet custT="1"/>
      <dgm:spPr/>
      <dgm:t>
        <a:bodyPr/>
        <a:lstStyle/>
        <a:p>
          <a:pPr algn="ctr" rtl="0"/>
          <a:r>
            <a:rPr lang="pl-PL" sz="2000" b="1" dirty="0" smtClean="0">
              <a:solidFill>
                <a:schemeClr val="accent1"/>
              </a:solidFill>
            </a:rPr>
            <a:t>Aktualny stan przygotowania IZ RPO WD do uzyskania desygnacji</a:t>
          </a:r>
          <a:endParaRPr lang="pl-PL" sz="2000" dirty="0">
            <a:solidFill>
              <a:schemeClr val="accent1"/>
            </a:solidFill>
          </a:endParaRPr>
        </a:p>
      </dgm:t>
    </dgm:pt>
    <dgm:pt modelId="{D94A0512-0DF0-4AA6-B9D4-77BA8EA50111}" type="parTrans" cxnId="{E6105FEB-2BB1-4A03-A645-A15E597E9CCE}">
      <dgm:prSet/>
      <dgm:spPr/>
      <dgm:t>
        <a:bodyPr/>
        <a:lstStyle/>
        <a:p>
          <a:endParaRPr lang="pl-PL"/>
        </a:p>
      </dgm:t>
    </dgm:pt>
    <dgm:pt modelId="{7AE116DE-CA83-409A-AFF5-2ADF6D750F1B}" type="sibTrans" cxnId="{E6105FEB-2BB1-4A03-A645-A15E597E9CCE}">
      <dgm:prSet/>
      <dgm:spPr/>
      <dgm:t>
        <a:bodyPr/>
        <a:lstStyle/>
        <a:p>
          <a:endParaRPr lang="pl-PL"/>
        </a:p>
      </dgm:t>
    </dgm:pt>
    <dgm:pt modelId="{2AF7C589-17D8-45C8-BC5C-0CC9A472F389}">
      <dgm:prSet custT="1"/>
      <dgm:spPr/>
      <dgm:t>
        <a:bodyPr/>
        <a:lstStyle/>
        <a:p>
          <a:pPr rtl="0"/>
          <a:r>
            <a:rPr lang="pl-PL" sz="1500" b="1" dirty="0" smtClean="0"/>
            <a:t>17 czerwca 2015 r. IZ RPO WD wraz z pięcioma instytucjami pośredniczącymi </a:t>
          </a:r>
          <a:r>
            <a:rPr lang="pl-PL" sz="1500" dirty="0" smtClean="0"/>
            <a:t>(Dolnośląska Instytucja Pośrednicząca , Dolnośląski Wojewódzki Urząd Pracy, ZIT  Wrocławskiego Obszaru Funkcjonalnego , ZIT Aglomeracji Wałbrzyskiej, ZIT Aglomeracji Jeleniogórskiej) </a:t>
          </a:r>
          <a:r>
            <a:rPr lang="pl-PL" sz="1500" b="1" dirty="0" smtClean="0"/>
            <a:t>zgłosiła gotowość do uzyskania desygnacji.</a:t>
          </a:r>
          <a:endParaRPr lang="pl-PL" sz="1500" b="1" dirty="0"/>
        </a:p>
      </dgm:t>
    </dgm:pt>
    <dgm:pt modelId="{4EE83FC9-CEA7-4838-99B2-A8B98116C1AD}" type="parTrans" cxnId="{9779A6EC-1224-465E-B8A6-943682173CAA}">
      <dgm:prSet/>
      <dgm:spPr/>
      <dgm:t>
        <a:bodyPr/>
        <a:lstStyle/>
        <a:p>
          <a:endParaRPr lang="pl-PL"/>
        </a:p>
      </dgm:t>
    </dgm:pt>
    <dgm:pt modelId="{D328005F-6A3C-46AF-9204-E167EEFDC81B}" type="sibTrans" cxnId="{9779A6EC-1224-465E-B8A6-943682173CAA}">
      <dgm:prSet/>
      <dgm:spPr/>
      <dgm:t>
        <a:bodyPr/>
        <a:lstStyle/>
        <a:p>
          <a:endParaRPr lang="pl-PL"/>
        </a:p>
      </dgm:t>
    </dgm:pt>
    <dgm:pt modelId="{42FD1FA5-6AB7-4913-8B37-687AA69D0C8E}">
      <dgm:prSet custT="1"/>
      <dgm:spPr/>
      <dgm:t>
        <a:bodyPr/>
        <a:lstStyle/>
        <a:p>
          <a:pPr rtl="0"/>
          <a:r>
            <a:rPr lang="pl-PL" sz="1500" dirty="0" smtClean="0"/>
            <a:t>Warunkiem uzyskania desygnacji jest uzyskanie pozytywnej opinii niezależnego podmiotu audytywnego, który oceni, czy IZ RPO WD spełnia kryteria dotyczące wewnętrznego środowiska kontrolnego, działań w dziedzinie zarządzania  i kontroli oraz monitorowania. </a:t>
          </a:r>
          <a:endParaRPr lang="pl-PL" sz="1500" dirty="0"/>
        </a:p>
      </dgm:t>
    </dgm:pt>
    <dgm:pt modelId="{513D9A4A-38BE-4142-B57B-C048B5F9B75E}" type="parTrans" cxnId="{0B59F423-9532-4967-9080-4A76F1EA3848}">
      <dgm:prSet/>
      <dgm:spPr/>
      <dgm:t>
        <a:bodyPr/>
        <a:lstStyle/>
        <a:p>
          <a:endParaRPr lang="pl-PL"/>
        </a:p>
      </dgm:t>
    </dgm:pt>
    <dgm:pt modelId="{E4E8AF91-B147-4BE1-A339-B5A1817819AF}" type="sibTrans" cxnId="{0B59F423-9532-4967-9080-4A76F1EA3848}">
      <dgm:prSet/>
      <dgm:spPr/>
      <dgm:t>
        <a:bodyPr/>
        <a:lstStyle/>
        <a:p>
          <a:endParaRPr lang="pl-PL"/>
        </a:p>
      </dgm:t>
    </dgm:pt>
    <dgm:pt modelId="{17E54291-872A-4FEC-87E5-B3AE4C6DC3B1}">
      <dgm:prSet custT="1"/>
      <dgm:spPr/>
      <dgm:t>
        <a:bodyPr/>
        <a:lstStyle/>
        <a:p>
          <a:pPr rtl="0"/>
          <a:r>
            <a:rPr lang="pl-PL" sz="1500" dirty="0" smtClean="0"/>
            <a:t>Desygnacji podlega Instytucja Zarządzająca, która jednocześnie pełni  funkcję instytucji certyfikującej. </a:t>
          </a:r>
          <a:endParaRPr lang="pl-PL" sz="1500" dirty="0"/>
        </a:p>
      </dgm:t>
    </dgm:pt>
    <dgm:pt modelId="{FF07089C-E519-4C57-AA80-79B9FB4561DA}" type="parTrans" cxnId="{06533E1C-D0F6-47FE-A603-7C54D3B88566}">
      <dgm:prSet/>
      <dgm:spPr/>
      <dgm:t>
        <a:bodyPr/>
        <a:lstStyle/>
        <a:p>
          <a:endParaRPr lang="pl-PL"/>
        </a:p>
      </dgm:t>
    </dgm:pt>
    <dgm:pt modelId="{C1B9990E-887D-4A99-94DA-87CF6156552A}" type="sibTrans" cxnId="{06533E1C-D0F6-47FE-A603-7C54D3B88566}">
      <dgm:prSet/>
      <dgm:spPr/>
      <dgm:t>
        <a:bodyPr/>
        <a:lstStyle/>
        <a:p>
          <a:endParaRPr lang="pl-PL"/>
        </a:p>
      </dgm:t>
    </dgm:pt>
    <dgm:pt modelId="{9549BA1E-1D02-4C77-A12B-1E01A7F6F768}">
      <dgm:prSet custT="1"/>
      <dgm:spPr/>
      <dgm:t>
        <a:bodyPr/>
        <a:lstStyle/>
        <a:p>
          <a:pPr rtl="0"/>
          <a:r>
            <a:rPr lang="pl-PL" sz="1500" dirty="0" smtClean="0"/>
            <a:t>W celu poddania się ocenie dotyczącej spełnienia kryteriów desygnacji, IZ RPO WD  złożyła </a:t>
          </a:r>
          <a:r>
            <a:rPr lang="pl-PL" sz="1500" i="1" dirty="0" smtClean="0"/>
            <a:t>Deklarację gotowości poddania się ocenie</a:t>
          </a:r>
          <a:r>
            <a:rPr lang="pl-PL" sz="1500" dirty="0" smtClean="0"/>
            <a:t>. Wraz z deklaracją przekazywany został zatwierdzony przez instytucję zarządzającą opis funkcji i procedur (</a:t>
          </a:r>
          <a:r>
            <a:rPr lang="pl-PL" sz="1500" dirty="0" err="1" smtClean="0"/>
            <a:t>OFiP</a:t>
          </a:r>
          <a:r>
            <a:rPr lang="pl-PL" sz="1500" dirty="0" smtClean="0"/>
            <a:t>). Ponadto do </a:t>
          </a:r>
          <a:r>
            <a:rPr lang="pl-PL" sz="1500" dirty="0" err="1" smtClean="0"/>
            <a:t>MIiR</a:t>
          </a:r>
          <a:r>
            <a:rPr lang="pl-PL" sz="1500" dirty="0" smtClean="0"/>
            <a:t> przekazano Zestaw Instrukcji Wykonawczych (ZIW).</a:t>
          </a:r>
          <a:endParaRPr lang="pl-PL" sz="1500" dirty="0"/>
        </a:p>
      </dgm:t>
    </dgm:pt>
    <dgm:pt modelId="{94DE96E3-2F32-49CC-AAC8-9C162335DDA0}" type="parTrans" cxnId="{B6AD966C-C359-4965-A7A6-3B8973A9C948}">
      <dgm:prSet/>
      <dgm:spPr/>
      <dgm:t>
        <a:bodyPr/>
        <a:lstStyle/>
        <a:p>
          <a:endParaRPr lang="pl-PL"/>
        </a:p>
      </dgm:t>
    </dgm:pt>
    <dgm:pt modelId="{622D3AAB-7D6E-4E04-BFD0-3F447ADF75EB}" type="sibTrans" cxnId="{B6AD966C-C359-4965-A7A6-3B8973A9C948}">
      <dgm:prSet/>
      <dgm:spPr/>
      <dgm:t>
        <a:bodyPr/>
        <a:lstStyle/>
        <a:p>
          <a:endParaRPr lang="pl-PL"/>
        </a:p>
      </dgm:t>
    </dgm:pt>
    <dgm:pt modelId="{70D89558-A5BC-4B6C-9E97-E8DE91B65924}" type="pres">
      <dgm:prSet presAssocID="{9AAC8413-A6D2-468E-90A4-5F4536BF4363}" presName="Name0" presStyleCnt="0">
        <dgm:presLayoutVars>
          <dgm:dir/>
        </dgm:presLayoutVars>
      </dgm:prSet>
      <dgm:spPr/>
      <dgm:t>
        <a:bodyPr/>
        <a:lstStyle/>
        <a:p>
          <a:endParaRPr lang="pl-PL"/>
        </a:p>
      </dgm:t>
    </dgm:pt>
    <dgm:pt modelId="{E0BC8FFF-3387-4F24-8AF6-CCADC0CCDCC7}" type="pres">
      <dgm:prSet presAssocID="{142F29AA-1EEF-42D4-9C76-D0D5E856486F}" presName="noChildren" presStyleCnt="0"/>
      <dgm:spPr/>
    </dgm:pt>
    <dgm:pt modelId="{5E7E9EE3-0C8D-48A0-ABE4-10B7962284AD}" type="pres">
      <dgm:prSet presAssocID="{142F29AA-1EEF-42D4-9C76-D0D5E856486F}" presName="gap" presStyleCnt="0"/>
      <dgm:spPr/>
    </dgm:pt>
    <dgm:pt modelId="{CA79690F-581D-4D35-8E0C-528E02C9F920}" type="pres">
      <dgm:prSet presAssocID="{142F29AA-1EEF-42D4-9C76-D0D5E856486F}" presName="medCircle2" presStyleLbl="vennNode1" presStyleIdx="0" presStyleCnt="5"/>
      <dgm:spPr/>
    </dgm:pt>
    <dgm:pt modelId="{83E22449-39B4-4554-B3AC-11B1CDB87F21}" type="pres">
      <dgm:prSet presAssocID="{142F29AA-1EEF-42D4-9C76-D0D5E856486F}" presName="txLvlOnly1" presStyleLbl="revTx" presStyleIdx="0" presStyleCnt="5" custScaleX="109118"/>
      <dgm:spPr/>
      <dgm:t>
        <a:bodyPr/>
        <a:lstStyle/>
        <a:p>
          <a:endParaRPr lang="pl-PL"/>
        </a:p>
      </dgm:t>
    </dgm:pt>
    <dgm:pt modelId="{8EA27380-C0AE-4E20-801D-895EAF923F31}" type="pres">
      <dgm:prSet presAssocID="{2AF7C589-17D8-45C8-BC5C-0CC9A472F389}" presName="noChildren" presStyleCnt="0"/>
      <dgm:spPr/>
    </dgm:pt>
    <dgm:pt modelId="{418F7B79-90FF-4D9B-BDF3-AF0D446E0A91}" type="pres">
      <dgm:prSet presAssocID="{2AF7C589-17D8-45C8-BC5C-0CC9A472F389}" presName="gap" presStyleCnt="0"/>
      <dgm:spPr/>
    </dgm:pt>
    <dgm:pt modelId="{37002567-42E3-4FE1-81B2-8DEF578CEC3A}" type="pres">
      <dgm:prSet presAssocID="{2AF7C589-17D8-45C8-BC5C-0CC9A472F389}" presName="medCircle2" presStyleLbl="vennNode1" presStyleIdx="1" presStyleCnt="5"/>
      <dgm:spPr/>
    </dgm:pt>
    <dgm:pt modelId="{CDAEA282-189A-4F27-A07B-0E8B8721BAB0}" type="pres">
      <dgm:prSet presAssocID="{2AF7C589-17D8-45C8-BC5C-0CC9A472F389}" presName="txLvlOnly1" presStyleLbl="revTx" presStyleIdx="1" presStyleCnt="5"/>
      <dgm:spPr/>
      <dgm:t>
        <a:bodyPr/>
        <a:lstStyle/>
        <a:p>
          <a:endParaRPr lang="pl-PL"/>
        </a:p>
      </dgm:t>
    </dgm:pt>
    <dgm:pt modelId="{11BF6840-E789-462E-ACF3-A5F3A6A06AD1}" type="pres">
      <dgm:prSet presAssocID="{42FD1FA5-6AB7-4913-8B37-687AA69D0C8E}" presName="noChildren" presStyleCnt="0"/>
      <dgm:spPr/>
    </dgm:pt>
    <dgm:pt modelId="{E6244587-7C88-4116-9FAC-A24D29E95172}" type="pres">
      <dgm:prSet presAssocID="{42FD1FA5-6AB7-4913-8B37-687AA69D0C8E}" presName="gap" presStyleCnt="0"/>
      <dgm:spPr/>
    </dgm:pt>
    <dgm:pt modelId="{A682D729-615E-4B92-AE80-3FFF5F733E12}" type="pres">
      <dgm:prSet presAssocID="{42FD1FA5-6AB7-4913-8B37-687AA69D0C8E}" presName="medCircle2" presStyleLbl="vennNode1" presStyleIdx="2" presStyleCnt="5"/>
      <dgm:spPr/>
    </dgm:pt>
    <dgm:pt modelId="{345F7D60-C937-429F-9314-8DE8D8B52E75}" type="pres">
      <dgm:prSet presAssocID="{42FD1FA5-6AB7-4913-8B37-687AA69D0C8E}" presName="txLvlOnly1" presStyleLbl="revTx" presStyleIdx="2" presStyleCnt="5"/>
      <dgm:spPr/>
      <dgm:t>
        <a:bodyPr/>
        <a:lstStyle/>
        <a:p>
          <a:endParaRPr lang="pl-PL"/>
        </a:p>
      </dgm:t>
    </dgm:pt>
    <dgm:pt modelId="{98B4A0F2-8600-4BF0-B41F-CB5D39C88CE0}" type="pres">
      <dgm:prSet presAssocID="{17E54291-872A-4FEC-87E5-B3AE4C6DC3B1}" presName="noChildren" presStyleCnt="0"/>
      <dgm:spPr/>
    </dgm:pt>
    <dgm:pt modelId="{E0BD5304-07A6-4E9F-8CF7-16EE40128625}" type="pres">
      <dgm:prSet presAssocID="{17E54291-872A-4FEC-87E5-B3AE4C6DC3B1}" presName="gap" presStyleCnt="0"/>
      <dgm:spPr/>
    </dgm:pt>
    <dgm:pt modelId="{C9C1C5E5-AAE4-445E-B5AF-15A5A7F9EFFF}" type="pres">
      <dgm:prSet presAssocID="{17E54291-872A-4FEC-87E5-B3AE4C6DC3B1}" presName="medCircle2" presStyleLbl="vennNode1" presStyleIdx="3" presStyleCnt="5"/>
      <dgm:spPr/>
    </dgm:pt>
    <dgm:pt modelId="{7503B8C8-BF77-4B88-BD5F-6819EFD7DFFF}" type="pres">
      <dgm:prSet presAssocID="{17E54291-872A-4FEC-87E5-B3AE4C6DC3B1}" presName="txLvlOnly1" presStyleLbl="revTx" presStyleIdx="3" presStyleCnt="5"/>
      <dgm:spPr/>
      <dgm:t>
        <a:bodyPr/>
        <a:lstStyle/>
        <a:p>
          <a:endParaRPr lang="pl-PL"/>
        </a:p>
      </dgm:t>
    </dgm:pt>
    <dgm:pt modelId="{504FAFBC-890B-4497-B508-724ADCF50447}" type="pres">
      <dgm:prSet presAssocID="{9549BA1E-1D02-4C77-A12B-1E01A7F6F768}" presName="noChildren" presStyleCnt="0"/>
      <dgm:spPr/>
    </dgm:pt>
    <dgm:pt modelId="{959F3894-07C6-4E3F-AD48-33BE32B8D4E4}" type="pres">
      <dgm:prSet presAssocID="{9549BA1E-1D02-4C77-A12B-1E01A7F6F768}" presName="gap" presStyleCnt="0"/>
      <dgm:spPr/>
    </dgm:pt>
    <dgm:pt modelId="{CC344B94-1BB2-4CD0-9C6B-2BEF2515735B}" type="pres">
      <dgm:prSet presAssocID="{9549BA1E-1D02-4C77-A12B-1E01A7F6F768}" presName="medCircle2" presStyleLbl="vennNode1" presStyleIdx="4" presStyleCnt="5"/>
      <dgm:spPr/>
    </dgm:pt>
    <dgm:pt modelId="{14014D03-953F-45D3-904F-1BEB01FFE507}" type="pres">
      <dgm:prSet presAssocID="{9549BA1E-1D02-4C77-A12B-1E01A7F6F768}" presName="txLvlOnly1" presStyleLbl="revTx" presStyleIdx="4" presStyleCnt="5"/>
      <dgm:spPr/>
      <dgm:t>
        <a:bodyPr/>
        <a:lstStyle/>
        <a:p>
          <a:endParaRPr lang="pl-PL"/>
        </a:p>
      </dgm:t>
    </dgm:pt>
  </dgm:ptLst>
  <dgm:cxnLst>
    <dgm:cxn modelId="{0D15076A-596F-4B4C-9962-2C50CDF372E1}" type="presOf" srcId="{42FD1FA5-6AB7-4913-8B37-687AA69D0C8E}" destId="{345F7D60-C937-429F-9314-8DE8D8B52E75}" srcOrd="0" destOrd="0" presId="urn:microsoft.com/office/officeart/2008/layout/VerticalCircleList"/>
    <dgm:cxn modelId="{E15733F5-F207-489D-B130-88EAC00C354A}" type="presOf" srcId="{142F29AA-1EEF-42D4-9C76-D0D5E856486F}" destId="{83E22449-39B4-4554-B3AC-11B1CDB87F21}" srcOrd="0" destOrd="0" presId="urn:microsoft.com/office/officeart/2008/layout/VerticalCircleList"/>
    <dgm:cxn modelId="{E6105FEB-2BB1-4A03-A645-A15E597E9CCE}" srcId="{9AAC8413-A6D2-468E-90A4-5F4536BF4363}" destId="{142F29AA-1EEF-42D4-9C76-D0D5E856486F}" srcOrd="0" destOrd="0" parTransId="{D94A0512-0DF0-4AA6-B9D4-77BA8EA50111}" sibTransId="{7AE116DE-CA83-409A-AFF5-2ADF6D750F1B}"/>
    <dgm:cxn modelId="{9779A6EC-1224-465E-B8A6-943682173CAA}" srcId="{9AAC8413-A6D2-468E-90A4-5F4536BF4363}" destId="{2AF7C589-17D8-45C8-BC5C-0CC9A472F389}" srcOrd="1" destOrd="0" parTransId="{4EE83FC9-CEA7-4838-99B2-A8B98116C1AD}" sibTransId="{D328005F-6A3C-46AF-9204-E167EEFDC81B}"/>
    <dgm:cxn modelId="{06533E1C-D0F6-47FE-A603-7C54D3B88566}" srcId="{9AAC8413-A6D2-468E-90A4-5F4536BF4363}" destId="{17E54291-872A-4FEC-87E5-B3AE4C6DC3B1}" srcOrd="3" destOrd="0" parTransId="{FF07089C-E519-4C57-AA80-79B9FB4561DA}" sibTransId="{C1B9990E-887D-4A99-94DA-87CF6156552A}"/>
    <dgm:cxn modelId="{AE6D5131-15E4-4060-8A45-FC7F3457B720}" type="presOf" srcId="{9549BA1E-1D02-4C77-A12B-1E01A7F6F768}" destId="{14014D03-953F-45D3-904F-1BEB01FFE507}" srcOrd="0" destOrd="0" presId="urn:microsoft.com/office/officeart/2008/layout/VerticalCircleList"/>
    <dgm:cxn modelId="{86DCDFB2-3866-4111-A17F-ECB322240F0B}" type="presOf" srcId="{17E54291-872A-4FEC-87E5-B3AE4C6DC3B1}" destId="{7503B8C8-BF77-4B88-BD5F-6819EFD7DFFF}" srcOrd="0" destOrd="0" presId="urn:microsoft.com/office/officeart/2008/layout/VerticalCircleList"/>
    <dgm:cxn modelId="{8804DC83-62B3-4F9B-80FB-219BF77BA6FA}" type="presOf" srcId="{9AAC8413-A6D2-468E-90A4-5F4536BF4363}" destId="{70D89558-A5BC-4B6C-9E97-E8DE91B65924}" srcOrd="0" destOrd="0" presId="urn:microsoft.com/office/officeart/2008/layout/VerticalCircleList"/>
    <dgm:cxn modelId="{B6AD966C-C359-4965-A7A6-3B8973A9C948}" srcId="{9AAC8413-A6D2-468E-90A4-5F4536BF4363}" destId="{9549BA1E-1D02-4C77-A12B-1E01A7F6F768}" srcOrd="4" destOrd="0" parTransId="{94DE96E3-2F32-49CC-AAC8-9C162335DDA0}" sibTransId="{622D3AAB-7D6E-4E04-BFD0-3F447ADF75EB}"/>
    <dgm:cxn modelId="{FC822AEB-EB67-4D47-B56F-ECB34600EF32}" type="presOf" srcId="{2AF7C589-17D8-45C8-BC5C-0CC9A472F389}" destId="{CDAEA282-189A-4F27-A07B-0E8B8721BAB0}" srcOrd="0" destOrd="0" presId="urn:microsoft.com/office/officeart/2008/layout/VerticalCircleList"/>
    <dgm:cxn modelId="{0B59F423-9532-4967-9080-4A76F1EA3848}" srcId="{9AAC8413-A6D2-468E-90A4-5F4536BF4363}" destId="{42FD1FA5-6AB7-4913-8B37-687AA69D0C8E}" srcOrd="2" destOrd="0" parTransId="{513D9A4A-38BE-4142-B57B-C048B5F9B75E}" sibTransId="{E4E8AF91-B147-4BE1-A339-B5A1817819AF}"/>
    <dgm:cxn modelId="{07D5A9E2-507E-4D4D-BA35-9BC2E9C4039D}" type="presParOf" srcId="{70D89558-A5BC-4B6C-9E97-E8DE91B65924}" destId="{E0BC8FFF-3387-4F24-8AF6-CCADC0CCDCC7}" srcOrd="0" destOrd="0" presId="urn:microsoft.com/office/officeart/2008/layout/VerticalCircleList"/>
    <dgm:cxn modelId="{55F090B9-C431-4819-A018-8CFD6BAF1500}" type="presParOf" srcId="{E0BC8FFF-3387-4F24-8AF6-CCADC0CCDCC7}" destId="{5E7E9EE3-0C8D-48A0-ABE4-10B7962284AD}" srcOrd="0" destOrd="0" presId="urn:microsoft.com/office/officeart/2008/layout/VerticalCircleList"/>
    <dgm:cxn modelId="{5FBCB498-2C1A-403C-AC1D-19AF34E0A2E4}" type="presParOf" srcId="{E0BC8FFF-3387-4F24-8AF6-CCADC0CCDCC7}" destId="{CA79690F-581D-4D35-8E0C-528E02C9F920}" srcOrd="1" destOrd="0" presId="urn:microsoft.com/office/officeart/2008/layout/VerticalCircleList"/>
    <dgm:cxn modelId="{1D72A774-8BE7-454D-A8DB-A688ACC507D0}" type="presParOf" srcId="{E0BC8FFF-3387-4F24-8AF6-CCADC0CCDCC7}" destId="{83E22449-39B4-4554-B3AC-11B1CDB87F21}" srcOrd="2" destOrd="0" presId="urn:microsoft.com/office/officeart/2008/layout/VerticalCircleList"/>
    <dgm:cxn modelId="{C9746D17-EF1C-4F8F-B434-79D941139A90}" type="presParOf" srcId="{70D89558-A5BC-4B6C-9E97-E8DE91B65924}" destId="{8EA27380-C0AE-4E20-801D-895EAF923F31}" srcOrd="1" destOrd="0" presId="urn:microsoft.com/office/officeart/2008/layout/VerticalCircleList"/>
    <dgm:cxn modelId="{719D58E3-A8B5-4DFD-BC74-E2C48C2F6520}" type="presParOf" srcId="{8EA27380-C0AE-4E20-801D-895EAF923F31}" destId="{418F7B79-90FF-4D9B-BDF3-AF0D446E0A91}" srcOrd="0" destOrd="0" presId="urn:microsoft.com/office/officeart/2008/layout/VerticalCircleList"/>
    <dgm:cxn modelId="{6B6CE650-3021-4B52-8D05-95D3BE793B5A}" type="presParOf" srcId="{8EA27380-C0AE-4E20-801D-895EAF923F31}" destId="{37002567-42E3-4FE1-81B2-8DEF578CEC3A}" srcOrd="1" destOrd="0" presId="urn:microsoft.com/office/officeart/2008/layout/VerticalCircleList"/>
    <dgm:cxn modelId="{F074A2E5-609D-47ED-BAAD-56764B35366E}" type="presParOf" srcId="{8EA27380-C0AE-4E20-801D-895EAF923F31}" destId="{CDAEA282-189A-4F27-A07B-0E8B8721BAB0}" srcOrd="2" destOrd="0" presId="urn:microsoft.com/office/officeart/2008/layout/VerticalCircleList"/>
    <dgm:cxn modelId="{DAE1C806-5709-49D1-A0CF-9C6659CCCB79}" type="presParOf" srcId="{70D89558-A5BC-4B6C-9E97-E8DE91B65924}" destId="{11BF6840-E789-462E-ACF3-A5F3A6A06AD1}" srcOrd="2" destOrd="0" presId="urn:microsoft.com/office/officeart/2008/layout/VerticalCircleList"/>
    <dgm:cxn modelId="{145EF237-A052-40C8-B3B5-7179B727143A}" type="presParOf" srcId="{11BF6840-E789-462E-ACF3-A5F3A6A06AD1}" destId="{E6244587-7C88-4116-9FAC-A24D29E95172}" srcOrd="0" destOrd="0" presId="urn:microsoft.com/office/officeart/2008/layout/VerticalCircleList"/>
    <dgm:cxn modelId="{C5B0F110-CABB-469A-9F66-D5F9CADA046F}" type="presParOf" srcId="{11BF6840-E789-462E-ACF3-A5F3A6A06AD1}" destId="{A682D729-615E-4B92-AE80-3FFF5F733E12}" srcOrd="1" destOrd="0" presId="urn:microsoft.com/office/officeart/2008/layout/VerticalCircleList"/>
    <dgm:cxn modelId="{6CEFA3E6-23F5-4220-BCDB-C62D99B65E06}" type="presParOf" srcId="{11BF6840-E789-462E-ACF3-A5F3A6A06AD1}" destId="{345F7D60-C937-429F-9314-8DE8D8B52E75}" srcOrd="2" destOrd="0" presId="urn:microsoft.com/office/officeart/2008/layout/VerticalCircleList"/>
    <dgm:cxn modelId="{CC544D74-A143-415F-8D41-0BE0E1E8419E}" type="presParOf" srcId="{70D89558-A5BC-4B6C-9E97-E8DE91B65924}" destId="{98B4A0F2-8600-4BF0-B41F-CB5D39C88CE0}" srcOrd="3" destOrd="0" presId="urn:microsoft.com/office/officeart/2008/layout/VerticalCircleList"/>
    <dgm:cxn modelId="{0E3E317B-60ED-4D1A-B3C7-65A1AE20C0F6}" type="presParOf" srcId="{98B4A0F2-8600-4BF0-B41F-CB5D39C88CE0}" destId="{E0BD5304-07A6-4E9F-8CF7-16EE40128625}" srcOrd="0" destOrd="0" presId="urn:microsoft.com/office/officeart/2008/layout/VerticalCircleList"/>
    <dgm:cxn modelId="{A5CD63FF-9568-4470-899B-E9096A66B03A}" type="presParOf" srcId="{98B4A0F2-8600-4BF0-B41F-CB5D39C88CE0}" destId="{C9C1C5E5-AAE4-445E-B5AF-15A5A7F9EFFF}" srcOrd="1" destOrd="0" presId="urn:microsoft.com/office/officeart/2008/layout/VerticalCircleList"/>
    <dgm:cxn modelId="{840ED022-356E-46D8-A4E5-230EFF9B3EA7}" type="presParOf" srcId="{98B4A0F2-8600-4BF0-B41F-CB5D39C88CE0}" destId="{7503B8C8-BF77-4B88-BD5F-6819EFD7DFFF}" srcOrd="2" destOrd="0" presId="urn:microsoft.com/office/officeart/2008/layout/VerticalCircleList"/>
    <dgm:cxn modelId="{6986459D-7B64-4DD8-A152-609696A6AD20}" type="presParOf" srcId="{70D89558-A5BC-4B6C-9E97-E8DE91B65924}" destId="{504FAFBC-890B-4497-B508-724ADCF50447}" srcOrd="4" destOrd="0" presId="urn:microsoft.com/office/officeart/2008/layout/VerticalCircleList"/>
    <dgm:cxn modelId="{75557C8A-FFA6-4585-8F2A-250B3AF65F45}" type="presParOf" srcId="{504FAFBC-890B-4497-B508-724ADCF50447}" destId="{959F3894-07C6-4E3F-AD48-33BE32B8D4E4}" srcOrd="0" destOrd="0" presId="urn:microsoft.com/office/officeart/2008/layout/VerticalCircleList"/>
    <dgm:cxn modelId="{72DC6BFA-8226-41DE-83CA-FBDC1E8B3726}" type="presParOf" srcId="{504FAFBC-890B-4497-B508-724ADCF50447}" destId="{CC344B94-1BB2-4CD0-9C6B-2BEF2515735B}" srcOrd="1" destOrd="0" presId="urn:microsoft.com/office/officeart/2008/layout/VerticalCircleList"/>
    <dgm:cxn modelId="{82789C9E-C18A-4275-8CD2-066F0475EAEA}" type="presParOf" srcId="{504FAFBC-890B-4497-B508-724ADCF50447}" destId="{14014D03-953F-45D3-904F-1BEB01FFE507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D54596-9B61-4FCC-BAA1-1735662E280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FAA4E42-E9F6-4931-A2ED-164D7E28AAA7}">
      <dgm:prSet phldrT="[Tekst]"/>
      <dgm:spPr>
        <a:noFill/>
        <a:ln w="41275">
          <a:solidFill>
            <a:schemeClr val="accent1"/>
          </a:solidFill>
        </a:ln>
      </dgm:spPr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15 czerwca 2015 r. </a:t>
          </a:r>
          <a:r>
            <a:rPr lang="pl-PL" dirty="0" smtClean="0">
              <a:solidFill>
                <a:schemeClr val="tx1"/>
              </a:solidFill>
            </a:rPr>
            <a:t>– porozumienie DWUP z trzema ZIT: ZIT Wrocławskiego Obszaru 			Funkcjonalnego, ZIT Aglomeracji Jeleniogórskiej, ZIT Aglomeracji Wałbrzyskiej</a:t>
          </a:r>
          <a:endParaRPr lang="pl-PL" dirty="0">
            <a:solidFill>
              <a:schemeClr val="tx1"/>
            </a:solidFill>
          </a:endParaRPr>
        </a:p>
      </dgm:t>
    </dgm:pt>
    <dgm:pt modelId="{FDE9F054-3FCD-46A6-9C27-5196FA00F5E8}" type="sibTrans" cxnId="{7ADF9613-6BE1-41B5-A6DE-A8180921293E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37258C92-517F-49D5-BE1B-B184075550FE}" type="parTrans" cxnId="{7ADF9613-6BE1-41B5-A6DE-A8180921293E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DB2A0EDF-E255-47C6-95CE-D141062EB547}">
      <dgm:prSet phldrT="[Tekst]" custT="1"/>
      <dgm:spPr/>
      <dgm:t>
        <a:bodyPr/>
        <a:lstStyle/>
        <a:p>
          <a:pPr algn="ctr"/>
          <a:r>
            <a:rPr lang="pl-PL" sz="2800" b="1" dirty="0" smtClean="0">
              <a:solidFill>
                <a:schemeClr val="bg1"/>
              </a:solidFill>
            </a:rPr>
            <a:t>Podpisanie porozumień pomiędzy  IZ RPO WD i IP </a:t>
          </a:r>
          <a:br>
            <a:rPr lang="pl-PL" sz="2800" b="1" dirty="0" smtClean="0">
              <a:solidFill>
                <a:schemeClr val="bg1"/>
              </a:solidFill>
            </a:rPr>
          </a:br>
          <a:r>
            <a:rPr lang="pl-PL" sz="2800" b="1" dirty="0" smtClean="0">
              <a:solidFill>
                <a:schemeClr val="bg1"/>
              </a:solidFill>
            </a:rPr>
            <a:t>oraz pomiędzy poszczególnymi IP</a:t>
          </a:r>
          <a:endParaRPr lang="pl-PL" sz="2800" b="1" dirty="0">
            <a:solidFill>
              <a:schemeClr val="bg1"/>
            </a:solidFill>
          </a:endParaRPr>
        </a:p>
      </dgm:t>
    </dgm:pt>
    <dgm:pt modelId="{79BEA93B-2E38-45CF-B6C6-0023AFD1F809}" type="sibTrans" cxnId="{5FE734CB-76A0-42D8-8839-DB3D20072EB6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EB74E292-D6FA-4D39-859F-EDECF348557E}" type="parTrans" cxnId="{5FE734CB-76A0-42D8-8839-DB3D20072EB6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3E72C4C5-BEE4-4389-99FF-3ACDD0694DD8}">
      <dgm:prSet phldrT="[Tekst]"/>
      <dgm:spPr>
        <a:noFill/>
        <a:ln w="50800">
          <a:solidFill>
            <a:schemeClr val="accent1"/>
          </a:solidFill>
        </a:ln>
      </dgm:spPr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17 czerwca 2015 r. </a:t>
          </a:r>
          <a:r>
            <a:rPr lang="pl-PL" dirty="0" smtClean="0">
              <a:solidFill>
                <a:schemeClr val="tx1"/>
              </a:solidFill>
            </a:rPr>
            <a:t>– porozumienie DIP z ZIT Aglomeracji Jeleniogórskiej</a:t>
          </a:r>
          <a:br>
            <a:rPr lang="pl-PL" dirty="0" smtClean="0">
              <a:solidFill>
                <a:schemeClr val="tx1"/>
              </a:solidFill>
            </a:rPr>
          </a:br>
          <a:r>
            <a:rPr lang="pl-PL" b="1" dirty="0" smtClean="0">
              <a:solidFill>
                <a:schemeClr val="tx1"/>
              </a:solidFill>
            </a:rPr>
            <a:t>18 czerwca 2015 r. </a:t>
          </a:r>
          <a:r>
            <a:rPr lang="pl-PL" dirty="0" smtClean="0">
              <a:solidFill>
                <a:schemeClr val="tx1"/>
              </a:solidFill>
            </a:rPr>
            <a:t>– porozumienie DIP z ZIT Wrocławskiego Obszaru Wrocławskiego </a:t>
          </a:r>
        </a:p>
        <a:p>
          <a:r>
            <a:rPr lang="pl-PL" i="1" dirty="0" smtClean="0">
              <a:solidFill>
                <a:schemeClr val="tx1"/>
              </a:solidFill>
            </a:rPr>
            <a:t>*DIP i ZIT AW nie podpisują porozumienia</a:t>
          </a:r>
          <a:endParaRPr lang="pl-PL" i="1" dirty="0">
            <a:solidFill>
              <a:schemeClr val="tx1"/>
            </a:solidFill>
          </a:endParaRPr>
        </a:p>
      </dgm:t>
    </dgm:pt>
    <dgm:pt modelId="{04707721-E0F2-472A-B768-07B97F1BCFCB}" type="parTrans" cxnId="{73ACE188-658F-4013-B2EF-BDC157BE80F7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0AB54699-6015-4F05-9E11-46759FFC345F}" type="sibTrans" cxnId="{73ACE188-658F-4013-B2EF-BDC157BE80F7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61AF86E4-1B14-4AC0-86A6-FB48C4043A38}">
      <dgm:prSet phldrT="[Tekst]"/>
      <dgm:spPr>
        <a:noFill/>
        <a:ln w="41275">
          <a:solidFill>
            <a:schemeClr val="accent1"/>
          </a:solidFill>
        </a:ln>
      </dgm:spPr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22 maja 2015 r. </a:t>
          </a:r>
          <a:r>
            <a:rPr lang="pl-PL" dirty="0" smtClean="0">
              <a:solidFill>
                <a:schemeClr val="tx1"/>
              </a:solidFill>
            </a:rPr>
            <a:t>– porozumienie IZ RPO WD z DIP i DWUP</a:t>
          </a:r>
          <a:br>
            <a:rPr lang="pl-PL" dirty="0" smtClean="0">
              <a:solidFill>
                <a:schemeClr val="tx1"/>
              </a:solidFill>
            </a:rPr>
          </a:br>
          <a:r>
            <a:rPr lang="pl-PL" b="1" dirty="0" smtClean="0">
              <a:solidFill>
                <a:schemeClr val="tx1"/>
              </a:solidFill>
            </a:rPr>
            <a:t>9 czerwca 2015 r. </a:t>
          </a:r>
          <a:r>
            <a:rPr lang="pl-PL" dirty="0" smtClean="0">
              <a:solidFill>
                <a:schemeClr val="tx1"/>
              </a:solidFill>
            </a:rPr>
            <a:t>– porozumienie IZ RPO WD z ZIT Wrocławskiego Obszaru Funkcjonalnego 		(ZIT WROF)</a:t>
          </a:r>
          <a:br>
            <a:rPr lang="pl-PL" dirty="0" smtClean="0">
              <a:solidFill>
                <a:schemeClr val="tx1"/>
              </a:solidFill>
            </a:rPr>
          </a:br>
          <a:r>
            <a:rPr lang="pl-PL" b="1" dirty="0" smtClean="0">
              <a:solidFill>
                <a:schemeClr val="tx1"/>
              </a:solidFill>
            </a:rPr>
            <a:t>11 czerwca 2015 r.</a:t>
          </a:r>
          <a:r>
            <a:rPr lang="pl-PL" dirty="0" smtClean="0">
              <a:solidFill>
                <a:schemeClr val="tx1"/>
              </a:solidFill>
            </a:rPr>
            <a:t> – porozumienie IZ RPO WD z ZIT Aglomeracji Jeleniogórskiej (ZIT AJ)</a:t>
          </a:r>
          <a:br>
            <a:rPr lang="pl-PL" dirty="0" smtClean="0">
              <a:solidFill>
                <a:schemeClr val="tx1"/>
              </a:solidFill>
            </a:rPr>
          </a:br>
          <a:r>
            <a:rPr lang="pl-PL" b="1" dirty="0" smtClean="0">
              <a:solidFill>
                <a:schemeClr val="tx1"/>
              </a:solidFill>
            </a:rPr>
            <a:t>12 czerwca 2015 r. </a:t>
          </a:r>
          <a:r>
            <a:rPr lang="pl-PL" dirty="0" smtClean="0">
              <a:solidFill>
                <a:schemeClr val="tx1"/>
              </a:solidFill>
            </a:rPr>
            <a:t>– porozumienie IZ RPO WD z ZIT Aglomeracji Wałbrzyskiej (ZIT AW)</a:t>
          </a:r>
          <a:endParaRPr lang="pl-PL" dirty="0">
            <a:solidFill>
              <a:schemeClr val="tx1"/>
            </a:solidFill>
          </a:endParaRPr>
        </a:p>
      </dgm:t>
    </dgm:pt>
    <dgm:pt modelId="{4EBB9064-5A0E-4E2E-A2B4-BA650DD71375}" type="parTrans" cxnId="{ACE98BC0-6574-4726-AE49-267C037871A1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0DC205F3-A76E-4FED-BB28-AB16F0F91E99}" type="sibTrans" cxnId="{ACE98BC0-6574-4726-AE49-267C037871A1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1D4B6AC7-95ED-4AD3-B1D2-477B90D9F509}" type="pres">
      <dgm:prSet presAssocID="{4ED54596-9B61-4FCC-BAA1-1735662E28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F6AFF0B-5886-42F3-9D88-027B542FBA24}" type="pres">
      <dgm:prSet presAssocID="{DB2A0EDF-E255-47C6-95CE-D141062EB54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7D3A892-70B5-4A30-A093-1C42F66D0217}" type="pres">
      <dgm:prSet presAssocID="{79BEA93B-2E38-45CF-B6C6-0023AFD1F809}" presName="spacer" presStyleCnt="0"/>
      <dgm:spPr/>
    </dgm:pt>
    <dgm:pt modelId="{E066296B-291B-4EE4-90F0-BD844EAB3A9A}" type="pres">
      <dgm:prSet presAssocID="{61AF86E4-1B14-4AC0-86A6-FB48C4043A3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930BCDD-E2CC-491F-B423-79F0A07E2E40}" type="pres">
      <dgm:prSet presAssocID="{0DC205F3-A76E-4FED-BB28-AB16F0F91E99}" presName="spacer" presStyleCnt="0"/>
      <dgm:spPr/>
    </dgm:pt>
    <dgm:pt modelId="{B809A4DB-4D77-4DDE-9AC9-D4ABAB073939}" type="pres">
      <dgm:prSet presAssocID="{FFAA4E42-E9F6-4931-A2ED-164D7E28AAA7}" presName="parentText" presStyleLbl="node1" presStyleIdx="2" presStyleCnt="4" custScaleY="4518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5ADB3A-F185-4DE0-B5F7-B6976A5AE649}" type="pres">
      <dgm:prSet presAssocID="{FDE9F054-3FCD-46A6-9C27-5196FA00F5E8}" presName="spacer" presStyleCnt="0"/>
      <dgm:spPr/>
    </dgm:pt>
    <dgm:pt modelId="{3B21C645-5791-4FD9-A874-50A8F8102607}" type="pres">
      <dgm:prSet presAssocID="{3E72C4C5-BEE4-4389-99FF-3ACDD0694DD8}" presName="parentText" presStyleLbl="node1" presStyleIdx="3" presStyleCnt="4" custScaleY="8431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CE98BC0-6574-4726-AE49-267C037871A1}" srcId="{4ED54596-9B61-4FCC-BAA1-1735662E2803}" destId="{61AF86E4-1B14-4AC0-86A6-FB48C4043A38}" srcOrd="1" destOrd="0" parTransId="{4EBB9064-5A0E-4E2E-A2B4-BA650DD71375}" sibTransId="{0DC205F3-A76E-4FED-BB28-AB16F0F91E99}"/>
    <dgm:cxn modelId="{7ADF9613-6BE1-41B5-A6DE-A8180921293E}" srcId="{4ED54596-9B61-4FCC-BAA1-1735662E2803}" destId="{FFAA4E42-E9F6-4931-A2ED-164D7E28AAA7}" srcOrd="2" destOrd="0" parTransId="{37258C92-517F-49D5-BE1B-B184075550FE}" sibTransId="{FDE9F054-3FCD-46A6-9C27-5196FA00F5E8}"/>
    <dgm:cxn modelId="{11ABEB11-DFB4-473C-8B6C-C643DEA4DCD6}" type="presOf" srcId="{61AF86E4-1B14-4AC0-86A6-FB48C4043A38}" destId="{E066296B-291B-4EE4-90F0-BD844EAB3A9A}" srcOrd="0" destOrd="0" presId="urn:microsoft.com/office/officeart/2005/8/layout/vList2"/>
    <dgm:cxn modelId="{8C8FEF13-26D2-4907-B1AF-3A9355E7C251}" type="presOf" srcId="{FFAA4E42-E9F6-4931-A2ED-164D7E28AAA7}" destId="{B809A4DB-4D77-4DDE-9AC9-D4ABAB073939}" srcOrd="0" destOrd="0" presId="urn:microsoft.com/office/officeart/2005/8/layout/vList2"/>
    <dgm:cxn modelId="{FEAFDB75-63BC-46AE-953C-D4AE5E7744EC}" type="presOf" srcId="{3E72C4C5-BEE4-4389-99FF-3ACDD0694DD8}" destId="{3B21C645-5791-4FD9-A874-50A8F8102607}" srcOrd="0" destOrd="0" presId="urn:microsoft.com/office/officeart/2005/8/layout/vList2"/>
    <dgm:cxn modelId="{73ACE188-658F-4013-B2EF-BDC157BE80F7}" srcId="{4ED54596-9B61-4FCC-BAA1-1735662E2803}" destId="{3E72C4C5-BEE4-4389-99FF-3ACDD0694DD8}" srcOrd="3" destOrd="0" parTransId="{04707721-E0F2-472A-B768-07B97F1BCFCB}" sibTransId="{0AB54699-6015-4F05-9E11-46759FFC345F}"/>
    <dgm:cxn modelId="{5FE734CB-76A0-42D8-8839-DB3D20072EB6}" srcId="{4ED54596-9B61-4FCC-BAA1-1735662E2803}" destId="{DB2A0EDF-E255-47C6-95CE-D141062EB547}" srcOrd="0" destOrd="0" parTransId="{EB74E292-D6FA-4D39-859F-EDECF348557E}" sibTransId="{79BEA93B-2E38-45CF-B6C6-0023AFD1F809}"/>
    <dgm:cxn modelId="{EE4475B4-1C96-4028-9C52-03F807864277}" type="presOf" srcId="{4ED54596-9B61-4FCC-BAA1-1735662E2803}" destId="{1D4B6AC7-95ED-4AD3-B1D2-477B90D9F509}" srcOrd="0" destOrd="0" presId="urn:microsoft.com/office/officeart/2005/8/layout/vList2"/>
    <dgm:cxn modelId="{ADE51F9E-3459-44EC-938F-B997F4FD049F}" type="presOf" srcId="{DB2A0EDF-E255-47C6-95CE-D141062EB547}" destId="{DF6AFF0B-5886-42F3-9D88-027B542FBA24}" srcOrd="0" destOrd="0" presId="urn:microsoft.com/office/officeart/2005/8/layout/vList2"/>
    <dgm:cxn modelId="{9451D8BD-0546-491B-8241-D5ECC83915F3}" type="presParOf" srcId="{1D4B6AC7-95ED-4AD3-B1D2-477B90D9F509}" destId="{DF6AFF0B-5886-42F3-9D88-027B542FBA24}" srcOrd="0" destOrd="0" presId="urn:microsoft.com/office/officeart/2005/8/layout/vList2"/>
    <dgm:cxn modelId="{B16B7AB1-54CE-4A2B-8F4F-812359566A19}" type="presParOf" srcId="{1D4B6AC7-95ED-4AD3-B1D2-477B90D9F509}" destId="{37D3A892-70B5-4A30-A093-1C42F66D0217}" srcOrd="1" destOrd="0" presId="urn:microsoft.com/office/officeart/2005/8/layout/vList2"/>
    <dgm:cxn modelId="{F9FE7210-33FD-4F0C-AEA4-4851AF634AC6}" type="presParOf" srcId="{1D4B6AC7-95ED-4AD3-B1D2-477B90D9F509}" destId="{E066296B-291B-4EE4-90F0-BD844EAB3A9A}" srcOrd="2" destOrd="0" presId="urn:microsoft.com/office/officeart/2005/8/layout/vList2"/>
    <dgm:cxn modelId="{50C29DCA-CF68-4890-8F61-68E4960CF764}" type="presParOf" srcId="{1D4B6AC7-95ED-4AD3-B1D2-477B90D9F509}" destId="{A930BCDD-E2CC-491F-B423-79F0A07E2E40}" srcOrd="3" destOrd="0" presId="urn:microsoft.com/office/officeart/2005/8/layout/vList2"/>
    <dgm:cxn modelId="{B6148DBC-31EA-4928-8EC1-B32BF849AFE2}" type="presParOf" srcId="{1D4B6AC7-95ED-4AD3-B1D2-477B90D9F509}" destId="{B809A4DB-4D77-4DDE-9AC9-D4ABAB073939}" srcOrd="4" destOrd="0" presId="urn:microsoft.com/office/officeart/2005/8/layout/vList2"/>
    <dgm:cxn modelId="{C40E8E91-4B00-4966-ADE7-6F799B3AF08D}" type="presParOf" srcId="{1D4B6AC7-95ED-4AD3-B1D2-477B90D9F509}" destId="{795ADB3A-F185-4DE0-B5F7-B6976A5AE649}" srcOrd="5" destOrd="0" presId="urn:microsoft.com/office/officeart/2005/8/layout/vList2"/>
    <dgm:cxn modelId="{4D2F6885-A129-4100-BA0A-4341A625D5C8}" type="presParOf" srcId="{1D4B6AC7-95ED-4AD3-B1D2-477B90D9F509}" destId="{3B21C645-5791-4FD9-A874-50A8F8102607}" srcOrd="6" destOrd="0" presId="urn:microsoft.com/office/officeart/2005/8/layout/vList2"/>
  </dgm:cxnLst>
  <dgm:bg/>
  <dgm:whole>
    <a:ln w="63500"/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8F7C08-5367-4B26-B742-13F5677B3CC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C96E3F2-017E-4685-8407-6C3947BB87E9}">
      <dgm:prSet phldrT="[Tekst]" phldr="1"/>
      <dgm:spPr/>
      <dgm:t>
        <a:bodyPr/>
        <a:lstStyle/>
        <a:p>
          <a:endParaRPr lang="pl-PL" dirty="0"/>
        </a:p>
      </dgm:t>
    </dgm:pt>
    <dgm:pt modelId="{606B61A8-FF2D-4AFD-818A-A7514C7F1FD4}" type="parTrans" cxnId="{7D7B1841-4D68-4514-A70E-7A89B0B1082E}">
      <dgm:prSet/>
      <dgm:spPr/>
      <dgm:t>
        <a:bodyPr/>
        <a:lstStyle/>
        <a:p>
          <a:endParaRPr lang="pl-PL"/>
        </a:p>
      </dgm:t>
    </dgm:pt>
    <dgm:pt modelId="{B28BF677-243F-4E51-9A3B-B9536F92AA1C}" type="sibTrans" cxnId="{7D7B1841-4D68-4514-A70E-7A89B0B1082E}">
      <dgm:prSet/>
      <dgm:spPr/>
      <dgm:t>
        <a:bodyPr/>
        <a:lstStyle/>
        <a:p>
          <a:endParaRPr lang="pl-PL"/>
        </a:p>
      </dgm:t>
    </dgm:pt>
    <dgm:pt modelId="{87D55E6D-F566-4988-9FC5-3321C3C258EB}">
      <dgm:prSet phldrT="[Tekst]" phldr="1" custT="1"/>
      <dgm:spPr/>
      <dgm:t>
        <a:bodyPr/>
        <a:lstStyle/>
        <a:p>
          <a:endParaRPr lang="pl-PL" sz="2000" dirty="0"/>
        </a:p>
      </dgm:t>
    </dgm:pt>
    <dgm:pt modelId="{FF04D14C-68D9-49FC-AA86-B50884810DC4}" type="parTrans" cxnId="{1352AA6A-F4F3-4566-865C-69744A71CD3D}">
      <dgm:prSet/>
      <dgm:spPr/>
      <dgm:t>
        <a:bodyPr/>
        <a:lstStyle/>
        <a:p>
          <a:endParaRPr lang="pl-PL"/>
        </a:p>
      </dgm:t>
    </dgm:pt>
    <dgm:pt modelId="{019D9DFC-BDE3-4543-B31A-770EB4F198F9}" type="sibTrans" cxnId="{1352AA6A-F4F3-4566-865C-69744A71CD3D}">
      <dgm:prSet/>
      <dgm:spPr/>
      <dgm:t>
        <a:bodyPr/>
        <a:lstStyle/>
        <a:p>
          <a:endParaRPr lang="pl-PL"/>
        </a:p>
      </dgm:t>
    </dgm:pt>
    <dgm:pt modelId="{0D58B1A7-14CF-4150-8C91-B522E696BAD5}">
      <dgm:prSet custT="1"/>
      <dgm:spPr/>
      <dgm:t>
        <a:bodyPr/>
        <a:lstStyle/>
        <a:p>
          <a:pPr rtl="0"/>
          <a:r>
            <a:rPr lang="pl-PL" sz="2000" b="1" dirty="0" smtClean="0"/>
            <a:t>9 czerwca 2015 r</a:t>
          </a:r>
          <a:r>
            <a:rPr lang="pl-PL" sz="2000" b="0" dirty="0" smtClean="0"/>
            <a:t>. zatwierdzony został ZIW dla IZ RPO WD 2014-2020</a:t>
          </a:r>
          <a:endParaRPr lang="pl-PL" sz="2000" dirty="0"/>
        </a:p>
      </dgm:t>
    </dgm:pt>
    <dgm:pt modelId="{F05131A8-9C8C-4D4E-9953-DE49C8AC0412}" type="parTrans" cxnId="{1CE84E21-675A-409C-A868-F8ABEC8388DC}">
      <dgm:prSet/>
      <dgm:spPr/>
      <dgm:t>
        <a:bodyPr/>
        <a:lstStyle/>
        <a:p>
          <a:endParaRPr lang="pl-PL"/>
        </a:p>
      </dgm:t>
    </dgm:pt>
    <dgm:pt modelId="{E7E300C2-3BD4-4623-B4FD-5727F62E9FDD}" type="sibTrans" cxnId="{1CE84E21-675A-409C-A868-F8ABEC8388DC}">
      <dgm:prSet/>
      <dgm:spPr/>
      <dgm:t>
        <a:bodyPr/>
        <a:lstStyle/>
        <a:p>
          <a:endParaRPr lang="pl-PL"/>
        </a:p>
      </dgm:t>
    </dgm:pt>
    <dgm:pt modelId="{5DD38DFA-8CB3-4254-B820-2FA601C6FC16}">
      <dgm:prSet phldrT="[Tekst]" phldr="1" custT="1"/>
      <dgm:spPr/>
      <dgm:t>
        <a:bodyPr/>
        <a:lstStyle/>
        <a:p>
          <a:endParaRPr lang="pl-PL" sz="2000" dirty="0"/>
        </a:p>
      </dgm:t>
    </dgm:pt>
    <dgm:pt modelId="{4A5F812D-CC2C-404B-9CAB-9483FA9C2969}" type="parTrans" cxnId="{F115EE5F-4D69-440C-8537-1D315405CE86}">
      <dgm:prSet/>
      <dgm:spPr/>
      <dgm:t>
        <a:bodyPr/>
        <a:lstStyle/>
        <a:p>
          <a:endParaRPr lang="pl-PL"/>
        </a:p>
      </dgm:t>
    </dgm:pt>
    <dgm:pt modelId="{35A0432B-9205-47B5-8C3B-1B96B74D898C}" type="sibTrans" cxnId="{F115EE5F-4D69-440C-8537-1D315405CE86}">
      <dgm:prSet/>
      <dgm:spPr/>
      <dgm:t>
        <a:bodyPr/>
        <a:lstStyle/>
        <a:p>
          <a:endParaRPr lang="pl-PL"/>
        </a:p>
      </dgm:t>
    </dgm:pt>
    <dgm:pt modelId="{12C511B6-51B9-4C57-B217-BB8DC682209F}">
      <dgm:prSet custT="1"/>
      <dgm:spPr/>
      <dgm:t>
        <a:bodyPr/>
        <a:lstStyle/>
        <a:p>
          <a:pPr rtl="0"/>
          <a:r>
            <a:rPr lang="pl-PL" sz="2000" b="0" dirty="0" smtClean="0"/>
            <a:t>Każda Instytucja Pośrednicząca tworzy swój zestaw instrukcji wykonawczych (ZIW dla IP RPO WD)   </a:t>
          </a:r>
          <a:endParaRPr lang="pl-PL" sz="2000" dirty="0"/>
        </a:p>
      </dgm:t>
    </dgm:pt>
    <dgm:pt modelId="{AF7CED93-09D4-4E0C-BE01-D082D72B97D6}" type="parTrans" cxnId="{29E03B6A-3D0B-48BD-A858-5E9BA71F627B}">
      <dgm:prSet/>
      <dgm:spPr/>
      <dgm:t>
        <a:bodyPr/>
        <a:lstStyle/>
        <a:p>
          <a:endParaRPr lang="pl-PL"/>
        </a:p>
      </dgm:t>
    </dgm:pt>
    <dgm:pt modelId="{7BC97440-641D-4B94-8A3B-04603896E1E5}" type="sibTrans" cxnId="{29E03B6A-3D0B-48BD-A858-5E9BA71F627B}">
      <dgm:prSet/>
      <dgm:spPr/>
      <dgm:t>
        <a:bodyPr/>
        <a:lstStyle/>
        <a:p>
          <a:endParaRPr lang="pl-PL"/>
        </a:p>
      </dgm:t>
    </dgm:pt>
    <dgm:pt modelId="{25BDC292-47DF-4E85-B961-B383328A64C1}">
      <dgm:prSet phldrT="[Tekst]" custT="1"/>
      <dgm:spPr/>
      <dgm:t>
        <a:bodyPr/>
        <a:lstStyle/>
        <a:p>
          <a:pPr rtl="0"/>
          <a:r>
            <a:rPr lang="pl-PL" sz="2000" b="0" dirty="0" smtClean="0"/>
            <a:t>Przygotowano </a:t>
          </a:r>
          <a:r>
            <a:rPr lang="pl-PL" sz="2000" b="1" dirty="0" smtClean="0"/>
            <a:t>ok. 110</a:t>
          </a:r>
          <a:r>
            <a:rPr lang="pl-PL" sz="2000" b="0" dirty="0" smtClean="0"/>
            <a:t> instrukcji wykonawczych dla </a:t>
          </a:r>
          <a:br>
            <a:rPr lang="pl-PL" sz="2000" b="0" dirty="0" smtClean="0"/>
          </a:br>
          <a:r>
            <a:rPr lang="pl-PL" sz="2000" b="0" dirty="0" smtClean="0"/>
            <a:t>IZ RPO WD w ramach ZIW dla IZ RPO WD 2014-2020</a:t>
          </a:r>
          <a:endParaRPr lang="pl-PL" sz="2000" dirty="0"/>
        </a:p>
      </dgm:t>
    </dgm:pt>
    <dgm:pt modelId="{C4269811-5890-4BEF-953D-9842662D224A}" type="sibTrans" cxnId="{5E2FEBFC-7B8F-474C-B45E-9F152AA5E741}">
      <dgm:prSet/>
      <dgm:spPr/>
      <dgm:t>
        <a:bodyPr/>
        <a:lstStyle/>
        <a:p>
          <a:endParaRPr lang="pl-PL"/>
        </a:p>
      </dgm:t>
    </dgm:pt>
    <dgm:pt modelId="{E5BCD392-6F9C-45F7-98A5-C9748AA188AB}" type="parTrans" cxnId="{5E2FEBFC-7B8F-474C-B45E-9F152AA5E741}">
      <dgm:prSet/>
      <dgm:spPr/>
      <dgm:t>
        <a:bodyPr/>
        <a:lstStyle/>
        <a:p>
          <a:endParaRPr lang="pl-PL"/>
        </a:p>
      </dgm:t>
    </dgm:pt>
    <dgm:pt modelId="{67292CBE-DA2A-49DF-B22C-8ADE6B5294CC}">
      <dgm:prSet custT="1"/>
      <dgm:spPr/>
      <dgm:t>
        <a:bodyPr/>
        <a:lstStyle/>
        <a:p>
          <a:pPr rtl="0"/>
          <a:endParaRPr lang="pl-PL" sz="2000" dirty="0"/>
        </a:p>
      </dgm:t>
    </dgm:pt>
    <dgm:pt modelId="{87BF6EFB-B7C2-407D-9189-E15FEB4C9A02}" type="parTrans" cxnId="{E6F3908C-D771-4444-88AA-BA4B8BCF442F}">
      <dgm:prSet/>
      <dgm:spPr/>
      <dgm:t>
        <a:bodyPr/>
        <a:lstStyle/>
        <a:p>
          <a:endParaRPr lang="pl-PL"/>
        </a:p>
      </dgm:t>
    </dgm:pt>
    <dgm:pt modelId="{B4743B71-3E24-4228-A0C0-F22D12F67B0B}" type="sibTrans" cxnId="{E6F3908C-D771-4444-88AA-BA4B8BCF442F}">
      <dgm:prSet/>
      <dgm:spPr/>
      <dgm:t>
        <a:bodyPr/>
        <a:lstStyle/>
        <a:p>
          <a:endParaRPr lang="pl-PL"/>
        </a:p>
      </dgm:t>
    </dgm:pt>
    <dgm:pt modelId="{258FC6E5-7C21-430E-9B9F-575947771764}">
      <dgm:prSet custT="1"/>
      <dgm:spPr/>
      <dgm:t>
        <a:bodyPr/>
        <a:lstStyle/>
        <a:p>
          <a:pPr rtl="0"/>
          <a:r>
            <a:rPr lang="pl-PL" sz="2000" b="1" dirty="0" smtClean="0"/>
            <a:t>16 czerwca 2015 r. zatwierdzone zostały wzory umów </a:t>
          </a:r>
          <a:r>
            <a:rPr lang="pl-PL" sz="2000" dirty="0" smtClean="0"/>
            <a:t/>
          </a:r>
          <a:br>
            <a:rPr lang="pl-PL" sz="2000" dirty="0" smtClean="0"/>
          </a:br>
          <a:r>
            <a:rPr lang="pl-PL" sz="2000" b="1" dirty="0" smtClean="0"/>
            <a:t>o dofinansowanie projektów</a:t>
          </a:r>
          <a:r>
            <a:rPr lang="pl-PL" sz="2000" dirty="0" smtClean="0"/>
            <a:t> (2 wzory umowy – dla projektów </a:t>
          </a:r>
          <a:br>
            <a:rPr lang="pl-PL" sz="2000" dirty="0" smtClean="0"/>
          </a:br>
          <a:r>
            <a:rPr lang="pl-PL" sz="2000" dirty="0" smtClean="0"/>
            <a:t>współfinansowanych z EFRR i dla projektów współfinansowanych </a:t>
          </a:r>
          <a:br>
            <a:rPr lang="pl-PL" sz="2000" dirty="0" smtClean="0"/>
          </a:br>
          <a:r>
            <a:rPr lang="pl-PL" sz="2000" dirty="0" smtClean="0"/>
            <a:t>z EFS)</a:t>
          </a:r>
          <a:endParaRPr lang="pl-PL" sz="2000" dirty="0"/>
        </a:p>
      </dgm:t>
    </dgm:pt>
    <dgm:pt modelId="{EEA0C50D-2209-4369-8FBD-1349F4749293}" type="parTrans" cxnId="{13B173F7-E22A-4B60-BDAF-BB20502756CF}">
      <dgm:prSet/>
      <dgm:spPr/>
      <dgm:t>
        <a:bodyPr/>
        <a:lstStyle/>
        <a:p>
          <a:endParaRPr lang="pl-PL"/>
        </a:p>
      </dgm:t>
    </dgm:pt>
    <dgm:pt modelId="{F8D0DB45-1DA0-47C3-A400-75DD73C4DEE2}" type="sibTrans" cxnId="{13B173F7-E22A-4B60-BDAF-BB20502756CF}">
      <dgm:prSet/>
      <dgm:spPr/>
      <dgm:t>
        <a:bodyPr/>
        <a:lstStyle/>
        <a:p>
          <a:endParaRPr lang="pl-PL"/>
        </a:p>
      </dgm:t>
    </dgm:pt>
    <dgm:pt modelId="{56086A60-54CC-491E-97B7-702BEA242444}" type="pres">
      <dgm:prSet presAssocID="{B58F7C08-5367-4B26-B742-13F5677B3CC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5415247-D43B-4511-97C1-9BCF364F62F2}" type="pres">
      <dgm:prSet presAssocID="{8C96E3F2-017E-4685-8407-6C3947BB87E9}" presName="composite" presStyleCnt="0"/>
      <dgm:spPr/>
    </dgm:pt>
    <dgm:pt modelId="{71E38FD7-E6CA-4FBE-A4B5-F90359CC817B}" type="pres">
      <dgm:prSet presAssocID="{8C96E3F2-017E-4685-8407-6C3947BB87E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6611A1B-BDEF-47E1-A3BE-FF2068BF37E5}" type="pres">
      <dgm:prSet presAssocID="{8C96E3F2-017E-4685-8407-6C3947BB87E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16085EB-4B92-47E5-9AD5-CC91D36FB57B}" type="pres">
      <dgm:prSet presAssocID="{B28BF677-243F-4E51-9A3B-B9536F92AA1C}" presName="sp" presStyleCnt="0"/>
      <dgm:spPr/>
    </dgm:pt>
    <dgm:pt modelId="{AB14136A-5CDF-4D22-90DC-F438A84A452D}" type="pres">
      <dgm:prSet presAssocID="{87D55E6D-F566-4988-9FC5-3321C3C258EB}" presName="composite" presStyleCnt="0"/>
      <dgm:spPr/>
    </dgm:pt>
    <dgm:pt modelId="{39257B5B-51D2-457C-9BB0-84681BB9E1F6}" type="pres">
      <dgm:prSet presAssocID="{87D55E6D-F566-4988-9FC5-3321C3C258E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06808A0-1CD3-4350-B483-E38004EE4773}" type="pres">
      <dgm:prSet presAssocID="{87D55E6D-F566-4988-9FC5-3321C3C258E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99CFEE4-213A-42F2-B20E-71A5B596F47A}" type="pres">
      <dgm:prSet presAssocID="{019D9DFC-BDE3-4543-B31A-770EB4F198F9}" presName="sp" presStyleCnt="0"/>
      <dgm:spPr/>
    </dgm:pt>
    <dgm:pt modelId="{AB838D39-CBFD-456D-B954-94CE081C90B9}" type="pres">
      <dgm:prSet presAssocID="{5DD38DFA-8CB3-4254-B820-2FA601C6FC16}" presName="composite" presStyleCnt="0"/>
      <dgm:spPr/>
    </dgm:pt>
    <dgm:pt modelId="{2D97A2E5-C17F-4478-98BE-5386B9274323}" type="pres">
      <dgm:prSet presAssocID="{5DD38DFA-8CB3-4254-B820-2FA601C6FC1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DD63F56-439A-42F9-8FFA-FF61F8C03F17}" type="pres">
      <dgm:prSet presAssocID="{5DD38DFA-8CB3-4254-B820-2FA601C6FC16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105CCF-2485-408E-A5C4-83155DC74BCC}" type="pres">
      <dgm:prSet presAssocID="{35A0432B-9205-47B5-8C3B-1B96B74D898C}" presName="sp" presStyleCnt="0"/>
      <dgm:spPr/>
    </dgm:pt>
    <dgm:pt modelId="{2DE2F1CA-123D-45B3-A5FC-E3C980EC322F}" type="pres">
      <dgm:prSet presAssocID="{67292CBE-DA2A-49DF-B22C-8ADE6B5294CC}" presName="composite" presStyleCnt="0"/>
      <dgm:spPr/>
    </dgm:pt>
    <dgm:pt modelId="{D2168170-2227-4FA4-96BE-44C1FFF36057}" type="pres">
      <dgm:prSet presAssocID="{67292CBE-DA2A-49DF-B22C-8ADE6B5294C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C9DC263-5932-454B-86CC-92F12B9898F1}" type="pres">
      <dgm:prSet presAssocID="{67292CBE-DA2A-49DF-B22C-8ADE6B5294CC}" presName="descendantText" presStyleLbl="alignAcc1" presStyleIdx="3" presStyleCnt="4" custScaleY="207878" custLinFactNeighborX="1241" custLinFactNeighborY="506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F64FB84-F511-40BA-8103-165A53946BC6}" type="presOf" srcId="{8C96E3F2-017E-4685-8407-6C3947BB87E9}" destId="{71E38FD7-E6CA-4FBE-A4B5-F90359CC817B}" srcOrd="0" destOrd="0" presId="urn:microsoft.com/office/officeart/2005/8/layout/chevron2"/>
    <dgm:cxn modelId="{39357B6A-DDAE-486D-A2A3-E7994B088B93}" type="presOf" srcId="{B58F7C08-5367-4B26-B742-13F5677B3CC9}" destId="{56086A60-54CC-491E-97B7-702BEA242444}" srcOrd="0" destOrd="0" presId="urn:microsoft.com/office/officeart/2005/8/layout/chevron2"/>
    <dgm:cxn modelId="{FCDB26EA-031C-4DC1-8853-E47CC843B05E}" type="presOf" srcId="{0D58B1A7-14CF-4150-8C91-B522E696BAD5}" destId="{B06808A0-1CD3-4350-B483-E38004EE4773}" srcOrd="0" destOrd="0" presId="urn:microsoft.com/office/officeart/2005/8/layout/chevron2"/>
    <dgm:cxn modelId="{D545D1DB-254B-4A50-8EBC-7CB2E4603D09}" type="presOf" srcId="{12C511B6-51B9-4C57-B217-BB8DC682209F}" destId="{BDD63F56-439A-42F9-8FFA-FF61F8C03F17}" srcOrd="0" destOrd="0" presId="urn:microsoft.com/office/officeart/2005/8/layout/chevron2"/>
    <dgm:cxn modelId="{F115EE5F-4D69-440C-8537-1D315405CE86}" srcId="{B58F7C08-5367-4B26-B742-13F5677B3CC9}" destId="{5DD38DFA-8CB3-4254-B820-2FA601C6FC16}" srcOrd="2" destOrd="0" parTransId="{4A5F812D-CC2C-404B-9CAB-9483FA9C2969}" sibTransId="{35A0432B-9205-47B5-8C3B-1B96B74D898C}"/>
    <dgm:cxn modelId="{13B173F7-E22A-4B60-BDAF-BB20502756CF}" srcId="{67292CBE-DA2A-49DF-B22C-8ADE6B5294CC}" destId="{258FC6E5-7C21-430E-9B9F-575947771764}" srcOrd="0" destOrd="0" parTransId="{EEA0C50D-2209-4369-8FBD-1349F4749293}" sibTransId="{F8D0DB45-1DA0-47C3-A400-75DD73C4DEE2}"/>
    <dgm:cxn modelId="{48C961C4-B01E-41F1-B2F8-BB5E1EB93FF4}" type="presOf" srcId="{87D55E6D-F566-4988-9FC5-3321C3C258EB}" destId="{39257B5B-51D2-457C-9BB0-84681BB9E1F6}" srcOrd="0" destOrd="0" presId="urn:microsoft.com/office/officeart/2005/8/layout/chevron2"/>
    <dgm:cxn modelId="{E6F3908C-D771-4444-88AA-BA4B8BCF442F}" srcId="{B58F7C08-5367-4B26-B742-13F5677B3CC9}" destId="{67292CBE-DA2A-49DF-B22C-8ADE6B5294CC}" srcOrd="3" destOrd="0" parTransId="{87BF6EFB-B7C2-407D-9189-E15FEB4C9A02}" sibTransId="{B4743B71-3E24-4228-A0C0-F22D12F67B0B}"/>
    <dgm:cxn modelId="{1CE84E21-675A-409C-A868-F8ABEC8388DC}" srcId="{87D55E6D-F566-4988-9FC5-3321C3C258EB}" destId="{0D58B1A7-14CF-4150-8C91-B522E696BAD5}" srcOrd="0" destOrd="0" parTransId="{F05131A8-9C8C-4D4E-9953-DE49C8AC0412}" sibTransId="{E7E300C2-3BD4-4623-B4FD-5727F62E9FDD}"/>
    <dgm:cxn modelId="{B8495C60-C64E-4444-B552-717EFA5CE742}" type="presOf" srcId="{67292CBE-DA2A-49DF-B22C-8ADE6B5294CC}" destId="{D2168170-2227-4FA4-96BE-44C1FFF36057}" srcOrd="0" destOrd="0" presId="urn:microsoft.com/office/officeart/2005/8/layout/chevron2"/>
    <dgm:cxn modelId="{7D7B1841-4D68-4514-A70E-7A89B0B1082E}" srcId="{B58F7C08-5367-4B26-B742-13F5677B3CC9}" destId="{8C96E3F2-017E-4685-8407-6C3947BB87E9}" srcOrd="0" destOrd="0" parTransId="{606B61A8-FF2D-4AFD-818A-A7514C7F1FD4}" sibTransId="{B28BF677-243F-4E51-9A3B-B9536F92AA1C}"/>
    <dgm:cxn modelId="{1352AA6A-F4F3-4566-865C-69744A71CD3D}" srcId="{B58F7C08-5367-4B26-B742-13F5677B3CC9}" destId="{87D55E6D-F566-4988-9FC5-3321C3C258EB}" srcOrd="1" destOrd="0" parTransId="{FF04D14C-68D9-49FC-AA86-B50884810DC4}" sibTransId="{019D9DFC-BDE3-4543-B31A-770EB4F198F9}"/>
    <dgm:cxn modelId="{6FAEBDD3-48CF-4EE8-8992-DFCA33877630}" type="presOf" srcId="{25BDC292-47DF-4E85-B961-B383328A64C1}" destId="{66611A1B-BDEF-47E1-A3BE-FF2068BF37E5}" srcOrd="0" destOrd="0" presId="urn:microsoft.com/office/officeart/2005/8/layout/chevron2"/>
    <dgm:cxn modelId="{13532993-223A-41CE-8C3D-BB496CB03946}" type="presOf" srcId="{258FC6E5-7C21-430E-9B9F-575947771764}" destId="{FC9DC263-5932-454B-86CC-92F12B9898F1}" srcOrd="0" destOrd="0" presId="urn:microsoft.com/office/officeart/2005/8/layout/chevron2"/>
    <dgm:cxn modelId="{5E2FEBFC-7B8F-474C-B45E-9F152AA5E741}" srcId="{8C96E3F2-017E-4685-8407-6C3947BB87E9}" destId="{25BDC292-47DF-4E85-B961-B383328A64C1}" srcOrd="0" destOrd="0" parTransId="{E5BCD392-6F9C-45F7-98A5-C9748AA188AB}" sibTransId="{C4269811-5890-4BEF-953D-9842662D224A}"/>
    <dgm:cxn modelId="{29E03B6A-3D0B-48BD-A858-5E9BA71F627B}" srcId="{5DD38DFA-8CB3-4254-B820-2FA601C6FC16}" destId="{12C511B6-51B9-4C57-B217-BB8DC682209F}" srcOrd="0" destOrd="0" parTransId="{AF7CED93-09D4-4E0C-BE01-D082D72B97D6}" sibTransId="{7BC97440-641D-4B94-8A3B-04603896E1E5}"/>
    <dgm:cxn modelId="{03134428-C286-4A3F-BEFC-ADD4BA964F98}" type="presOf" srcId="{5DD38DFA-8CB3-4254-B820-2FA601C6FC16}" destId="{2D97A2E5-C17F-4478-98BE-5386B9274323}" srcOrd="0" destOrd="0" presId="urn:microsoft.com/office/officeart/2005/8/layout/chevron2"/>
    <dgm:cxn modelId="{91F66F47-1589-4CE5-8B8D-6C52CA52299D}" type="presParOf" srcId="{56086A60-54CC-491E-97B7-702BEA242444}" destId="{15415247-D43B-4511-97C1-9BCF364F62F2}" srcOrd="0" destOrd="0" presId="urn:microsoft.com/office/officeart/2005/8/layout/chevron2"/>
    <dgm:cxn modelId="{D1F1DF48-D5A3-4CDE-B05D-0B4A25AA201D}" type="presParOf" srcId="{15415247-D43B-4511-97C1-9BCF364F62F2}" destId="{71E38FD7-E6CA-4FBE-A4B5-F90359CC817B}" srcOrd="0" destOrd="0" presId="urn:microsoft.com/office/officeart/2005/8/layout/chevron2"/>
    <dgm:cxn modelId="{58C49E7B-6C36-4F34-8C17-1D765D4E95F0}" type="presParOf" srcId="{15415247-D43B-4511-97C1-9BCF364F62F2}" destId="{66611A1B-BDEF-47E1-A3BE-FF2068BF37E5}" srcOrd="1" destOrd="0" presId="urn:microsoft.com/office/officeart/2005/8/layout/chevron2"/>
    <dgm:cxn modelId="{16F3994E-5759-42F1-BE81-812860D2DD9A}" type="presParOf" srcId="{56086A60-54CC-491E-97B7-702BEA242444}" destId="{916085EB-4B92-47E5-9AD5-CC91D36FB57B}" srcOrd="1" destOrd="0" presId="urn:microsoft.com/office/officeart/2005/8/layout/chevron2"/>
    <dgm:cxn modelId="{96506565-6BDE-4D9F-A336-848661523EBC}" type="presParOf" srcId="{56086A60-54CC-491E-97B7-702BEA242444}" destId="{AB14136A-5CDF-4D22-90DC-F438A84A452D}" srcOrd="2" destOrd="0" presId="urn:microsoft.com/office/officeart/2005/8/layout/chevron2"/>
    <dgm:cxn modelId="{52FECCB6-DB70-4E25-97F8-D045927CD3A8}" type="presParOf" srcId="{AB14136A-5CDF-4D22-90DC-F438A84A452D}" destId="{39257B5B-51D2-457C-9BB0-84681BB9E1F6}" srcOrd="0" destOrd="0" presId="urn:microsoft.com/office/officeart/2005/8/layout/chevron2"/>
    <dgm:cxn modelId="{2E4FB5C1-75CA-4ED5-88F4-51B3898FE580}" type="presParOf" srcId="{AB14136A-5CDF-4D22-90DC-F438A84A452D}" destId="{B06808A0-1CD3-4350-B483-E38004EE4773}" srcOrd="1" destOrd="0" presId="urn:microsoft.com/office/officeart/2005/8/layout/chevron2"/>
    <dgm:cxn modelId="{AD31F4BA-9B23-4ACE-B296-05A551B06851}" type="presParOf" srcId="{56086A60-54CC-491E-97B7-702BEA242444}" destId="{D99CFEE4-213A-42F2-B20E-71A5B596F47A}" srcOrd="3" destOrd="0" presId="urn:microsoft.com/office/officeart/2005/8/layout/chevron2"/>
    <dgm:cxn modelId="{503C6FB8-AC48-4D48-84E5-7BEC6138A34C}" type="presParOf" srcId="{56086A60-54CC-491E-97B7-702BEA242444}" destId="{AB838D39-CBFD-456D-B954-94CE081C90B9}" srcOrd="4" destOrd="0" presId="urn:microsoft.com/office/officeart/2005/8/layout/chevron2"/>
    <dgm:cxn modelId="{A1A3DBCF-842E-4947-931D-C9242A944769}" type="presParOf" srcId="{AB838D39-CBFD-456D-B954-94CE081C90B9}" destId="{2D97A2E5-C17F-4478-98BE-5386B9274323}" srcOrd="0" destOrd="0" presId="urn:microsoft.com/office/officeart/2005/8/layout/chevron2"/>
    <dgm:cxn modelId="{3F26CEE5-4A21-4433-ACD0-65234C37ABB5}" type="presParOf" srcId="{AB838D39-CBFD-456D-B954-94CE081C90B9}" destId="{BDD63F56-439A-42F9-8FFA-FF61F8C03F17}" srcOrd="1" destOrd="0" presId="urn:microsoft.com/office/officeart/2005/8/layout/chevron2"/>
    <dgm:cxn modelId="{7BEFA93A-DF9D-400D-8233-763E3CDF82C1}" type="presParOf" srcId="{56086A60-54CC-491E-97B7-702BEA242444}" destId="{16105CCF-2485-408E-A5C4-83155DC74BCC}" srcOrd="5" destOrd="0" presId="urn:microsoft.com/office/officeart/2005/8/layout/chevron2"/>
    <dgm:cxn modelId="{F0C28103-69FE-4EB4-91C0-7862CC795E50}" type="presParOf" srcId="{56086A60-54CC-491E-97B7-702BEA242444}" destId="{2DE2F1CA-123D-45B3-A5FC-E3C980EC322F}" srcOrd="6" destOrd="0" presId="urn:microsoft.com/office/officeart/2005/8/layout/chevron2"/>
    <dgm:cxn modelId="{A41A2B15-94DD-4C5F-B5CF-FBEBE934D555}" type="presParOf" srcId="{2DE2F1CA-123D-45B3-A5FC-E3C980EC322F}" destId="{D2168170-2227-4FA4-96BE-44C1FFF36057}" srcOrd="0" destOrd="0" presId="urn:microsoft.com/office/officeart/2005/8/layout/chevron2"/>
    <dgm:cxn modelId="{1B161F8C-CFA4-4B7B-A632-2C0D0DCB170F}" type="presParOf" srcId="{2DE2F1CA-123D-45B3-A5FC-E3C980EC322F}" destId="{FC9DC263-5932-454B-86CC-92F12B9898F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CF889E4-5558-4739-B0B3-722A7DD3536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E5AC813-2C24-47A4-A70B-7F95F85CCE3E}">
      <dgm:prSet custT="1"/>
      <dgm:spPr/>
      <dgm:t>
        <a:bodyPr/>
        <a:lstStyle/>
        <a:p>
          <a:pPr rtl="0"/>
          <a:r>
            <a:rPr lang="pl-PL" sz="2400" b="1" dirty="0" smtClean="0"/>
            <a:t>Stan prac nad kryteriami wyboru projektów </a:t>
          </a:r>
          <a:endParaRPr lang="pl-PL" sz="2400" dirty="0"/>
        </a:p>
      </dgm:t>
    </dgm:pt>
    <dgm:pt modelId="{54FCCAF8-A69E-456D-B81A-E0EA1BBD71B0}" type="parTrans" cxnId="{6A480041-F66F-4D08-A0EF-549FEC6A9528}">
      <dgm:prSet/>
      <dgm:spPr/>
      <dgm:t>
        <a:bodyPr/>
        <a:lstStyle/>
        <a:p>
          <a:endParaRPr lang="pl-PL"/>
        </a:p>
      </dgm:t>
    </dgm:pt>
    <dgm:pt modelId="{94DF57EF-E6AD-4BFA-9DA9-9A6BEC44612E}" type="sibTrans" cxnId="{6A480041-F66F-4D08-A0EF-549FEC6A9528}">
      <dgm:prSet/>
      <dgm:spPr/>
      <dgm:t>
        <a:bodyPr/>
        <a:lstStyle/>
        <a:p>
          <a:endParaRPr lang="pl-PL"/>
        </a:p>
      </dgm:t>
    </dgm:pt>
    <dgm:pt modelId="{BFA561FD-9B96-4680-B595-91BE2EBA7271}">
      <dgm:prSet custT="1"/>
      <dgm:spPr/>
      <dgm:t>
        <a:bodyPr/>
        <a:lstStyle/>
        <a:p>
          <a:pPr algn="l" rtl="0"/>
          <a:r>
            <a:rPr lang="pl-PL" sz="1600" b="1" dirty="0" smtClean="0"/>
            <a:t>6 maja 2015</a:t>
          </a:r>
          <a:r>
            <a:rPr lang="pl-PL" sz="1600" b="0" dirty="0" smtClean="0"/>
            <a:t> – </a:t>
          </a:r>
          <a:r>
            <a:rPr lang="pl-PL" sz="1600" dirty="0" smtClean="0"/>
            <a:t>KM RPO WD zatwierdził kryteria wyboru projektów zakresie działania 8.1 </a:t>
          </a:r>
          <a:r>
            <a:rPr lang="pl-PL" sz="1600" i="1" dirty="0" smtClean="0"/>
            <a:t>Projekty powiatowych urzędów pracy </a:t>
          </a:r>
          <a:r>
            <a:rPr lang="pl-PL" sz="1600" dirty="0" smtClean="0"/>
            <a:t>– wybór projektów w trybie pozakonkursowym.</a:t>
          </a:r>
          <a:endParaRPr lang="pl-PL" sz="1600" dirty="0"/>
        </a:p>
      </dgm:t>
    </dgm:pt>
    <dgm:pt modelId="{0F4332BF-4B1F-4B91-B6CA-8565A6AA1DD8}" type="parTrans" cxnId="{B6DB54E0-D073-4ED4-8B6C-846E5140DEFF}">
      <dgm:prSet/>
      <dgm:spPr/>
      <dgm:t>
        <a:bodyPr/>
        <a:lstStyle/>
        <a:p>
          <a:endParaRPr lang="pl-PL"/>
        </a:p>
      </dgm:t>
    </dgm:pt>
    <dgm:pt modelId="{C16DDC68-4EFC-443D-994E-F2C4EB20003D}" type="sibTrans" cxnId="{B6DB54E0-D073-4ED4-8B6C-846E5140DEFF}">
      <dgm:prSet/>
      <dgm:spPr/>
      <dgm:t>
        <a:bodyPr/>
        <a:lstStyle/>
        <a:p>
          <a:endParaRPr lang="pl-PL"/>
        </a:p>
      </dgm:t>
    </dgm:pt>
    <dgm:pt modelId="{1D749530-2288-4191-B169-0AC9BE4B79BC}">
      <dgm:prSet custT="1"/>
      <dgm:spPr/>
      <dgm:t>
        <a:bodyPr/>
        <a:lstStyle/>
        <a:p>
          <a:pPr algn="l" rtl="0"/>
          <a:r>
            <a:rPr lang="pl-PL" sz="1600" b="1" dirty="0" smtClean="0"/>
            <a:t>9 czerwca 2015</a:t>
          </a:r>
          <a:r>
            <a:rPr lang="pl-PL" sz="1600" dirty="0" smtClean="0"/>
            <a:t> – KM RPO WD zatwierdził (w trybie obiegowym) kryteria wyboru projektów w ramach działania 11.1 </a:t>
          </a:r>
          <a:r>
            <a:rPr lang="pl-PL" sz="1600" i="1" dirty="0" smtClean="0"/>
            <a:t>Pomoc techniczna</a:t>
          </a:r>
          <a:r>
            <a:rPr lang="pl-PL" sz="1600" dirty="0" smtClean="0"/>
            <a:t>.</a:t>
          </a:r>
          <a:endParaRPr lang="pl-PL" sz="1600" dirty="0"/>
        </a:p>
      </dgm:t>
    </dgm:pt>
    <dgm:pt modelId="{16F5E632-3607-4E1D-89BE-F5143ACB0C37}" type="parTrans" cxnId="{28DFDBA2-38E3-4AEB-82C1-4B7112B3363D}">
      <dgm:prSet/>
      <dgm:spPr/>
      <dgm:t>
        <a:bodyPr/>
        <a:lstStyle/>
        <a:p>
          <a:endParaRPr lang="pl-PL"/>
        </a:p>
      </dgm:t>
    </dgm:pt>
    <dgm:pt modelId="{2182129F-2373-4305-9808-904F61E39C0C}" type="sibTrans" cxnId="{28DFDBA2-38E3-4AEB-82C1-4B7112B3363D}">
      <dgm:prSet/>
      <dgm:spPr/>
      <dgm:t>
        <a:bodyPr/>
        <a:lstStyle/>
        <a:p>
          <a:endParaRPr lang="pl-PL"/>
        </a:p>
      </dgm:t>
    </dgm:pt>
    <dgm:pt modelId="{48BC37B8-9196-4E43-8C4D-D08A311A582A}">
      <dgm:prSet custT="1"/>
      <dgm:spPr/>
      <dgm:t>
        <a:bodyPr/>
        <a:lstStyle/>
        <a:p>
          <a:pPr algn="l" rtl="0"/>
          <a:r>
            <a:rPr lang="pl-PL" sz="1600" b="1" dirty="0" smtClean="0"/>
            <a:t>19 czerwca 2015</a:t>
          </a:r>
          <a:r>
            <a:rPr lang="pl-PL" sz="1600" dirty="0" smtClean="0"/>
            <a:t> – KM RPO WD zatwierdził kryteria wyboru projektów formalne i merytoryczne ogólne (dla EFRR i EFS) oraz kryteria specyficzne dla działań 1.2 </a:t>
          </a:r>
          <a:r>
            <a:rPr lang="pl-PL" sz="1600" i="1" dirty="0" smtClean="0"/>
            <a:t>Innowacyjne przedsiębiorstwa</a:t>
          </a:r>
          <a:r>
            <a:rPr lang="pl-PL" sz="1600" dirty="0" smtClean="0"/>
            <a:t>, 1.5 </a:t>
          </a:r>
          <a:r>
            <a:rPr lang="pl-PL" sz="1600" i="1" dirty="0" smtClean="0"/>
            <a:t>Rozwój produktów i usług w MŚP</a:t>
          </a:r>
          <a:r>
            <a:rPr lang="pl-PL" sz="1600" dirty="0" smtClean="0"/>
            <a:t>, 9.4 </a:t>
          </a:r>
          <a:r>
            <a:rPr lang="pl-PL" sz="1600" i="1" dirty="0" smtClean="0"/>
            <a:t>Wspieranie gospodarki społecznej </a:t>
          </a:r>
          <a:r>
            <a:rPr lang="pl-PL" sz="1600" dirty="0" smtClean="0"/>
            <a:t>(schemat B).</a:t>
          </a:r>
          <a:endParaRPr lang="pl-PL" sz="1600" dirty="0"/>
        </a:p>
      </dgm:t>
    </dgm:pt>
    <dgm:pt modelId="{8C8BED1C-1195-4010-A440-CB49719DA1C0}" type="parTrans" cxnId="{80E4C1FF-6A93-4ADE-8049-C0B88E8D2A2D}">
      <dgm:prSet/>
      <dgm:spPr/>
      <dgm:t>
        <a:bodyPr/>
        <a:lstStyle/>
        <a:p>
          <a:endParaRPr lang="pl-PL"/>
        </a:p>
      </dgm:t>
    </dgm:pt>
    <dgm:pt modelId="{6C3C3B36-B711-4FFB-AE68-E465314D2AB6}" type="sibTrans" cxnId="{80E4C1FF-6A93-4ADE-8049-C0B88E8D2A2D}">
      <dgm:prSet/>
      <dgm:spPr/>
      <dgm:t>
        <a:bodyPr/>
        <a:lstStyle/>
        <a:p>
          <a:endParaRPr lang="pl-PL"/>
        </a:p>
      </dgm:t>
    </dgm:pt>
    <dgm:pt modelId="{00F20A4B-C7B7-4D6E-8A5E-F1F928CC09EC}">
      <dgm:prSet custT="1"/>
      <dgm:spPr/>
      <dgm:t>
        <a:bodyPr/>
        <a:lstStyle/>
        <a:p>
          <a:pPr algn="l" rtl="0"/>
          <a:r>
            <a:rPr lang="pl-PL" sz="1600" b="1" dirty="0" smtClean="0"/>
            <a:t>sierpień 2015</a:t>
          </a:r>
          <a:r>
            <a:rPr lang="pl-PL" sz="1600" dirty="0" smtClean="0"/>
            <a:t> – planowane zatwierdzenie przez KM kolejnych kryteriów wyboru projektów, m.in. dla trybu pozakonkursowego w zakresie EFRR, kryteriów oceny zgodności ze strategią ZIT oraz kryteriów do działań: 8.2 </a:t>
          </a:r>
          <a:r>
            <a:rPr lang="pl-PL" sz="1600" i="1" dirty="0" smtClean="0"/>
            <a:t>Wsparcie osób poszukujących pracy</a:t>
          </a:r>
          <a:r>
            <a:rPr lang="pl-PL" sz="1600" dirty="0" smtClean="0"/>
            <a:t>, 8.6 </a:t>
          </a:r>
          <a:r>
            <a:rPr lang="pl-PL" sz="1600" i="1" dirty="0" smtClean="0"/>
            <a:t>Zwiększenie konkurencyjności przedsiębiorstw </a:t>
          </a:r>
          <a:br>
            <a:rPr lang="pl-PL" sz="1600" i="1" dirty="0" smtClean="0"/>
          </a:br>
          <a:r>
            <a:rPr lang="pl-PL" sz="1600" i="1" dirty="0" smtClean="0"/>
            <a:t>i przedsiębiorców z sektora MŚP</a:t>
          </a:r>
          <a:r>
            <a:rPr lang="pl-PL" sz="1600" dirty="0" smtClean="0"/>
            <a:t>, 9.1 </a:t>
          </a:r>
          <a:r>
            <a:rPr lang="pl-PL" sz="1600" i="1" dirty="0" smtClean="0"/>
            <a:t>Aktywna integracja</a:t>
          </a:r>
          <a:r>
            <a:rPr lang="pl-PL" sz="1600" dirty="0" smtClean="0"/>
            <a:t>, 9.4 (schemat B), </a:t>
          </a:r>
          <a:br>
            <a:rPr lang="pl-PL" sz="1600" dirty="0" smtClean="0"/>
          </a:br>
          <a:r>
            <a:rPr lang="pl-PL" sz="1600" dirty="0" smtClean="0"/>
            <a:t>10.3 </a:t>
          </a:r>
          <a:r>
            <a:rPr lang="pl-PL" sz="1600" i="1" dirty="0" smtClean="0"/>
            <a:t>Poprawa dostępności i wspieranie uczenia się przez całe życie</a:t>
          </a:r>
          <a:endParaRPr lang="pl-PL" sz="1600" dirty="0"/>
        </a:p>
      </dgm:t>
    </dgm:pt>
    <dgm:pt modelId="{0A39218B-3F49-4E33-9AB0-F3B80FBE56A4}" type="parTrans" cxnId="{809052B9-9AB6-454C-8CFB-045B77095DE7}">
      <dgm:prSet/>
      <dgm:spPr/>
      <dgm:t>
        <a:bodyPr/>
        <a:lstStyle/>
        <a:p>
          <a:endParaRPr lang="pl-PL"/>
        </a:p>
      </dgm:t>
    </dgm:pt>
    <dgm:pt modelId="{DFA4BFAE-3031-41CF-B811-5502C49AAA80}" type="sibTrans" cxnId="{809052B9-9AB6-454C-8CFB-045B77095DE7}">
      <dgm:prSet/>
      <dgm:spPr/>
      <dgm:t>
        <a:bodyPr/>
        <a:lstStyle/>
        <a:p>
          <a:endParaRPr lang="pl-PL"/>
        </a:p>
      </dgm:t>
    </dgm:pt>
    <dgm:pt modelId="{14EE8BD8-EFB9-4DA5-9A84-4BD05A71F2D4}" type="pres">
      <dgm:prSet presAssocID="{0CF889E4-5558-4739-B0B3-722A7DD3536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8323ED32-F836-4484-92C1-0577C1317CA8}" type="pres">
      <dgm:prSet presAssocID="{7E5AC813-2C24-47A4-A70B-7F95F85CCE3E}" presName="root" presStyleCnt="0"/>
      <dgm:spPr/>
    </dgm:pt>
    <dgm:pt modelId="{CD96D092-0A20-4F12-B050-F2CF9AD871A1}" type="pres">
      <dgm:prSet presAssocID="{7E5AC813-2C24-47A4-A70B-7F95F85CCE3E}" presName="rootComposite" presStyleCnt="0"/>
      <dgm:spPr/>
    </dgm:pt>
    <dgm:pt modelId="{1963E236-E285-4D58-BF11-2BC0CE7C7650}" type="pres">
      <dgm:prSet presAssocID="{7E5AC813-2C24-47A4-A70B-7F95F85CCE3E}" presName="rootText" presStyleLbl="node1" presStyleIdx="0" presStyleCnt="1" custScaleX="439485" custScaleY="96261" custLinFactNeighborX="236" custLinFactNeighborY="-31005"/>
      <dgm:spPr/>
      <dgm:t>
        <a:bodyPr/>
        <a:lstStyle/>
        <a:p>
          <a:endParaRPr lang="pl-PL"/>
        </a:p>
      </dgm:t>
    </dgm:pt>
    <dgm:pt modelId="{B4FBF12B-8F06-41CC-8BBE-29158D6A8BC5}" type="pres">
      <dgm:prSet presAssocID="{7E5AC813-2C24-47A4-A70B-7F95F85CCE3E}" presName="rootConnector" presStyleLbl="node1" presStyleIdx="0" presStyleCnt="1"/>
      <dgm:spPr/>
      <dgm:t>
        <a:bodyPr/>
        <a:lstStyle/>
        <a:p>
          <a:endParaRPr lang="pl-PL"/>
        </a:p>
      </dgm:t>
    </dgm:pt>
    <dgm:pt modelId="{56A88A93-7DF7-4BAF-B25E-393E21EBD175}" type="pres">
      <dgm:prSet presAssocID="{7E5AC813-2C24-47A4-A70B-7F95F85CCE3E}" presName="childShape" presStyleCnt="0"/>
      <dgm:spPr/>
    </dgm:pt>
    <dgm:pt modelId="{505A08B2-80CB-468D-91D5-A6BC3786D6F5}" type="pres">
      <dgm:prSet presAssocID="{0F4332BF-4B1F-4B91-B6CA-8565A6AA1DD8}" presName="Name13" presStyleLbl="parChTrans1D2" presStyleIdx="0" presStyleCnt="4"/>
      <dgm:spPr/>
      <dgm:t>
        <a:bodyPr/>
        <a:lstStyle/>
        <a:p>
          <a:endParaRPr lang="pl-PL"/>
        </a:p>
      </dgm:t>
    </dgm:pt>
    <dgm:pt modelId="{1CCF4FD5-2B81-445E-B67A-E44D7C0DF00F}" type="pres">
      <dgm:prSet presAssocID="{BFA561FD-9B96-4680-B595-91BE2EBA7271}" presName="childText" presStyleLbl="bgAcc1" presStyleIdx="0" presStyleCnt="4" custScaleX="655382" custScaleY="112089" custLinFactNeighborX="-5358" custLinFactNeighborY="-1253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6020F0E-58E6-4DF1-80C3-5179BE1127B7}" type="pres">
      <dgm:prSet presAssocID="{16F5E632-3607-4E1D-89BE-F5143ACB0C37}" presName="Name13" presStyleLbl="parChTrans1D2" presStyleIdx="1" presStyleCnt="4"/>
      <dgm:spPr/>
      <dgm:t>
        <a:bodyPr/>
        <a:lstStyle/>
        <a:p>
          <a:endParaRPr lang="pl-PL"/>
        </a:p>
      </dgm:t>
    </dgm:pt>
    <dgm:pt modelId="{915AD79B-8E78-469F-8386-C55947A0699A}" type="pres">
      <dgm:prSet presAssocID="{1D749530-2288-4191-B169-0AC9BE4B79BC}" presName="childText" presStyleLbl="bgAcc1" presStyleIdx="1" presStyleCnt="4" custScaleX="655549" custScaleY="80491" custLinFactNeighborX="-2251" custLinFactNeighborY="-1799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08CCEAF-5245-41FF-932A-F38C17BCD788}" type="pres">
      <dgm:prSet presAssocID="{8C8BED1C-1195-4010-A440-CB49719DA1C0}" presName="Name13" presStyleLbl="parChTrans1D2" presStyleIdx="2" presStyleCnt="4"/>
      <dgm:spPr/>
      <dgm:t>
        <a:bodyPr/>
        <a:lstStyle/>
        <a:p>
          <a:endParaRPr lang="pl-PL"/>
        </a:p>
      </dgm:t>
    </dgm:pt>
    <dgm:pt modelId="{1931C970-AB09-42B3-A953-4E626984A847}" type="pres">
      <dgm:prSet presAssocID="{48BC37B8-9196-4E43-8C4D-D08A311A582A}" presName="childText" presStyleLbl="bgAcc1" presStyleIdx="2" presStyleCnt="4" custScaleX="650361" custScaleY="15410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CCCE6A3-879E-4CB6-94CD-D59234B5A4BC}" type="pres">
      <dgm:prSet presAssocID="{0A39218B-3F49-4E33-9AB0-F3B80FBE56A4}" presName="Name13" presStyleLbl="parChTrans1D2" presStyleIdx="3" presStyleCnt="4"/>
      <dgm:spPr/>
      <dgm:t>
        <a:bodyPr/>
        <a:lstStyle/>
        <a:p>
          <a:endParaRPr lang="pl-PL"/>
        </a:p>
      </dgm:t>
    </dgm:pt>
    <dgm:pt modelId="{25FB76F3-C3A8-4150-B0A1-04C6A0D3C641}" type="pres">
      <dgm:prSet presAssocID="{00F20A4B-C7B7-4D6E-8A5E-F1F928CC09EC}" presName="childText" presStyleLbl="bgAcc1" presStyleIdx="3" presStyleCnt="4" custScaleX="643635" custScaleY="20818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90A68ED-5727-4A5F-A515-50121C43C150}" type="presOf" srcId="{8C8BED1C-1195-4010-A440-CB49719DA1C0}" destId="{608CCEAF-5245-41FF-932A-F38C17BCD788}" srcOrd="0" destOrd="0" presId="urn:microsoft.com/office/officeart/2005/8/layout/hierarchy3"/>
    <dgm:cxn modelId="{0C9628C0-7E70-4F76-A16B-571EAB9A6803}" type="presOf" srcId="{7E5AC813-2C24-47A4-A70B-7F95F85CCE3E}" destId="{1963E236-E285-4D58-BF11-2BC0CE7C7650}" srcOrd="0" destOrd="0" presId="urn:microsoft.com/office/officeart/2005/8/layout/hierarchy3"/>
    <dgm:cxn modelId="{809052B9-9AB6-454C-8CFB-045B77095DE7}" srcId="{7E5AC813-2C24-47A4-A70B-7F95F85CCE3E}" destId="{00F20A4B-C7B7-4D6E-8A5E-F1F928CC09EC}" srcOrd="3" destOrd="0" parTransId="{0A39218B-3F49-4E33-9AB0-F3B80FBE56A4}" sibTransId="{DFA4BFAE-3031-41CF-B811-5502C49AAA80}"/>
    <dgm:cxn modelId="{6A480041-F66F-4D08-A0EF-549FEC6A9528}" srcId="{0CF889E4-5558-4739-B0B3-722A7DD35363}" destId="{7E5AC813-2C24-47A4-A70B-7F95F85CCE3E}" srcOrd="0" destOrd="0" parTransId="{54FCCAF8-A69E-456D-B81A-E0EA1BBD71B0}" sibTransId="{94DF57EF-E6AD-4BFA-9DA9-9A6BEC44612E}"/>
    <dgm:cxn modelId="{B6DB54E0-D073-4ED4-8B6C-846E5140DEFF}" srcId="{7E5AC813-2C24-47A4-A70B-7F95F85CCE3E}" destId="{BFA561FD-9B96-4680-B595-91BE2EBA7271}" srcOrd="0" destOrd="0" parTransId="{0F4332BF-4B1F-4B91-B6CA-8565A6AA1DD8}" sibTransId="{C16DDC68-4EFC-443D-994E-F2C4EB20003D}"/>
    <dgm:cxn modelId="{AA139AC9-D1B5-44F9-B5E1-241534E41B7C}" type="presOf" srcId="{7E5AC813-2C24-47A4-A70B-7F95F85CCE3E}" destId="{B4FBF12B-8F06-41CC-8BBE-29158D6A8BC5}" srcOrd="1" destOrd="0" presId="urn:microsoft.com/office/officeart/2005/8/layout/hierarchy3"/>
    <dgm:cxn modelId="{7430D1A2-38AC-41A6-BADA-A1322CA51FB8}" type="presOf" srcId="{0CF889E4-5558-4739-B0B3-722A7DD35363}" destId="{14EE8BD8-EFB9-4DA5-9A84-4BD05A71F2D4}" srcOrd="0" destOrd="0" presId="urn:microsoft.com/office/officeart/2005/8/layout/hierarchy3"/>
    <dgm:cxn modelId="{474D7858-8833-49BC-9B8B-80FE276652C9}" type="presOf" srcId="{0A39218B-3F49-4E33-9AB0-F3B80FBE56A4}" destId="{7CCCE6A3-879E-4CB6-94CD-D59234B5A4BC}" srcOrd="0" destOrd="0" presId="urn:microsoft.com/office/officeart/2005/8/layout/hierarchy3"/>
    <dgm:cxn modelId="{0D76B41A-F5F5-471A-93B5-57C40246AA06}" type="presOf" srcId="{1D749530-2288-4191-B169-0AC9BE4B79BC}" destId="{915AD79B-8E78-469F-8386-C55947A0699A}" srcOrd="0" destOrd="0" presId="urn:microsoft.com/office/officeart/2005/8/layout/hierarchy3"/>
    <dgm:cxn modelId="{5A9D220B-24B2-4778-8A2C-AFFA73D1B64F}" type="presOf" srcId="{BFA561FD-9B96-4680-B595-91BE2EBA7271}" destId="{1CCF4FD5-2B81-445E-B67A-E44D7C0DF00F}" srcOrd="0" destOrd="0" presId="urn:microsoft.com/office/officeart/2005/8/layout/hierarchy3"/>
    <dgm:cxn modelId="{28DFDBA2-38E3-4AEB-82C1-4B7112B3363D}" srcId="{7E5AC813-2C24-47A4-A70B-7F95F85CCE3E}" destId="{1D749530-2288-4191-B169-0AC9BE4B79BC}" srcOrd="1" destOrd="0" parTransId="{16F5E632-3607-4E1D-89BE-F5143ACB0C37}" sibTransId="{2182129F-2373-4305-9808-904F61E39C0C}"/>
    <dgm:cxn modelId="{10249954-C7CD-48A2-AE7A-D2174A852BB7}" type="presOf" srcId="{16F5E632-3607-4E1D-89BE-F5143ACB0C37}" destId="{D6020F0E-58E6-4DF1-80C3-5179BE1127B7}" srcOrd="0" destOrd="0" presId="urn:microsoft.com/office/officeart/2005/8/layout/hierarchy3"/>
    <dgm:cxn modelId="{46D92F2E-4607-44FE-BC6A-0898C8F3792A}" type="presOf" srcId="{00F20A4B-C7B7-4D6E-8A5E-F1F928CC09EC}" destId="{25FB76F3-C3A8-4150-B0A1-04C6A0D3C641}" srcOrd="0" destOrd="0" presId="urn:microsoft.com/office/officeart/2005/8/layout/hierarchy3"/>
    <dgm:cxn modelId="{942FF5AE-386C-4715-BE97-E1D28804B8F3}" type="presOf" srcId="{0F4332BF-4B1F-4B91-B6CA-8565A6AA1DD8}" destId="{505A08B2-80CB-468D-91D5-A6BC3786D6F5}" srcOrd="0" destOrd="0" presId="urn:microsoft.com/office/officeart/2005/8/layout/hierarchy3"/>
    <dgm:cxn modelId="{80E4C1FF-6A93-4ADE-8049-C0B88E8D2A2D}" srcId="{7E5AC813-2C24-47A4-A70B-7F95F85CCE3E}" destId="{48BC37B8-9196-4E43-8C4D-D08A311A582A}" srcOrd="2" destOrd="0" parTransId="{8C8BED1C-1195-4010-A440-CB49719DA1C0}" sibTransId="{6C3C3B36-B711-4FFB-AE68-E465314D2AB6}"/>
    <dgm:cxn modelId="{1DADAD2C-738D-44A4-88CB-66F062EFD02F}" type="presOf" srcId="{48BC37B8-9196-4E43-8C4D-D08A311A582A}" destId="{1931C970-AB09-42B3-A953-4E626984A847}" srcOrd="0" destOrd="0" presId="urn:microsoft.com/office/officeart/2005/8/layout/hierarchy3"/>
    <dgm:cxn modelId="{D663DADE-2ABA-49C9-AD3E-7EF9CA81B523}" type="presParOf" srcId="{14EE8BD8-EFB9-4DA5-9A84-4BD05A71F2D4}" destId="{8323ED32-F836-4484-92C1-0577C1317CA8}" srcOrd="0" destOrd="0" presId="urn:microsoft.com/office/officeart/2005/8/layout/hierarchy3"/>
    <dgm:cxn modelId="{552E4BCE-ECFF-4CD7-B840-975EBF94260E}" type="presParOf" srcId="{8323ED32-F836-4484-92C1-0577C1317CA8}" destId="{CD96D092-0A20-4F12-B050-F2CF9AD871A1}" srcOrd="0" destOrd="0" presId="urn:microsoft.com/office/officeart/2005/8/layout/hierarchy3"/>
    <dgm:cxn modelId="{D1A982DF-CD4C-493C-AA11-4954E7845B36}" type="presParOf" srcId="{CD96D092-0A20-4F12-B050-F2CF9AD871A1}" destId="{1963E236-E285-4D58-BF11-2BC0CE7C7650}" srcOrd="0" destOrd="0" presId="urn:microsoft.com/office/officeart/2005/8/layout/hierarchy3"/>
    <dgm:cxn modelId="{EF0906B6-32B2-452E-AF06-6314323C8F94}" type="presParOf" srcId="{CD96D092-0A20-4F12-B050-F2CF9AD871A1}" destId="{B4FBF12B-8F06-41CC-8BBE-29158D6A8BC5}" srcOrd="1" destOrd="0" presId="urn:microsoft.com/office/officeart/2005/8/layout/hierarchy3"/>
    <dgm:cxn modelId="{4EE4F6A7-A7DD-4C13-BB43-1C88A5FE9CBF}" type="presParOf" srcId="{8323ED32-F836-4484-92C1-0577C1317CA8}" destId="{56A88A93-7DF7-4BAF-B25E-393E21EBD175}" srcOrd="1" destOrd="0" presId="urn:microsoft.com/office/officeart/2005/8/layout/hierarchy3"/>
    <dgm:cxn modelId="{6F13C44D-123C-4AB1-B6A5-EFF6E48E1686}" type="presParOf" srcId="{56A88A93-7DF7-4BAF-B25E-393E21EBD175}" destId="{505A08B2-80CB-468D-91D5-A6BC3786D6F5}" srcOrd="0" destOrd="0" presId="urn:microsoft.com/office/officeart/2005/8/layout/hierarchy3"/>
    <dgm:cxn modelId="{3101735B-1274-4066-B284-37EA4A13A082}" type="presParOf" srcId="{56A88A93-7DF7-4BAF-B25E-393E21EBD175}" destId="{1CCF4FD5-2B81-445E-B67A-E44D7C0DF00F}" srcOrd="1" destOrd="0" presId="urn:microsoft.com/office/officeart/2005/8/layout/hierarchy3"/>
    <dgm:cxn modelId="{0F456F6F-3CEC-44A9-BF70-FD9AF9E80644}" type="presParOf" srcId="{56A88A93-7DF7-4BAF-B25E-393E21EBD175}" destId="{D6020F0E-58E6-4DF1-80C3-5179BE1127B7}" srcOrd="2" destOrd="0" presId="urn:microsoft.com/office/officeart/2005/8/layout/hierarchy3"/>
    <dgm:cxn modelId="{49B71046-0ADF-4BD9-8257-8EEA5E347D76}" type="presParOf" srcId="{56A88A93-7DF7-4BAF-B25E-393E21EBD175}" destId="{915AD79B-8E78-469F-8386-C55947A0699A}" srcOrd="3" destOrd="0" presId="urn:microsoft.com/office/officeart/2005/8/layout/hierarchy3"/>
    <dgm:cxn modelId="{D2C7F6B7-7EBB-4AE0-AC8C-B465587E0B73}" type="presParOf" srcId="{56A88A93-7DF7-4BAF-B25E-393E21EBD175}" destId="{608CCEAF-5245-41FF-932A-F38C17BCD788}" srcOrd="4" destOrd="0" presId="urn:microsoft.com/office/officeart/2005/8/layout/hierarchy3"/>
    <dgm:cxn modelId="{4FA00452-1AD8-4CAD-91FE-BE4F0A6DD371}" type="presParOf" srcId="{56A88A93-7DF7-4BAF-B25E-393E21EBD175}" destId="{1931C970-AB09-42B3-A953-4E626984A847}" srcOrd="5" destOrd="0" presId="urn:microsoft.com/office/officeart/2005/8/layout/hierarchy3"/>
    <dgm:cxn modelId="{8914E032-0EA4-4EAF-BC20-C39C32F5AC5C}" type="presParOf" srcId="{56A88A93-7DF7-4BAF-B25E-393E21EBD175}" destId="{7CCCE6A3-879E-4CB6-94CD-D59234B5A4BC}" srcOrd="6" destOrd="0" presId="urn:microsoft.com/office/officeart/2005/8/layout/hierarchy3"/>
    <dgm:cxn modelId="{F4B2B75C-4EB4-4E6A-A0DB-49ABC76DDB90}" type="presParOf" srcId="{56A88A93-7DF7-4BAF-B25E-393E21EBD175}" destId="{25FB76F3-C3A8-4150-B0A1-04C6A0D3C641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E055060-8813-42F5-A8A6-2A549455377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AEC6A731-AB78-4602-BA6C-4C55496B4E73}">
      <dgm:prSet/>
      <dgm:spPr/>
      <dgm:t>
        <a:bodyPr/>
        <a:lstStyle/>
        <a:p>
          <a:pPr rtl="0"/>
          <a:r>
            <a:rPr lang="pl-PL" b="1" smtClean="0"/>
            <a:t>ZIT – Zintegrowane Inwestycje Terytorialne </a:t>
          </a:r>
          <a:endParaRPr lang="pl-PL"/>
        </a:p>
      </dgm:t>
    </dgm:pt>
    <dgm:pt modelId="{7151A699-B8AB-48D7-B3F0-3E288910CA6D}" type="parTrans" cxnId="{5D5CD25F-093F-4A89-95FD-FFCAB336FD11}">
      <dgm:prSet/>
      <dgm:spPr/>
      <dgm:t>
        <a:bodyPr/>
        <a:lstStyle/>
        <a:p>
          <a:endParaRPr lang="pl-PL"/>
        </a:p>
      </dgm:t>
    </dgm:pt>
    <dgm:pt modelId="{93502908-8FA2-45AB-A7EB-ED4BD80860C0}" type="sibTrans" cxnId="{5D5CD25F-093F-4A89-95FD-FFCAB336FD11}">
      <dgm:prSet/>
      <dgm:spPr/>
      <dgm:t>
        <a:bodyPr/>
        <a:lstStyle/>
        <a:p>
          <a:endParaRPr lang="pl-PL"/>
        </a:p>
      </dgm:t>
    </dgm:pt>
    <dgm:pt modelId="{9DEC177C-1018-43C9-A945-1A855EF704C0}">
      <dgm:prSet/>
      <dgm:spPr/>
      <dgm:t>
        <a:bodyPr/>
        <a:lstStyle/>
        <a:p>
          <a:pPr rtl="0"/>
          <a:r>
            <a:rPr lang="pl-PL" dirty="0" smtClean="0"/>
            <a:t>To nowe narzędzie służące realizacji strategii terytorialnych, przy pomocy którego będą realizowane działania służące zrównoważonemu rozwojowi obszarów miejskich. Warunkiem realizacji Instrumentu ZIT jest opracowanie wspólnej strategii rozwoju obszaru.</a:t>
          </a:r>
          <a:endParaRPr lang="pl-PL" dirty="0"/>
        </a:p>
      </dgm:t>
    </dgm:pt>
    <dgm:pt modelId="{21EFEF82-6858-4759-B3A4-458B380A2679}" type="parTrans" cxnId="{C44F2F7B-99F5-40F3-961B-526DF36A6186}">
      <dgm:prSet/>
      <dgm:spPr/>
      <dgm:t>
        <a:bodyPr/>
        <a:lstStyle/>
        <a:p>
          <a:endParaRPr lang="pl-PL"/>
        </a:p>
      </dgm:t>
    </dgm:pt>
    <dgm:pt modelId="{70E268D0-83D5-4E51-864D-480EA7FFBFE9}" type="sibTrans" cxnId="{C44F2F7B-99F5-40F3-961B-526DF36A6186}">
      <dgm:prSet/>
      <dgm:spPr/>
      <dgm:t>
        <a:bodyPr/>
        <a:lstStyle/>
        <a:p>
          <a:endParaRPr lang="pl-PL"/>
        </a:p>
      </dgm:t>
    </dgm:pt>
    <dgm:pt modelId="{D8DEFB9B-F4E2-447B-9D8E-F1B1D8D6CBCE}" type="pres">
      <dgm:prSet presAssocID="{7E055060-8813-42F5-A8A6-2A549455377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E05F260-6CCC-4B3A-A1F0-ECF1DD50BBC2}" type="pres">
      <dgm:prSet presAssocID="{AEC6A731-AB78-4602-BA6C-4C55496B4E73}" presName="circle1" presStyleLbl="node1" presStyleIdx="0" presStyleCnt="2"/>
      <dgm:spPr/>
    </dgm:pt>
    <dgm:pt modelId="{07CADA0C-CFE3-4CAE-B4AB-7143CC871F31}" type="pres">
      <dgm:prSet presAssocID="{AEC6A731-AB78-4602-BA6C-4C55496B4E73}" presName="space" presStyleCnt="0"/>
      <dgm:spPr/>
    </dgm:pt>
    <dgm:pt modelId="{BFDF65AD-8100-49CB-AA88-12CD0283D9C9}" type="pres">
      <dgm:prSet presAssocID="{AEC6A731-AB78-4602-BA6C-4C55496B4E73}" presName="rect1" presStyleLbl="alignAcc1" presStyleIdx="0" presStyleCnt="2"/>
      <dgm:spPr/>
      <dgm:t>
        <a:bodyPr/>
        <a:lstStyle/>
        <a:p>
          <a:endParaRPr lang="pl-PL"/>
        </a:p>
      </dgm:t>
    </dgm:pt>
    <dgm:pt modelId="{E50A869D-7C99-4E0C-A471-53489CB9D103}" type="pres">
      <dgm:prSet presAssocID="{9DEC177C-1018-43C9-A945-1A855EF704C0}" presName="vertSpace2" presStyleLbl="node1" presStyleIdx="0" presStyleCnt="2"/>
      <dgm:spPr/>
    </dgm:pt>
    <dgm:pt modelId="{541C3FA8-2C1D-45D1-B2CD-DF943C678FF5}" type="pres">
      <dgm:prSet presAssocID="{9DEC177C-1018-43C9-A945-1A855EF704C0}" presName="circle2" presStyleLbl="node1" presStyleIdx="1" presStyleCnt="2"/>
      <dgm:spPr/>
    </dgm:pt>
    <dgm:pt modelId="{672FF260-AB90-4057-8556-DC097E392C84}" type="pres">
      <dgm:prSet presAssocID="{9DEC177C-1018-43C9-A945-1A855EF704C0}" presName="rect2" presStyleLbl="alignAcc1" presStyleIdx="1" presStyleCnt="2"/>
      <dgm:spPr/>
      <dgm:t>
        <a:bodyPr/>
        <a:lstStyle/>
        <a:p>
          <a:endParaRPr lang="pl-PL"/>
        </a:p>
      </dgm:t>
    </dgm:pt>
    <dgm:pt modelId="{EC5B8163-DE37-4EC5-8F6A-04AE205136AA}" type="pres">
      <dgm:prSet presAssocID="{AEC6A731-AB78-4602-BA6C-4C55496B4E73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D6DF1E0-24EB-47A4-8534-E9E2C5DA4132}" type="pres">
      <dgm:prSet presAssocID="{9DEC177C-1018-43C9-A945-1A855EF704C0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BC2244A-306C-4A62-ADCC-2C374971D1C4}" type="presOf" srcId="{AEC6A731-AB78-4602-BA6C-4C55496B4E73}" destId="{EC5B8163-DE37-4EC5-8F6A-04AE205136AA}" srcOrd="1" destOrd="0" presId="urn:microsoft.com/office/officeart/2005/8/layout/target3"/>
    <dgm:cxn modelId="{2505A666-490F-4E98-8F93-B3C52320D70D}" type="presOf" srcId="{AEC6A731-AB78-4602-BA6C-4C55496B4E73}" destId="{BFDF65AD-8100-49CB-AA88-12CD0283D9C9}" srcOrd="0" destOrd="0" presId="urn:microsoft.com/office/officeart/2005/8/layout/target3"/>
    <dgm:cxn modelId="{50464F63-B267-4552-B400-66B053FFCA9B}" type="presOf" srcId="{7E055060-8813-42F5-A8A6-2A549455377F}" destId="{D8DEFB9B-F4E2-447B-9D8E-F1B1D8D6CBCE}" srcOrd="0" destOrd="0" presId="urn:microsoft.com/office/officeart/2005/8/layout/target3"/>
    <dgm:cxn modelId="{2052AE24-194A-40E0-B4FD-1042F848D799}" type="presOf" srcId="{9DEC177C-1018-43C9-A945-1A855EF704C0}" destId="{672FF260-AB90-4057-8556-DC097E392C84}" srcOrd="0" destOrd="0" presId="urn:microsoft.com/office/officeart/2005/8/layout/target3"/>
    <dgm:cxn modelId="{C44F2F7B-99F5-40F3-961B-526DF36A6186}" srcId="{7E055060-8813-42F5-A8A6-2A549455377F}" destId="{9DEC177C-1018-43C9-A945-1A855EF704C0}" srcOrd="1" destOrd="0" parTransId="{21EFEF82-6858-4759-B3A4-458B380A2679}" sibTransId="{70E268D0-83D5-4E51-864D-480EA7FFBFE9}"/>
    <dgm:cxn modelId="{5D5CD25F-093F-4A89-95FD-FFCAB336FD11}" srcId="{7E055060-8813-42F5-A8A6-2A549455377F}" destId="{AEC6A731-AB78-4602-BA6C-4C55496B4E73}" srcOrd="0" destOrd="0" parTransId="{7151A699-B8AB-48D7-B3F0-3E288910CA6D}" sibTransId="{93502908-8FA2-45AB-A7EB-ED4BD80860C0}"/>
    <dgm:cxn modelId="{83CF0B90-881C-4703-90D4-EAAD87A48B82}" type="presOf" srcId="{9DEC177C-1018-43C9-A945-1A855EF704C0}" destId="{4D6DF1E0-24EB-47A4-8534-E9E2C5DA4132}" srcOrd="1" destOrd="0" presId="urn:microsoft.com/office/officeart/2005/8/layout/target3"/>
    <dgm:cxn modelId="{0EC63C81-5954-4E8D-A30A-4AC451B676A4}" type="presParOf" srcId="{D8DEFB9B-F4E2-447B-9D8E-F1B1D8D6CBCE}" destId="{FE05F260-6CCC-4B3A-A1F0-ECF1DD50BBC2}" srcOrd="0" destOrd="0" presId="urn:microsoft.com/office/officeart/2005/8/layout/target3"/>
    <dgm:cxn modelId="{60FBBAE7-0ABB-44B3-B02B-81CB63977BE3}" type="presParOf" srcId="{D8DEFB9B-F4E2-447B-9D8E-F1B1D8D6CBCE}" destId="{07CADA0C-CFE3-4CAE-B4AB-7143CC871F31}" srcOrd="1" destOrd="0" presId="urn:microsoft.com/office/officeart/2005/8/layout/target3"/>
    <dgm:cxn modelId="{09DC0B79-5E4F-4E29-BA36-506629CAB176}" type="presParOf" srcId="{D8DEFB9B-F4E2-447B-9D8E-F1B1D8D6CBCE}" destId="{BFDF65AD-8100-49CB-AA88-12CD0283D9C9}" srcOrd="2" destOrd="0" presId="urn:microsoft.com/office/officeart/2005/8/layout/target3"/>
    <dgm:cxn modelId="{97DCE7C8-8F93-4CF2-BA44-F8AD9A227004}" type="presParOf" srcId="{D8DEFB9B-F4E2-447B-9D8E-F1B1D8D6CBCE}" destId="{E50A869D-7C99-4E0C-A471-53489CB9D103}" srcOrd="3" destOrd="0" presId="urn:microsoft.com/office/officeart/2005/8/layout/target3"/>
    <dgm:cxn modelId="{5660873A-48D2-4F28-96A3-5C8ECEC1FE64}" type="presParOf" srcId="{D8DEFB9B-F4E2-447B-9D8E-F1B1D8D6CBCE}" destId="{541C3FA8-2C1D-45D1-B2CD-DF943C678FF5}" srcOrd="4" destOrd="0" presId="urn:microsoft.com/office/officeart/2005/8/layout/target3"/>
    <dgm:cxn modelId="{A99B7643-0C23-4B3E-A5A2-C40AE5312540}" type="presParOf" srcId="{D8DEFB9B-F4E2-447B-9D8E-F1B1D8D6CBCE}" destId="{672FF260-AB90-4057-8556-DC097E392C84}" srcOrd="5" destOrd="0" presId="urn:microsoft.com/office/officeart/2005/8/layout/target3"/>
    <dgm:cxn modelId="{86CF0841-A073-4E6A-AFE8-82B51243C554}" type="presParOf" srcId="{D8DEFB9B-F4E2-447B-9D8E-F1B1D8D6CBCE}" destId="{EC5B8163-DE37-4EC5-8F6A-04AE205136AA}" srcOrd="6" destOrd="0" presId="urn:microsoft.com/office/officeart/2005/8/layout/target3"/>
    <dgm:cxn modelId="{CBCDE6A3-3FA3-418E-A835-13D19EF934E1}" type="presParOf" srcId="{D8DEFB9B-F4E2-447B-9D8E-F1B1D8D6CBCE}" destId="{4D6DF1E0-24EB-47A4-8534-E9E2C5DA4132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66D9347-367B-4AA0-83E3-AF26550A6F4F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083219B-FC3A-4778-BB10-D2DFABC33E20}">
      <dgm:prSet/>
      <dgm:spPr/>
      <dgm:t>
        <a:bodyPr/>
        <a:lstStyle/>
        <a:p>
          <a:pPr rtl="0"/>
          <a:r>
            <a:rPr lang="pl-PL" b="1" dirty="0" smtClean="0"/>
            <a:t>W województwie dolnośląskim ZIT będzie realizowany na 3 obszarach:</a:t>
          </a:r>
          <a:endParaRPr lang="pl-PL" b="1" dirty="0"/>
        </a:p>
      </dgm:t>
    </dgm:pt>
    <dgm:pt modelId="{FAFA43E2-0EA5-4763-BAA4-BA96B5C780E3}" type="parTrans" cxnId="{51A75798-16B5-47C0-BDC2-77FBB1C98325}">
      <dgm:prSet/>
      <dgm:spPr/>
      <dgm:t>
        <a:bodyPr/>
        <a:lstStyle/>
        <a:p>
          <a:endParaRPr lang="pl-PL"/>
        </a:p>
      </dgm:t>
    </dgm:pt>
    <dgm:pt modelId="{C4E59B9D-0914-4A92-BC07-AD1F9BBF020A}" type="sibTrans" cxnId="{51A75798-16B5-47C0-BDC2-77FBB1C98325}">
      <dgm:prSet/>
      <dgm:spPr/>
      <dgm:t>
        <a:bodyPr/>
        <a:lstStyle/>
        <a:p>
          <a:endParaRPr lang="pl-PL"/>
        </a:p>
      </dgm:t>
    </dgm:pt>
    <dgm:pt modelId="{BA92B794-8C32-4EC3-BDAF-C83A0A24414A}">
      <dgm:prSet/>
      <dgm:spPr/>
      <dgm:t>
        <a:bodyPr/>
        <a:lstStyle/>
        <a:p>
          <a:pPr rtl="0"/>
          <a:r>
            <a:rPr lang="pl-PL" b="1" dirty="0" smtClean="0"/>
            <a:t>ZIT Wrocławskiego Obszaru Funkcjonalnego -  291,25 mln EUR, </a:t>
          </a:r>
          <a:br>
            <a:rPr lang="pl-PL" b="1" dirty="0" smtClean="0"/>
          </a:br>
          <a:r>
            <a:rPr lang="pl-PL" b="1" dirty="0" smtClean="0"/>
            <a:t>w tym 240,8 mln EUR  z EFRR </a:t>
          </a:r>
          <a:br>
            <a:rPr lang="pl-PL" b="1" dirty="0" smtClean="0"/>
          </a:br>
          <a:r>
            <a:rPr lang="pl-PL" b="1" dirty="0" smtClean="0"/>
            <a:t>i 50,45 mln EUR z EFS</a:t>
          </a:r>
          <a:endParaRPr lang="pl-PL" b="1" dirty="0"/>
        </a:p>
      </dgm:t>
    </dgm:pt>
    <dgm:pt modelId="{E4BF153D-BF1C-4DC7-9F83-A04BD945DBB1}" type="parTrans" cxnId="{C5445081-322D-48B6-9DEF-603E87D25A7C}">
      <dgm:prSet/>
      <dgm:spPr/>
      <dgm:t>
        <a:bodyPr/>
        <a:lstStyle/>
        <a:p>
          <a:endParaRPr lang="pl-PL"/>
        </a:p>
      </dgm:t>
    </dgm:pt>
    <dgm:pt modelId="{01001DEE-99C0-45CD-AB91-8D84BAD7D1E8}" type="sibTrans" cxnId="{C5445081-322D-48B6-9DEF-603E87D25A7C}">
      <dgm:prSet/>
      <dgm:spPr/>
      <dgm:t>
        <a:bodyPr/>
        <a:lstStyle/>
        <a:p>
          <a:endParaRPr lang="pl-PL"/>
        </a:p>
      </dgm:t>
    </dgm:pt>
    <dgm:pt modelId="{6AC7CBF9-7EF6-4CD2-9B9B-338738204175}">
      <dgm:prSet/>
      <dgm:spPr/>
      <dgm:t>
        <a:bodyPr/>
        <a:lstStyle/>
        <a:p>
          <a:pPr rtl="0"/>
          <a:r>
            <a:rPr lang="pl-PL" b="1" dirty="0" smtClean="0"/>
            <a:t>ZIT Aglomeracji Wałbrzyskiej </a:t>
          </a:r>
          <a:br>
            <a:rPr lang="pl-PL" b="1" dirty="0" smtClean="0"/>
          </a:br>
          <a:r>
            <a:rPr lang="pl-PL" b="1" dirty="0" smtClean="0"/>
            <a:t>- 193,6 mln EUR, </a:t>
          </a:r>
          <a:br>
            <a:rPr lang="pl-PL" b="1" dirty="0" smtClean="0"/>
          </a:br>
          <a:r>
            <a:rPr lang="pl-PL" b="1" dirty="0" smtClean="0"/>
            <a:t>w tym 152,35 mln EUR z EFRR </a:t>
          </a:r>
          <a:br>
            <a:rPr lang="pl-PL" b="1" dirty="0" smtClean="0"/>
          </a:br>
          <a:r>
            <a:rPr lang="pl-PL" b="1" dirty="0" smtClean="0"/>
            <a:t>i 41,25 mln EUR z EFS</a:t>
          </a:r>
          <a:endParaRPr lang="pl-PL" b="1" dirty="0"/>
        </a:p>
      </dgm:t>
    </dgm:pt>
    <dgm:pt modelId="{97F6BB5C-0102-4158-A9CD-3DB59B8AB0FC}" type="parTrans" cxnId="{4FD4A842-31A0-44C3-A2C9-A64721425BB6}">
      <dgm:prSet/>
      <dgm:spPr/>
      <dgm:t>
        <a:bodyPr/>
        <a:lstStyle/>
        <a:p>
          <a:endParaRPr lang="pl-PL"/>
        </a:p>
      </dgm:t>
    </dgm:pt>
    <dgm:pt modelId="{8731792E-2333-4962-B34C-4D3246032955}" type="sibTrans" cxnId="{4FD4A842-31A0-44C3-A2C9-A64721425BB6}">
      <dgm:prSet/>
      <dgm:spPr/>
      <dgm:t>
        <a:bodyPr/>
        <a:lstStyle/>
        <a:p>
          <a:endParaRPr lang="pl-PL"/>
        </a:p>
      </dgm:t>
    </dgm:pt>
    <dgm:pt modelId="{D564C059-7771-494F-93B9-8E89B1EB9647}">
      <dgm:prSet/>
      <dgm:spPr/>
      <dgm:t>
        <a:bodyPr/>
        <a:lstStyle/>
        <a:p>
          <a:pPr rtl="0"/>
          <a:r>
            <a:rPr lang="pl-PL" b="1" dirty="0" smtClean="0"/>
            <a:t>ZIT Aglomeracji Jeleniogórskiej  - 113,375 mln EUR, </a:t>
          </a:r>
          <a:br>
            <a:rPr lang="pl-PL" b="1" dirty="0" smtClean="0"/>
          </a:br>
          <a:r>
            <a:rPr lang="pl-PL" b="1" dirty="0" smtClean="0"/>
            <a:t>w tym 87 mln EUR z EFRR </a:t>
          </a:r>
          <a:br>
            <a:rPr lang="pl-PL" b="1" dirty="0" smtClean="0"/>
          </a:br>
          <a:r>
            <a:rPr lang="pl-PL" b="1" dirty="0" smtClean="0"/>
            <a:t>i 26,375 mln EUR z EFS</a:t>
          </a:r>
          <a:endParaRPr lang="pl-PL" b="1" dirty="0"/>
        </a:p>
      </dgm:t>
    </dgm:pt>
    <dgm:pt modelId="{4E1EABA9-6EF6-4D1E-975E-B4430BEA8BBA}" type="parTrans" cxnId="{BB6F73C9-04E0-4049-AB32-1662DAD49197}">
      <dgm:prSet/>
      <dgm:spPr/>
      <dgm:t>
        <a:bodyPr/>
        <a:lstStyle/>
        <a:p>
          <a:endParaRPr lang="pl-PL"/>
        </a:p>
      </dgm:t>
    </dgm:pt>
    <dgm:pt modelId="{49E064A4-EF33-4B79-89FC-35D681D2B246}" type="sibTrans" cxnId="{BB6F73C9-04E0-4049-AB32-1662DAD49197}">
      <dgm:prSet/>
      <dgm:spPr/>
      <dgm:t>
        <a:bodyPr/>
        <a:lstStyle/>
        <a:p>
          <a:endParaRPr lang="pl-PL"/>
        </a:p>
      </dgm:t>
    </dgm:pt>
    <dgm:pt modelId="{6BC99865-44D7-458A-A86E-C6B4B77DAA3B}" type="pres">
      <dgm:prSet presAssocID="{666D9347-367B-4AA0-83E3-AF26550A6F4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76AA657-D1C3-4E5C-993B-DE05A314154A}" type="pres">
      <dgm:prSet presAssocID="{666D9347-367B-4AA0-83E3-AF26550A6F4F}" presName="hierFlow" presStyleCnt="0"/>
      <dgm:spPr/>
    </dgm:pt>
    <dgm:pt modelId="{CE1567B9-9F22-4D85-A1A2-5C615468E340}" type="pres">
      <dgm:prSet presAssocID="{666D9347-367B-4AA0-83E3-AF26550A6F4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1F48525-CA13-4AAE-B1C5-888CC9BAAAEC}" type="pres">
      <dgm:prSet presAssocID="{F083219B-FC3A-4778-BB10-D2DFABC33E20}" presName="Name17" presStyleCnt="0"/>
      <dgm:spPr/>
    </dgm:pt>
    <dgm:pt modelId="{FC64764B-C5D5-4649-9FBB-F69B6261C09E}" type="pres">
      <dgm:prSet presAssocID="{F083219B-FC3A-4778-BB10-D2DFABC33E20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816380B-0281-4B93-A691-4387D8AF2246}" type="pres">
      <dgm:prSet presAssocID="{F083219B-FC3A-4778-BB10-D2DFABC33E20}" presName="hierChild2" presStyleCnt="0"/>
      <dgm:spPr/>
    </dgm:pt>
    <dgm:pt modelId="{4F06690B-F97E-4FB6-B5DF-E21C91EA48F2}" type="pres">
      <dgm:prSet presAssocID="{E4BF153D-BF1C-4DC7-9F83-A04BD945DBB1}" presName="Name25" presStyleLbl="parChTrans1D2" presStyleIdx="0" presStyleCnt="3"/>
      <dgm:spPr/>
      <dgm:t>
        <a:bodyPr/>
        <a:lstStyle/>
        <a:p>
          <a:endParaRPr lang="pl-PL"/>
        </a:p>
      </dgm:t>
    </dgm:pt>
    <dgm:pt modelId="{2DAE362D-959E-4F5D-A0AE-91464921BF0C}" type="pres">
      <dgm:prSet presAssocID="{E4BF153D-BF1C-4DC7-9F83-A04BD945DBB1}" presName="connTx" presStyleLbl="parChTrans1D2" presStyleIdx="0" presStyleCnt="3"/>
      <dgm:spPr/>
      <dgm:t>
        <a:bodyPr/>
        <a:lstStyle/>
        <a:p>
          <a:endParaRPr lang="pl-PL"/>
        </a:p>
      </dgm:t>
    </dgm:pt>
    <dgm:pt modelId="{96AA20FD-E79F-48B8-847D-8C40B5F15678}" type="pres">
      <dgm:prSet presAssocID="{BA92B794-8C32-4EC3-BDAF-C83A0A24414A}" presName="Name30" presStyleCnt="0"/>
      <dgm:spPr/>
    </dgm:pt>
    <dgm:pt modelId="{4C0F8B1B-2452-4689-815E-66BAEA97A865}" type="pres">
      <dgm:prSet presAssocID="{BA92B794-8C32-4EC3-BDAF-C83A0A24414A}" presName="level2Shape" presStyleLbl="node2" presStyleIdx="0" presStyleCnt="3" custScaleX="122771"/>
      <dgm:spPr/>
      <dgm:t>
        <a:bodyPr/>
        <a:lstStyle/>
        <a:p>
          <a:endParaRPr lang="pl-PL"/>
        </a:p>
      </dgm:t>
    </dgm:pt>
    <dgm:pt modelId="{432BB952-0F3B-4B89-9A66-BAFCCA706154}" type="pres">
      <dgm:prSet presAssocID="{BA92B794-8C32-4EC3-BDAF-C83A0A24414A}" presName="hierChild3" presStyleCnt="0"/>
      <dgm:spPr/>
    </dgm:pt>
    <dgm:pt modelId="{E05D0B0E-DF79-4CF8-87CD-6A621FEDDDFF}" type="pres">
      <dgm:prSet presAssocID="{97F6BB5C-0102-4158-A9CD-3DB59B8AB0FC}" presName="Name25" presStyleLbl="parChTrans1D2" presStyleIdx="1" presStyleCnt="3"/>
      <dgm:spPr/>
      <dgm:t>
        <a:bodyPr/>
        <a:lstStyle/>
        <a:p>
          <a:endParaRPr lang="pl-PL"/>
        </a:p>
      </dgm:t>
    </dgm:pt>
    <dgm:pt modelId="{299C6292-D451-4812-864E-E7B8B7849D44}" type="pres">
      <dgm:prSet presAssocID="{97F6BB5C-0102-4158-A9CD-3DB59B8AB0FC}" presName="connTx" presStyleLbl="parChTrans1D2" presStyleIdx="1" presStyleCnt="3"/>
      <dgm:spPr/>
      <dgm:t>
        <a:bodyPr/>
        <a:lstStyle/>
        <a:p>
          <a:endParaRPr lang="pl-PL"/>
        </a:p>
      </dgm:t>
    </dgm:pt>
    <dgm:pt modelId="{C5ECA108-9E43-4E61-82F0-E0A4665B4F09}" type="pres">
      <dgm:prSet presAssocID="{6AC7CBF9-7EF6-4CD2-9B9B-338738204175}" presName="Name30" presStyleCnt="0"/>
      <dgm:spPr/>
    </dgm:pt>
    <dgm:pt modelId="{BF759A1D-148E-487C-BB72-6406CCE5D398}" type="pres">
      <dgm:prSet presAssocID="{6AC7CBF9-7EF6-4CD2-9B9B-338738204175}" presName="level2Shape" presStyleLbl="node2" presStyleIdx="1" presStyleCnt="3" custScaleX="122771"/>
      <dgm:spPr/>
      <dgm:t>
        <a:bodyPr/>
        <a:lstStyle/>
        <a:p>
          <a:endParaRPr lang="pl-PL"/>
        </a:p>
      </dgm:t>
    </dgm:pt>
    <dgm:pt modelId="{1E412A8A-57E9-4BFD-8E73-B83BA23CBE89}" type="pres">
      <dgm:prSet presAssocID="{6AC7CBF9-7EF6-4CD2-9B9B-338738204175}" presName="hierChild3" presStyleCnt="0"/>
      <dgm:spPr/>
    </dgm:pt>
    <dgm:pt modelId="{D6753CD2-1848-4004-A824-31941996A7AD}" type="pres">
      <dgm:prSet presAssocID="{4E1EABA9-6EF6-4D1E-975E-B4430BEA8BBA}" presName="Name25" presStyleLbl="parChTrans1D2" presStyleIdx="2" presStyleCnt="3"/>
      <dgm:spPr/>
      <dgm:t>
        <a:bodyPr/>
        <a:lstStyle/>
        <a:p>
          <a:endParaRPr lang="pl-PL"/>
        </a:p>
      </dgm:t>
    </dgm:pt>
    <dgm:pt modelId="{41163F36-63A8-413A-A72A-05AA5CB12A93}" type="pres">
      <dgm:prSet presAssocID="{4E1EABA9-6EF6-4D1E-975E-B4430BEA8BBA}" presName="connTx" presStyleLbl="parChTrans1D2" presStyleIdx="2" presStyleCnt="3"/>
      <dgm:spPr/>
      <dgm:t>
        <a:bodyPr/>
        <a:lstStyle/>
        <a:p>
          <a:endParaRPr lang="pl-PL"/>
        </a:p>
      </dgm:t>
    </dgm:pt>
    <dgm:pt modelId="{433A3276-E1C8-4E34-9F6F-3E5EBA4DCA90}" type="pres">
      <dgm:prSet presAssocID="{D564C059-7771-494F-93B9-8E89B1EB9647}" presName="Name30" presStyleCnt="0"/>
      <dgm:spPr/>
    </dgm:pt>
    <dgm:pt modelId="{4B21DB5F-5E98-4C76-A1B7-4E247182D2FC}" type="pres">
      <dgm:prSet presAssocID="{D564C059-7771-494F-93B9-8E89B1EB9647}" presName="level2Shape" presStyleLbl="node2" presStyleIdx="2" presStyleCnt="3" custScaleX="122771"/>
      <dgm:spPr/>
      <dgm:t>
        <a:bodyPr/>
        <a:lstStyle/>
        <a:p>
          <a:endParaRPr lang="pl-PL"/>
        </a:p>
      </dgm:t>
    </dgm:pt>
    <dgm:pt modelId="{81EF4DF4-153B-49FE-B540-DC93F1DB60A0}" type="pres">
      <dgm:prSet presAssocID="{D564C059-7771-494F-93B9-8E89B1EB9647}" presName="hierChild3" presStyleCnt="0"/>
      <dgm:spPr/>
    </dgm:pt>
    <dgm:pt modelId="{AF1C3750-3D29-4781-BD50-A58599875F06}" type="pres">
      <dgm:prSet presAssocID="{666D9347-367B-4AA0-83E3-AF26550A6F4F}" presName="bgShapesFlow" presStyleCnt="0"/>
      <dgm:spPr/>
    </dgm:pt>
  </dgm:ptLst>
  <dgm:cxnLst>
    <dgm:cxn modelId="{D0F22CB8-A29E-4646-8F22-37DEA6E0B330}" type="presOf" srcId="{BA92B794-8C32-4EC3-BDAF-C83A0A24414A}" destId="{4C0F8B1B-2452-4689-815E-66BAEA97A865}" srcOrd="0" destOrd="0" presId="urn:microsoft.com/office/officeart/2005/8/layout/hierarchy5"/>
    <dgm:cxn modelId="{5819D1D1-EB6A-4C38-9292-5F3CE084B57E}" type="presOf" srcId="{4E1EABA9-6EF6-4D1E-975E-B4430BEA8BBA}" destId="{D6753CD2-1848-4004-A824-31941996A7AD}" srcOrd="0" destOrd="0" presId="urn:microsoft.com/office/officeart/2005/8/layout/hierarchy5"/>
    <dgm:cxn modelId="{D335D30C-0B93-46AE-A7E6-EFBBDBBFBCD5}" type="presOf" srcId="{666D9347-367B-4AA0-83E3-AF26550A6F4F}" destId="{6BC99865-44D7-458A-A86E-C6B4B77DAA3B}" srcOrd="0" destOrd="0" presId="urn:microsoft.com/office/officeart/2005/8/layout/hierarchy5"/>
    <dgm:cxn modelId="{66A36D2C-4C65-43FD-9214-AE2B523CDC5B}" type="presOf" srcId="{97F6BB5C-0102-4158-A9CD-3DB59B8AB0FC}" destId="{299C6292-D451-4812-864E-E7B8B7849D44}" srcOrd="1" destOrd="0" presId="urn:microsoft.com/office/officeart/2005/8/layout/hierarchy5"/>
    <dgm:cxn modelId="{9E5CBA49-8EB0-4F09-8E14-C826D073493C}" type="presOf" srcId="{4E1EABA9-6EF6-4D1E-975E-B4430BEA8BBA}" destId="{41163F36-63A8-413A-A72A-05AA5CB12A93}" srcOrd="1" destOrd="0" presId="urn:microsoft.com/office/officeart/2005/8/layout/hierarchy5"/>
    <dgm:cxn modelId="{8D3249C0-5BCB-4D72-8F11-6705D14DE15C}" type="presOf" srcId="{D564C059-7771-494F-93B9-8E89B1EB9647}" destId="{4B21DB5F-5E98-4C76-A1B7-4E247182D2FC}" srcOrd="0" destOrd="0" presId="urn:microsoft.com/office/officeart/2005/8/layout/hierarchy5"/>
    <dgm:cxn modelId="{883AD814-6A8F-4944-8141-0B70A6381479}" type="presOf" srcId="{E4BF153D-BF1C-4DC7-9F83-A04BD945DBB1}" destId="{4F06690B-F97E-4FB6-B5DF-E21C91EA48F2}" srcOrd="0" destOrd="0" presId="urn:microsoft.com/office/officeart/2005/8/layout/hierarchy5"/>
    <dgm:cxn modelId="{0D9AF960-3F92-4038-B66F-A1E68E109217}" type="presOf" srcId="{E4BF153D-BF1C-4DC7-9F83-A04BD945DBB1}" destId="{2DAE362D-959E-4F5D-A0AE-91464921BF0C}" srcOrd="1" destOrd="0" presId="urn:microsoft.com/office/officeart/2005/8/layout/hierarchy5"/>
    <dgm:cxn modelId="{CD5D175D-E4CE-4D33-B7FC-D100BBEC02E7}" type="presOf" srcId="{97F6BB5C-0102-4158-A9CD-3DB59B8AB0FC}" destId="{E05D0B0E-DF79-4CF8-87CD-6A621FEDDDFF}" srcOrd="0" destOrd="0" presId="urn:microsoft.com/office/officeart/2005/8/layout/hierarchy5"/>
    <dgm:cxn modelId="{AD5641D4-C429-4E9C-8DEE-0C54649E1A48}" type="presOf" srcId="{6AC7CBF9-7EF6-4CD2-9B9B-338738204175}" destId="{BF759A1D-148E-487C-BB72-6406CCE5D398}" srcOrd="0" destOrd="0" presId="urn:microsoft.com/office/officeart/2005/8/layout/hierarchy5"/>
    <dgm:cxn modelId="{4FD4A842-31A0-44C3-A2C9-A64721425BB6}" srcId="{F083219B-FC3A-4778-BB10-D2DFABC33E20}" destId="{6AC7CBF9-7EF6-4CD2-9B9B-338738204175}" srcOrd="1" destOrd="0" parTransId="{97F6BB5C-0102-4158-A9CD-3DB59B8AB0FC}" sibTransId="{8731792E-2333-4962-B34C-4D3246032955}"/>
    <dgm:cxn modelId="{BB6F73C9-04E0-4049-AB32-1662DAD49197}" srcId="{F083219B-FC3A-4778-BB10-D2DFABC33E20}" destId="{D564C059-7771-494F-93B9-8E89B1EB9647}" srcOrd="2" destOrd="0" parTransId="{4E1EABA9-6EF6-4D1E-975E-B4430BEA8BBA}" sibTransId="{49E064A4-EF33-4B79-89FC-35D681D2B246}"/>
    <dgm:cxn modelId="{29D4B48A-A5AB-49F6-8A33-60474CFC990B}" type="presOf" srcId="{F083219B-FC3A-4778-BB10-D2DFABC33E20}" destId="{FC64764B-C5D5-4649-9FBB-F69B6261C09E}" srcOrd="0" destOrd="0" presId="urn:microsoft.com/office/officeart/2005/8/layout/hierarchy5"/>
    <dgm:cxn modelId="{51A75798-16B5-47C0-BDC2-77FBB1C98325}" srcId="{666D9347-367B-4AA0-83E3-AF26550A6F4F}" destId="{F083219B-FC3A-4778-BB10-D2DFABC33E20}" srcOrd="0" destOrd="0" parTransId="{FAFA43E2-0EA5-4763-BAA4-BA96B5C780E3}" sibTransId="{C4E59B9D-0914-4A92-BC07-AD1F9BBF020A}"/>
    <dgm:cxn modelId="{C5445081-322D-48B6-9DEF-603E87D25A7C}" srcId="{F083219B-FC3A-4778-BB10-D2DFABC33E20}" destId="{BA92B794-8C32-4EC3-BDAF-C83A0A24414A}" srcOrd="0" destOrd="0" parTransId="{E4BF153D-BF1C-4DC7-9F83-A04BD945DBB1}" sibTransId="{01001DEE-99C0-45CD-AB91-8D84BAD7D1E8}"/>
    <dgm:cxn modelId="{CFB61996-AF1D-4BF5-88B6-05E08B3CD8EF}" type="presParOf" srcId="{6BC99865-44D7-458A-A86E-C6B4B77DAA3B}" destId="{176AA657-D1C3-4E5C-993B-DE05A314154A}" srcOrd="0" destOrd="0" presId="urn:microsoft.com/office/officeart/2005/8/layout/hierarchy5"/>
    <dgm:cxn modelId="{21A2EEAA-AD8A-4331-AA69-68B3D2BCC8D2}" type="presParOf" srcId="{176AA657-D1C3-4E5C-993B-DE05A314154A}" destId="{CE1567B9-9F22-4D85-A1A2-5C615468E340}" srcOrd="0" destOrd="0" presId="urn:microsoft.com/office/officeart/2005/8/layout/hierarchy5"/>
    <dgm:cxn modelId="{665ECCEF-367D-418E-9211-1D65A554049D}" type="presParOf" srcId="{CE1567B9-9F22-4D85-A1A2-5C615468E340}" destId="{E1F48525-CA13-4AAE-B1C5-888CC9BAAAEC}" srcOrd="0" destOrd="0" presId="urn:microsoft.com/office/officeart/2005/8/layout/hierarchy5"/>
    <dgm:cxn modelId="{C8E33DE8-4BEF-4BF4-968D-8708D0F89D63}" type="presParOf" srcId="{E1F48525-CA13-4AAE-B1C5-888CC9BAAAEC}" destId="{FC64764B-C5D5-4649-9FBB-F69B6261C09E}" srcOrd="0" destOrd="0" presId="urn:microsoft.com/office/officeart/2005/8/layout/hierarchy5"/>
    <dgm:cxn modelId="{45C12A46-EEF7-4D7B-8A15-C12A2FA42D0A}" type="presParOf" srcId="{E1F48525-CA13-4AAE-B1C5-888CC9BAAAEC}" destId="{7816380B-0281-4B93-A691-4387D8AF2246}" srcOrd="1" destOrd="0" presId="urn:microsoft.com/office/officeart/2005/8/layout/hierarchy5"/>
    <dgm:cxn modelId="{06D7A659-19D5-40CA-987E-FDB474B64D71}" type="presParOf" srcId="{7816380B-0281-4B93-A691-4387D8AF2246}" destId="{4F06690B-F97E-4FB6-B5DF-E21C91EA48F2}" srcOrd="0" destOrd="0" presId="urn:microsoft.com/office/officeart/2005/8/layout/hierarchy5"/>
    <dgm:cxn modelId="{C9FE055D-9BC1-4A58-B4DA-E029ACC5BC40}" type="presParOf" srcId="{4F06690B-F97E-4FB6-B5DF-E21C91EA48F2}" destId="{2DAE362D-959E-4F5D-A0AE-91464921BF0C}" srcOrd="0" destOrd="0" presId="urn:microsoft.com/office/officeart/2005/8/layout/hierarchy5"/>
    <dgm:cxn modelId="{DA42623E-D1B6-42CF-BEE7-90240275B486}" type="presParOf" srcId="{7816380B-0281-4B93-A691-4387D8AF2246}" destId="{96AA20FD-E79F-48B8-847D-8C40B5F15678}" srcOrd="1" destOrd="0" presId="urn:microsoft.com/office/officeart/2005/8/layout/hierarchy5"/>
    <dgm:cxn modelId="{CD01B6F6-3AB8-4752-AF0F-5D6389BE9931}" type="presParOf" srcId="{96AA20FD-E79F-48B8-847D-8C40B5F15678}" destId="{4C0F8B1B-2452-4689-815E-66BAEA97A865}" srcOrd="0" destOrd="0" presId="urn:microsoft.com/office/officeart/2005/8/layout/hierarchy5"/>
    <dgm:cxn modelId="{8C071353-1423-487F-A7AF-DA6C1F0FC98A}" type="presParOf" srcId="{96AA20FD-E79F-48B8-847D-8C40B5F15678}" destId="{432BB952-0F3B-4B89-9A66-BAFCCA706154}" srcOrd="1" destOrd="0" presId="urn:microsoft.com/office/officeart/2005/8/layout/hierarchy5"/>
    <dgm:cxn modelId="{D2F716CD-5299-4C37-9B38-506E18AF44E1}" type="presParOf" srcId="{7816380B-0281-4B93-A691-4387D8AF2246}" destId="{E05D0B0E-DF79-4CF8-87CD-6A621FEDDDFF}" srcOrd="2" destOrd="0" presId="urn:microsoft.com/office/officeart/2005/8/layout/hierarchy5"/>
    <dgm:cxn modelId="{A9AE7538-9662-48B1-B61C-27B9BE459E6E}" type="presParOf" srcId="{E05D0B0E-DF79-4CF8-87CD-6A621FEDDDFF}" destId="{299C6292-D451-4812-864E-E7B8B7849D44}" srcOrd="0" destOrd="0" presId="urn:microsoft.com/office/officeart/2005/8/layout/hierarchy5"/>
    <dgm:cxn modelId="{49F9B0BE-99FB-489C-896C-9FE7CA034708}" type="presParOf" srcId="{7816380B-0281-4B93-A691-4387D8AF2246}" destId="{C5ECA108-9E43-4E61-82F0-E0A4665B4F09}" srcOrd="3" destOrd="0" presId="urn:microsoft.com/office/officeart/2005/8/layout/hierarchy5"/>
    <dgm:cxn modelId="{D14F8862-68D3-4C14-B1EA-E5F42EF04298}" type="presParOf" srcId="{C5ECA108-9E43-4E61-82F0-E0A4665B4F09}" destId="{BF759A1D-148E-487C-BB72-6406CCE5D398}" srcOrd="0" destOrd="0" presId="urn:microsoft.com/office/officeart/2005/8/layout/hierarchy5"/>
    <dgm:cxn modelId="{AFA5FD5F-A1E7-403E-B4A5-7C3DB5DD56FF}" type="presParOf" srcId="{C5ECA108-9E43-4E61-82F0-E0A4665B4F09}" destId="{1E412A8A-57E9-4BFD-8E73-B83BA23CBE89}" srcOrd="1" destOrd="0" presId="urn:microsoft.com/office/officeart/2005/8/layout/hierarchy5"/>
    <dgm:cxn modelId="{54AB4A7D-3CC9-433F-9E4C-0D291A2DB54D}" type="presParOf" srcId="{7816380B-0281-4B93-A691-4387D8AF2246}" destId="{D6753CD2-1848-4004-A824-31941996A7AD}" srcOrd="4" destOrd="0" presId="urn:microsoft.com/office/officeart/2005/8/layout/hierarchy5"/>
    <dgm:cxn modelId="{E0D9F6A8-1669-4FBF-9AC5-C4DFFAB07FDE}" type="presParOf" srcId="{D6753CD2-1848-4004-A824-31941996A7AD}" destId="{41163F36-63A8-413A-A72A-05AA5CB12A93}" srcOrd="0" destOrd="0" presId="urn:microsoft.com/office/officeart/2005/8/layout/hierarchy5"/>
    <dgm:cxn modelId="{876A55AF-5ADD-47C2-9BAB-B806B84B0A79}" type="presParOf" srcId="{7816380B-0281-4B93-A691-4387D8AF2246}" destId="{433A3276-E1C8-4E34-9F6F-3E5EBA4DCA90}" srcOrd="5" destOrd="0" presId="urn:microsoft.com/office/officeart/2005/8/layout/hierarchy5"/>
    <dgm:cxn modelId="{6A3257E6-07FD-432A-9E45-576BC2F34134}" type="presParOf" srcId="{433A3276-E1C8-4E34-9F6F-3E5EBA4DCA90}" destId="{4B21DB5F-5E98-4C76-A1B7-4E247182D2FC}" srcOrd="0" destOrd="0" presId="urn:microsoft.com/office/officeart/2005/8/layout/hierarchy5"/>
    <dgm:cxn modelId="{63DA8256-8D36-45A9-AE7B-EBC4C91DFD15}" type="presParOf" srcId="{433A3276-E1C8-4E34-9F6F-3E5EBA4DCA90}" destId="{81EF4DF4-153B-49FE-B540-DC93F1DB60A0}" srcOrd="1" destOrd="0" presId="urn:microsoft.com/office/officeart/2005/8/layout/hierarchy5"/>
    <dgm:cxn modelId="{8ED16E9F-815F-49F8-8E53-9DB7C68D2D32}" type="presParOf" srcId="{6BC99865-44D7-458A-A86E-C6B4B77DAA3B}" destId="{AF1C3750-3D29-4781-BD50-A58599875F06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973ED-B108-44CE-997D-AE4303F6AA8A}">
      <dsp:nvSpPr>
        <dsp:cNvPr id="0" name=""/>
        <dsp:cNvSpPr/>
      </dsp:nvSpPr>
      <dsp:spPr>
        <a:xfrm>
          <a:off x="3549" y="22695"/>
          <a:ext cx="8001086" cy="5273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i="1" kern="1200" dirty="0" smtClean="0"/>
            <a:t>Regionalny Program Operacyjny Województwa Dolnośląskiego 2014-2020</a:t>
          </a:r>
          <a:endParaRPr lang="pl-PL" sz="2000" kern="1200" dirty="0"/>
        </a:p>
      </dsp:txBody>
      <dsp:txXfrm>
        <a:off x="18996" y="38142"/>
        <a:ext cx="7970192" cy="496502"/>
      </dsp:txXfrm>
    </dsp:sp>
    <dsp:sp modelId="{1CE576E4-28C4-4323-946A-17D1642189D6}">
      <dsp:nvSpPr>
        <dsp:cNvPr id="0" name=""/>
        <dsp:cNvSpPr/>
      </dsp:nvSpPr>
      <dsp:spPr>
        <a:xfrm>
          <a:off x="803658" y="550091"/>
          <a:ext cx="800108" cy="880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0726"/>
              </a:lnTo>
              <a:lnTo>
                <a:pt x="800108" y="8807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2BF7E-2F00-4880-AB6E-D16A26573267}">
      <dsp:nvSpPr>
        <dsp:cNvPr id="0" name=""/>
        <dsp:cNvSpPr/>
      </dsp:nvSpPr>
      <dsp:spPr>
        <a:xfrm>
          <a:off x="1603766" y="865030"/>
          <a:ext cx="6463856" cy="11315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wrzesień – grudzień 2014 r.</a:t>
          </a:r>
          <a:r>
            <a:rPr lang="pl-PL" sz="1800" kern="1200" dirty="0" smtClean="0"/>
            <a:t> – proces negocjacji Programu z Ministerstwem Infrastruktury i Rozwoju oraz z Komisją Europejską </a:t>
          </a:r>
          <a:endParaRPr lang="pl-PL" sz="1800" kern="1200" dirty="0"/>
        </a:p>
      </dsp:txBody>
      <dsp:txXfrm>
        <a:off x="1636909" y="898173"/>
        <a:ext cx="6397570" cy="1065289"/>
      </dsp:txXfrm>
    </dsp:sp>
    <dsp:sp modelId="{D07B388A-7379-46B2-BCED-8DA682850CCD}">
      <dsp:nvSpPr>
        <dsp:cNvPr id="0" name=""/>
        <dsp:cNvSpPr/>
      </dsp:nvSpPr>
      <dsp:spPr>
        <a:xfrm>
          <a:off x="803658" y="550091"/>
          <a:ext cx="800108" cy="2206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6789"/>
              </a:lnTo>
              <a:lnTo>
                <a:pt x="800108" y="22067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633F87-4391-4454-BEEF-128979803A20}">
      <dsp:nvSpPr>
        <dsp:cNvPr id="0" name=""/>
        <dsp:cNvSpPr/>
      </dsp:nvSpPr>
      <dsp:spPr>
        <a:xfrm>
          <a:off x="1603766" y="2311545"/>
          <a:ext cx="6608698" cy="8906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18 grudnia 2014 r.</a:t>
          </a:r>
          <a:r>
            <a:rPr lang="pl-PL" sz="1800" kern="1200" dirty="0" smtClean="0"/>
            <a:t> – Decyzja Komisji Europejskiej przyjmująca projekt Regionalnego Programu Operacyjnego Województwa Dolnośląskiego 2014-2020</a:t>
          </a:r>
          <a:endParaRPr lang="pl-PL" sz="1800" kern="1200" dirty="0"/>
        </a:p>
      </dsp:txBody>
      <dsp:txXfrm>
        <a:off x="1629853" y="2337632"/>
        <a:ext cx="6556524" cy="838498"/>
      </dsp:txXfrm>
    </dsp:sp>
    <dsp:sp modelId="{230F88E5-F99B-42DA-B277-96F69738B4D0}">
      <dsp:nvSpPr>
        <dsp:cNvPr id="0" name=""/>
        <dsp:cNvSpPr/>
      </dsp:nvSpPr>
      <dsp:spPr>
        <a:xfrm>
          <a:off x="803658" y="550091"/>
          <a:ext cx="800108" cy="3460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0120"/>
              </a:lnTo>
              <a:lnTo>
                <a:pt x="800108" y="34601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4BC1D4-D7C9-47F7-931B-13A6C5EEBC73}">
      <dsp:nvSpPr>
        <dsp:cNvPr id="0" name=""/>
        <dsp:cNvSpPr/>
      </dsp:nvSpPr>
      <dsp:spPr>
        <a:xfrm>
          <a:off x="1603766" y="3517156"/>
          <a:ext cx="6622283" cy="9861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21 stycznia 2015 r.</a:t>
          </a:r>
          <a:r>
            <a:rPr lang="pl-PL" sz="1800" kern="1200" dirty="0" smtClean="0"/>
            <a:t> – przyjęcie przez Zarząd Województwa Dolnośląskiego Regionalnego Programu Operacyjnego Województwa Dolnośląskiego 2014-2020</a:t>
          </a:r>
          <a:endParaRPr lang="pl-PL" sz="1800" kern="1200" dirty="0"/>
        </a:p>
      </dsp:txBody>
      <dsp:txXfrm>
        <a:off x="1632648" y="3546038"/>
        <a:ext cx="6564519" cy="92834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F372E-7526-4770-9E57-FA099077AD2F}">
      <dsp:nvSpPr>
        <dsp:cNvPr id="0" name=""/>
        <dsp:cNvSpPr/>
      </dsp:nvSpPr>
      <dsp:spPr>
        <a:xfrm>
          <a:off x="0" y="2326"/>
          <a:ext cx="8229600" cy="7980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/>
            <a:t>Zarząd Województwa Dolnośląskiego zaproponował  następujące Obszary Strategicznej Interwencji (alokacja łącznie: 340 mln euro):</a:t>
          </a:r>
          <a:endParaRPr lang="pl-PL" sz="2200" b="1" kern="1200" dirty="0"/>
        </a:p>
      </dsp:txBody>
      <dsp:txXfrm>
        <a:off x="38956" y="41282"/>
        <a:ext cx="8151688" cy="720110"/>
      </dsp:txXfrm>
    </dsp:sp>
    <dsp:sp modelId="{066C369F-4AE1-4DCB-A978-50B99A24484F}">
      <dsp:nvSpPr>
        <dsp:cNvPr id="0" name=""/>
        <dsp:cNvSpPr/>
      </dsp:nvSpPr>
      <dsp:spPr>
        <a:xfrm>
          <a:off x="0" y="813271"/>
          <a:ext cx="8229600" cy="7980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/>
            <a:t>•</a:t>
          </a:r>
          <a:r>
            <a:rPr lang="pl-PL" sz="2200" b="1" kern="1200" dirty="0" smtClean="0"/>
            <a:t>	Zachodni Obszar Interwencji – ok. 64,2 mln euro;</a:t>
          </a:r>
          <a:endParaRPr lang="pl-PL" sz="2200" b="1" kern="1200" dirty="0"/>
        </a:p>
      </dsp:txBody>
      <dsp:txXfrm>
        <a:off x="38956" y="852227"/>
        <a:ext cx="8151688" cy="720110"/>
      </dsp:txXfrm>
    </dsp:sp>
    <dsp:sp modelId="{C0039D6C-A50C-4E11-9DB6-12A09D1AFB67}">
      <dsp:nvSpPr>
        <dsp:cNvPr id="0" name=""/>
        <dsp:cNvSpPr/>
      </dsp:nvSpPr>
      <dsp:spPr>
        <a:xfrm>
          <a:off x="0" y="1624217"/>
          <a:ext cx="8229600" cy="7980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/>
            <a:t>•	Legnicko-Głogowski Obszar Interwencji – ok. 89,8 mln euro;</a:t>
          </a:r>
          <a:endParaRPr lang="pl-PL" sz="2200" b="1" kern="1200" dirty="0"/>
        </a:p>
      </dsp:txBody>
      <dsp:txXfrm>
        <a:off x="38956" y="1663173"/>
        <a:ext cx="8151688" cy="720110"/>
      </dsp:txXfrm>
    </dsp:sp>
    <dsp:sp modelId="{7A96A490-2003-4093-952B-6A9415A833B3}">
      <dsp:nvSpPr>
        <dsp:cNvPr id="0" name=""/>
        <dsp:cNvSpPr/>
      </dsp:nvSpPr>
      <dsp:spPr>
        <a:xfrm>
          <a:off x="0" y="2435163"/>
          <a:ext cx="8229600" cy="7980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/>
            <a:t>•	Dzierżoniowsko-Kłodzko-Ząbkowicki Obszar Interwencji </a:t>
          </a:r>
          <a:br>
            <a:rPr lang="pl-PL" sz="2200" b="1" kern="1200" dirty="0" smtClean="0"/>
          </a:br>
          <a:r>
            <a:rPr lang="pl-PL" sz="2200" b="1" kern="1200" dirty="0" smtClean="0"/>
            <a:t>	– 72,9 mln euro;</a:t>
          </a:r>
          <a:endParaRPr lang="pl-PL" sz="2200" b="1" kern="1200" dirty="0"/>
        </a:p>
      </dsp:txBody>
      <dsp:txXfrm>
        <a:off x="38956" y="2474119"/>
        <a:ext cx="8151688" cy="720110"/>
      </dsp:txXfrm>
    </dsp:sp>
    <dsp:sp modelId="{779679A4-BF9F-414A-9EFC-AFDF4BBE8475}">
      <dsp:nvSpPr>
        <dsp:cNvPr id="0" name=""/>
        <dsp:cNvSpPr/>
      </dsp:nvSpPr>
      <dsp:spPr>
        <a:xfrm>
          <a:off x="0" y="3246108"/>
          <a:ext cx="8229600" cy="7980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/>
            <a:t>•	Obszar Interwencji Doliny Baryczy – 63,8 mln euro;</a:t>
          </a:r>
          <a:endParaRPr lang="pl-PL" sz="2200" b="1" kern="1200" dirty="0"/>
        </a:p>
      </dsp:txBody>
      <dsp:txXfrm>
        <a:off x="38956" y="3285064"/>
        <a:ext cx="8151688" cy="720110"/>
      </dsp:txXfrm>
    </dsp:sp>
    <dsp:sp modelId="{38D87245-7E8D-4DDA-91BA-EADF93856587}">
      <dsp:nvSpPr>
        <dsp:cNvPr id="0" name=""/>
        <dsp:cNvSpPr/>
      </dsp:nvSpPr>
      <dsp:spPr>
        <a:xfrm>
          <a:off x="0" y="4057054"/>
          <a:ext cx="8229600" cy="7980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/>
            <a:t>•	Obszar Interwencji Równiny Wrocławskiej – 49,3 mln euro;</a:t>
          </a:r>
          <a:endParaRPr lang="pl-PL" sz="2200" b="1" kern="1200" dirty="0"/>
        </a:p>
      </dsp:txBody>
      <dsp:txXfrm>
        <a:off x="38956" y="4096010"/>
        <a:ext cx="8151688" cy="72011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913DCB-0CE0-443E-97FB-3B2E281130D2}">
      <dsp:nvSpPr>
        <dsp:cNvPr id="0" name=""/>
        <dsp:cNvSpPr/>
      </dsp:nvSpPr>
      <dsp:spPr>
        <a:xfrm>
          <a:off x="497078" y="3486"/>
          <a:ext cx="6776226" cy="7529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b="1" kern="1200" dirty="0" smtClean="0"/>
            <a:t>HARMONOGRAM NABORU WNIOSKÓW </a:t>
          </a:r>
          <a:br>
            <a:rPr lang="pl-PL" sz="2300" b="1" kern="1200" dirty="0" smtClean="0"/>
          </a:br>
          <a:r>
            <a:rPr lang="pl-PL" sz="2300" b="1" kern="1200" dirty="0" smtClean="0"/>
            <a:t>O DOFINANSOWANIE</a:t>
          </a:r>
          <a:endParaRPr lang="pl-PL" sz="2300" kern="1200" dirty="0"/>
        </a:p>
      </dsp:txBody>
      <dsp:txXfrm>
        <a:off x="519130" y="25538"/>
        <a:ext cx="6732122" cy="708808"/>
      </dsp:txXfrm>
    </dsp:sp>
    <dsp:sp modelId="{37DD3506-B607-43C4-B32D-67A3146C9B1B}">
      <dsp:nvSpPr>
        <dsp:cNvPr id="0" name=""/>
        <dsp:cNvSpPr/>
      </dsp:nvSpPr>
      <dsp:spPr>
        <a:xfrm>
          <a:off x="1174700" y="756398"/>
          <a:ext cx="677622" cy="464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4558"/>
              </a:lnTo>
              <a:lnTo>
                <a:pt x="677622" y="464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8C624-C0BD-4CD8-A07D-A21D78E54B73}">
      <dsp:nvSpPr>
        <dsp:cNvPr id="0" name=""/>
        <dsp:cNvSpPr/>
      </dsp:nvSpPr>
      <dsp:spPr>
        <a:xfrm>
          <a:off x="1852323" y="894278"/>
          <a:ext cx="5880198" cy="653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12 marca 2015 r. </a:t>
          </a:r>
          <a:r>
            <a:rPr lang="pl-PL" sz="1800" b="0" kern="1200" dirty="0" smtClean="0"/>
            <a:t>– </a:t>
          </a:r>
          <a:r>
            <a:rPr lang="pl-PL" sz="1800" kern="1200" dirty="0" smtClean="0"/>
            <a:t>został  przyjęty  przez ZWD </a:t>
          </a:r>
          <a:br>
            <a:rPr lang="pl-PL" sz="1800" kern="1200" dirty="0" smtClean="0"/>
          </a:br>
          <a:r>
            <a:rPr lang="pl-PL" sz="1800" kern="1200" dirty="0" smtClean="0"/>
            <a:t>i opublikowany </a:t>
          </a:r>
          <a:r>
            <a:rPr lang="pl-PL" sz="1800" b="1" u="sng" kern="1200" dirty="0" smtClean="0"/>
            <a:t>ramowy</a:t>
          </a:r>
          <a:r>
            <a:rPr lang="pl-PL" sz="1800" kern="1200" dirty="0" smtClean="0"/>
            <a:t> harmonogram RPO WD 2014-2020</a:t>
          </a:r>
          <a:endParaRPr lang="pl-PL" sz="1800" kern="1200" dirty="0"/>
        </a:p>
      </dsp:txBody>
      <dsp:txXfrm>
        <a:off x="1871459" y="913414"/>
        <a:ext cx="5841926" cy="615085"/>
      </dsp:txXfrm>
    </dsp:sp>
    <dsp:sp modelId="{3DCFFDCE-8FCD-4E87-9B44-28837595B399}">
      <dsp:nvSpPr>
        <dsp:cNvPr id="0" name=""/>
        <dsp:cNvSpPr/>
      </dsp:nvSpPr>
      <dsp:spPr>
        <a:xfrm>
          <a:off x="1174700" y="756398"/>
          <a:ext cx="677622" cy="1256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6877"/>
              </a:lnTo>
              <a:lnTo>
                <a:pt x="677622" y="12568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BDF27-6C56-4CDC-B582-D0127807DBF3}">
      <dsp:nvSpPr>
        <dsp:cNvPr id="0" name=""/>
        <dsp:cNvSpPr/>
      </dsp:nvSpPr>
      <dsp:spPr>
        <a:xfrm>
          <a:off x="1852323" y="1685516"/>
          <a:ext cx="5880198" cy="6555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Harmonogram naborów wniosków RPO WD 2014-2020 na rok 2015 i 2016 podlegał konsultacjom z DIP, DWUP oraz ZIT</a:t>
          </a:r>
          <a:endParaRPr lang="pl-PL" sz="1800" kern="1200" dirty="0"/>
        </a:p>
      </dsp:txBody>
      <dsp:txXfrm>
        <a:off x="1871522" y="1704715"/>
        <a:ext cx="5841800" cy="617121"/>
      </dsp:txXfrm>
    </dsp:sp>
    <dsp:sp modelId="{AC2F920A-E3DB-4BE3-B525-E3859B41DDA6}">
      <dsp:nvSpPr>
        <dsp:cNvPr id="0" name=""/>
        <dsp:cNvSpPr/>
      </dsp:nvSpPr>
      <dsp:spPr>
        <a:xfrm>
          <a:off x="1174700" y="756398"/>
          <a:ext cx="677622" cy="2061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1523"/>
              </a:lnTo>
              <a:lnTo>
                <a:pt x="677622" y="20615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CC5CF6-6D34-4943-9882-98BE831C11F3}">
      <dsp:nvSpPr>
        <dsp:cNvPr id="0" name=""/>
        <dsp:cNvSpPr/>
      </dsp:nvSpPr>
      <dsp:spPr>
        <a:xfrm>
          <a:off x="1852323" y="2478916"/>
          <a:ext cx="5880198" cy="678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1 lipca 2015 r</a:t>
          </a:r>
          <a:r>
            <a:rPr lang="pl-PL" sz="1800" kern="1200" dirty="0" smtClean="0"/>
            <a:t>. – zatwierdzenie </a:t>
          </a:r>
          <a:r>
            <a:rPr lang="pl-PL" sz="1800" b="1" u="sng" kern="1200" dirty="0" smtClean="0"/>
            <a:t>szczegółowego</a:t>
          </a:r>
          <a:r>
            <a:rPr lang="pl-PL" sz="1800" kern="1200" dirty="0" smtClean="0"/>
            <a:t> harmonogramu na rok 2015 i 2016  </a:t>
          </a:r>
          <a:endParaRPr lang="pl-PL" sz="1800" kern="1200" dirty="0"/>
        </a:p>
      </dsp:txBody>
      <dsp:txXfrm>
        <a:off x="1872181" y="2498774"/>
        <a:ext cx="5840482" cy="638294"/>
      </dsp:txXfrm>
    </dsp:sp>
    <dsp:sp modelId="{4529C118-767A-43DC-8EF3-064AF42377E6}">
      <dsp:nvSpPr>
        <dsp:cNvPr id="0" name=""/>
        <dsp:cNvSpPr/>
      </dsp:nvSpPr>
      <dsp:spPr>
        <a:xfrm>
          <a:off x="1174700" y="756398"/>
          <a:ext cx="677622" cy="2872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2260"/>
              </a:lnTo>
              <a:lnTo>
                <a:pt x="677622" y="28722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ECDD35-301F-4559-A0D9-60BB5079F231}">
      <dsp:nvSpPr>
        <dsp:cNvPr id="0" name=""/>
        <dsp:cNvSpPr/>
      </dsp:nvSpPr>
      <dsp:spPr>
        <a:xfrm>
          <a:off x="1852323" y="3294807"/>
          <a:ext cx="5880198" cy="6677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Liczba naborów w 2015 r.  – 29 EFRR, 24 EFS</a:t>
          </a:r>
          <a:endParaRPr lang="pl-PL" sz="1800" b="1" kern="1200" dirty="0"/>
        </a:p>
      </dsp:txBody>
      <dsp:txXfrm>
        <a:off x="1871879" y="3314363"/>
        <a:ext cx="5841086" cy="628590"/>
      </dsp:txXfrm>
    </dsp:sp>
    <dsp:sp modelId="{ECAC1C26-0F9C-495C-9565-831172BE7B62}">
      <dsp:nvSpPr>
        <dsp:cNvPr id="0" name=""/>
        <dsp:cNvSpPr/>
      </dsp:nvSpPr>
      <dsp:spPr>
        <a:xfrm>
          <a:off x="1174700" y="756398"/>
          <a:ext cx="677622" cy="36847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4750"/>
              </a:lnTo>
              <a:lnTo>
                <a:pt x="677622" y="36847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C2E00-37BB-4129-8E97-9D0DE7B8F83D}">
      <dsp:nvSpPr>
        <dsp:cNvPr id="0" name=""/>
        <dsp:cNvSpPr/>
      </dsp:nvSpPr>
      <dsp:spPr>
        <a:xfrm>
          <a:off x="1852323" y="4100390"/>
          <a:ext cx="5880198" cy="681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Liczba naborów w 2016 r. – 97 EFRR, 36 EFS</a:t>
          </a:r>
          <a:endParaRPr lang="pl-PL" sz="1800" kern="1200" dirty="0"/>
        </a:p>
      </dsp:txBody>
      <dsp:txXfrm>
        <a:off x="1872284" y="4120351"/>
        <a:ext cx="5840276" cy="64159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11DEB-3BB7-4A20-8734-8B1464B3A859}">
      <dsp:nvSpPr>
        <dsp:cNvPr id="0" name=""/>
        <dsp:cNvSpPr/>
      </dsp:nvSpPr>
      <dsp:spPr>
        <a:xfrm>
          <a:off x="0" y="7148"/>
          <a:ext cx="8229600" cy="14390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b="1" kern="1200" dirty="0" smtClean="0"/>
            <a:t>URUCHOMIENIE NOWEGO PORTALU INTERNETOWEGO </a:t>
          </a:r>
          <a:br>
            <a:rPr lang="pl-PL" sz="2600" b="1" kern="1200" dirty="0" smtClean="0"/>
          </a:br>
          <a:r>
            <a:rPr lang="pl-PL" sz="2600" b="1" kern="1200" dirty="0" smtClean="0"/>
            <a:t>– LIPIEC 2015 R. </a:t>
          </a:r>
          <a:endParaRPr lang="pl-PL" sz="2600" kern="1200" dirty="0"/>
        </a:p>
      </dsp:txBody>
      <dsp:txXfrm>
        <a:off x="70251" y="77399"/>
        <a:ext cx="8089098" cy="1298597"/>
      </dsp:txXfrm>
    </dsp:sp>
    <dsp:sp modelId="{A8E68271-145F-4762-8FE9-5A04F4B41AE8}">
      <dsp:nvSpPr>
        <dsp:cNvPr id="0" name=""/>
        <dsp:cNvSpPr/>
      </dsp:nvSpPr>
      <dsp:spPr>
        <a:xfrm>
          <a:off x="0" y="1462313"/>
          <a:ext cx="8229600" cy="11609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800" b="1" kern="1200" dirty="0" smtClean="0"/>
            <a:t>www.rpo.dolnyslask.pl </a:t>
          </a:r>
          <a:endParaRPr lang="pl-PL" sz="4800" kern="1200" dirty="0"/>
        </a:p>
      </dsp:txBody>
      <dsp:txXfrm>
        <a:off x="56674" y="1518987"/>
        <a:ext cx="8116252" cy="1047617"/>
      </dsp:txXfrm>
    </dsp:sp>
    <dsp:sp modelId="{82DEF1AB-8F52-4280-8830-BF81A4446F18}">
      <dsp:nvSpPr>
        <dsp:cNvPr id="0" name=""/>
        <dsp:cNvSpPr/>
      </dsp:nvSpPr>
      <dsp:spPr>
        <a:xfrm>
          <a:off x="0" y="2780014"/>
          <a:ext cx="8229600" cy="173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200" kern="1200" dirty="0" smtClean="0"/>
            <a:t>jednolity szablon portalu stworzony przez MIR dla wszystkich programów operacyjnych</a:t>
          </a:r>
          <a:endParaRPr lang="pl-PL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200" kern="1200" dirty="0" smtClean="0"/>
            <a:t>informacje m.in. o konkursach, dokumentach, stanie wdrażania programu oraz wszelkie inne niezbędne i użyteczne informacje </a:t>
          </a:r>
          <a:endParaRPr lang="pl-PL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200" kern="1200" dirty="0" smtClean="0"/>
            <a:t>promowanie m.in. dobrych praktyk</a:t>
          </a:r>
          <a:endParaRPr lang="pl-PL" sz="2200" kern="1200" dirty="0"/>
        </a:p>
      </dsp:txBody>
      <dsp:txXfrm>
        <a:off x="0" y="2780014"/>
        <a:ext cx="8229600" cy="1738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66132-2166-45F4-9532-1600277227A8}">
      <dsp:nvSpPr>
        <dsp:cNvPr id="0" name=""/>
        <dsp:cNvSpPr/>
      </dsp:nvSpPr>
      <dsp:spPr>
        <a:xfrm>
          <a:off x="2286" y="422358"/>
          <a:ext cx="1801602" cy="15315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Komitet Monitorujący RPO WD powołany uchwałą ZWD w dniu 17 marca 2015 r. </a:t>
          </a:r>
          <a:endParaRPr lang="pl-PL" sz="1400" kern="1200" dirty="0"/>
        </a:p>
      </dsp:txBody>
      <dsp:txXfrm>
        <a:off x="47143" y="467215"/>
        <a:ext cx="1711888" cy="1441833"/>
      </dsp:txXfrm>
    </dsp:sp>
    <dsp:sp modelId="{54B05995-2961-4CF9-99A0-1B208D4DD6B0}">
      <dsp:nvSpPr>
        <dsp:cNvPr id="0" name=""/>
        <dsp:cNvSpPr/>
      </dsp:nvSpPr>
      <dsp:spPr>
        <a:xfrm>
          <a:off x="2037169" y="898864"/>
          <a:ext cx="494554" cy="5785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kern="1200"/>
        </a:p>
      </dsp:txBody>
      <dsp:txXfrm>
        <a:off x="2037169" y="1014571"/>
        <a:ext cx="346188" cy="347121"/>
      </dsp:txXfrm>
    </dsp:sp>
    <dsp:sp modelId="{244A7BFB-B845-46E1-B99D-8FF2C41F1790}">
      <dsp:nvSpPr>
        <dsp:cNvPr id="0" name=""/>
        <dsp:cNvSpPr/>
      </dsp:nvSpPr>
      <dsp:spPr>
        <a:xfrm>
          <a:off x="2737011" y="414435"/>
          <a:ext cx="2347199" cy="1547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Kształt i sposób powoływania KM ściśle regulują wytyczne horyzontalne  </a:t>
          </a:r>
          <a:endParaRPr lang="pl-PL" sz="1400" kern="1200" dirty="0"/>
        </a:p>
      </dsp:txBody>
      <dsp:txXfrm>
        <a:off x="2782333" y="459757"/>
        <a:ext cx="2256555" cy="1456748"/>
      </dsp:txXfrm>
    </dsp:sp>
    <dsp:sp modelId="{54E36E69-853F-41C9-934B-C3A47E602244}">
      <dsp:nvSpPr>
        <dsp:cNvPr id="0" name=""/>
        <dsp:cNvSpPr/>
      </dsp:nvSpPr>
      <dsp:spPr>
        <a:xfrm>
          <a:off x="5317491" y="898864"/>
          <a:ext cx="494554" cy="5785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kern="1200"/>
        </a:p>
      </dsp:txBody>
      <dsp:txXfrm>
        <a:off x="5317491" y="1014571"/>
        <a:ext cx="346188" cy="347121"/>
      </dsp:txXfrm>
    </dsp:sp>
    <dsp:sp modelId="{4BB23039-0924-4FF4-88A3-044EDAA0B2B1}">
      <dsp:nvSpPr>
        <dsp:cNvPr id="0" name=""/>
        <dsp:cNvSpPr/>
      </dsp:nvSpPr>
      <dsp:spPr>
        <a:xfrm>
          <a:off x="6017333" y="414435"/>
          <a:ext cx="2189291" cy="1547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W skład Komitetu Monitorującego wchodzi 46 członków, </a:t>
          </a:r>
          <a:br>
            <a:rPr lang="pl-PL" sz="1400" b="1" kern="1200" dirty="0" smtClean="0"/>
          </a:br>
          <a:r>
            <a:rPr lang="pl-PL" sz="1400" b="1" kern="1200" dirty="0" smtClean="0"/>
            <a:t>9 obserwatorów, </a:t>
          </a:r>
          <a:br>
            <a:rPr lang="pl-PL" sz="1400" b="1" kern="1200" dirty="0" smtClean="0"/>
          </a:br>
          <a:r>
            <a:rPr lang="pl-PL" sz="1400" b="1" kern="1200" dirty="0" smtClean="0"/>
            <a:t>2 przedstawicieli Komisji Europejskiej</a:t>
          </a:r>
          <a:endParaRPr lang="pl-PL" sz="1400" kern="1200" dirty="0"/>
        </a:p>
      </dsp:txBody>
      <dsp:txXfrm>
        <a:off x="6062655" y="459757"/>
        <a:ext cx="2098647" cy="14567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913DCB-0CE0-443E-97FB-3B2E281130D2}">
      <dsp:nvSpPr>
        <dsp:cNvPr id="0" name=""/>
        <dsp:cNvSpPr/>
      </dsp:nvSpPr>
      <dsp:spPr>
        <a:xfrm>
          <a:off x="2853" y="241591"/>
          <a:ext cx="7701940" cy="8519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400" kern="1200" dirty="0" smtClean="0"/>
            <a:t>Komitet Monitorujący RPO WD 2014-2020</a:t>
          </a:r>
          <a:endParaRPr lang="pl-PL" sz="3400" kern="1200" dirty="0"/>
        </a:p>
      </dsp:txBody>
      <dsp:txXfrm>
        <a:off x="27807" y="266545"/>
        <a:ext cx="7652032" cy="802088"/>
      </dsp:txXfrm>
    </dsp:sp>
    <dsp:sp modelId="{37DD3506-B607-43C4-B32D-67A3146C9B1B}">
      <dsp:nvSpPr>
        <dsp:cNvPr id="0" name=""/>
        <dsp:cNvSpPr/>
      </dsp:nvSpPr>
      <dsp:spPr>
        <a:xfrm>
          <a:off x="773047" y="1093587"/>
          <a:ext cx="770194" cy="6476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7688"/>
              </a:lnTo>
              <a:lnTo>
                <a:pt x="770194" y="6476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8C624-C0BD-4CD8-A07D-A21D78E54B73}">
      <dsp:nvSpPr>
        <dsp:cNvPr id="0" name=""/>
        <dsp:cNvSpPr/>
      </dsp:nvSpPr>
      <dsp:spPr>
        <a:xfrm>
          <a:off x="1543241" y="1250303"/>
          <a:ext cx="6683504" cy="9819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6 maja 2015</a:t>
          </a:r>
          <a:r>
            <a:rPr lang="pl-PL" sz="1800" b="0" kern="1200" dirty="0" smtClean="0"/>
            <a:t> – inauguracyjne posiedzenie KM RPO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19 czerwca 2015 </a:t>
          </a:r>
          <a:r>
            <a:rPr lang="pl-PL" sz="1800" kern="1200" dirty="0" smtClean="0"/>
            <a:t>– drugie posiedzenie KM RPO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sierpień 2015</a:t>
          </a:r>
          <a:r>
            <a:rPr lang="pl-PL" sz="1800" kern="1200" dirty="0" smtClean="0"/>
            <a:t> – planowane trzecie posiedzenie KM RPO</a:t>
          </a:r>
          <a:endParaRPr lang="pl-PL" sz="1800" b="0" kern="1200" dirty="0"/>
        </a:p>
      </dsp:txBody>
      <dsp:txXfrm>
        <a:off x="1572001" y="1279063"/>
        <a:ext cx="6625984" cy="924424"/>
      </dsp:txXfrm>
    </dsp:sp>
    <dsp:sp modelId="{3DCFFDCE-8FCD-4E87-9B44-28837595B399}">
      <dsp:nvSpPr>
        <dsp:cNvPr id="0" name=""/>
        <dsp:cNvSpPr/>
      </dsp:nvSpPr>
      <dsp:spPr>
        <a:xfrm>
          <a:off x="773047" y="1093587"/>
          <a:ext cx="770194" cy="2572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2386"/>
              </a:lnTo>
              <a:lnTo>
                <a:pt x="770194" y="25723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BDF27-6C56-4CDC-B582-D0127807DBF3}">
      <dsp:nvSpPr>
        <dsp:cNvPr id="0" name=""/>
        <dsp:cNvSpPr/>
      </dsp:nvSpPr>
      <dsp:spPr>
        <a:xfrm>
          <a:off x="1543241" y="2388964"/>
          <a:ext cx="6683504" cy="2554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Powoływanie składu KM znacznie różni się od RPO WD 2007-2013 – </a:t>
          </a:r>
          <a:r>
            <a:rPr lang="pl-PL" sz="1800" b="1" kern="1200" dirty="0" smtClean="0"/>
            <a:t>większość jednostek, które powinny znaleźć się w  składzie KM została wprost wskazana w wytycznych </a:t>
          </a:r>
          <a:r>
            <a:rPr lang="pl-PL" sz="1800" b="1" kern="1200" dirty="0" err="1" smtClean="0"/>
            <a:t>MIiR</a:t>
          </a:r>
          <a:r>
            <a:rPr lang="pl-PL" sz="1800" kern="1200" dirty="0" smtClean="0"/>
            <a:t> dot. funkcjonowania komitetów monitorujących w latach 2014-2020.</a:t>
          </a:r>
        </a:p>
        <a:p>
          <a:pPr lvl="0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Za przeprowadzenie procedury wyboru członków do KM z ramienia organizacji pozarządowych odpowiadała Rada Działalności Pożytku Publicznego (RDPP).</a:t>
          </a:r>
          <a:endParaRPr lang="pl-PL" sz="1800" kern="1200" dirty="0"/>
        </a:p>
      </dsp:txBody>
      <dsp:txXfrm>
        <a:off x="1618046" y="2463769"/>
        <a:ext cx="6533894" cy="24044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79690F-581D-4D35-8E0C-528E02C9F920}">
      <dsp:nvSpPr>
        <dsp:cNvPr id="0" name=""/>
        <dsp:cNvSpPr/>
      </dsp:nvSpPr>
      <dsp:spPr>
        <a:xfrm>
          <a:off x="1124999" y="2574"/>
          <a:ext cx="1028057" cy="10280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3E22449-39B4-4554-B3AC-11B1CDB87F21}">
      <dsp:nvSpPr>
        <dsp:cNvPr id="0" name=""/>
        <dsp:cNvSpPr/>
      </dsp:nvSpPr>
      <dsp:spPr>
        <a:xfrm>
          <a:off x="1388963" y="2574"/>
          <a:ext cx="5985188" cy="1028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accent1"/>
              </a:solidFill>
            </a:rPr>
            <a:t>Aktualny stan przygotowania IZ RPO WD do uzyskania desygnacji</a:t>
          </a:r>
          <a:endParaRPr lang="pl-PL" sz="2000" kern="1200" dirty="0">
            <a:solidFill>
              <a:schemeClr val="accent1"/>
            </a:solidFill>
          </a:endParaRPr>
        </a:p>
      </dsp:txBody>
      <dsp:txXfrm>
        <a:off x="1388963" y="2574"/>
        <a:ext cx="5985188" cy="1028057"/>
      </dsp:txXfrm>
    </dsp:sp>
    <dsp:sp modelId="{37002567-42E3-4FE1-81B2-8DEF578CEC3A}">
      <dsp:nvSpPr>
        <dsp:cNvPr id="0" name=""/>
        <dsp:cNvSpPr/>
      </dsp:nvSpPr>
      <dsp:spPr>
        <a:xfrm>
          <a:off x="1250031" y="1030631"/>
          <a:ext cx="1028057" cy="10280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DAEA282-189A-4F27-A07B-0E8B8721BAB0}">
      <dsp:nvSpPr>
        <dsp:cNvPr id="0" name=""/>
        <dsp:cNvSpPr/>
      </dsp:nvSpPr>
      <dsp:spPr>
        <a:xfrm>
          <a:off x="1764059" y="1030631"/>
          <a:ext cx="5485060" cy="1028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dirty="0" smtClean="0"/>
            <a:t>17 czerwca 2015 r. IZ RPO WD wraz z pięcioma instytucjami pośredniczącymi </a:t>
          </a:r>
          <a:r>
            <a:rPr lang="pl-PL" sz="1500" kern="1200" dirty="0" smtClean="0"/>
            <a:t>(Dolnośląska Instytucja Pośrednicząca , Dolnośląski Wojewódzki Urząd Pracy, ZIT  Wrocławskiego Obszaru Funkcjonalnego , ZIT Aglomeracji Wałbrzyskiej, ZIT Aglomeracji Jeleniogórskiej) </a:t>
          </a:r>
          <a:r>
            <a:rPr lang="pl-PL" sz="1500" b="1" kern="1200" dirty="0" smtClean="0"/>
            <a:t>zgłosiła gotowość do uzyskania desygnacji.</a:t>
          </a:r>
          <a:endParaRPr lang="pl-PL" sz="1500" b="1" kern="1200" dirty="0"/>
        </a:p>
      </dsp:txBody>
      <dsp:txXfrm>
        <a:off x="1764059" y="1030631"/>
        <a:ext cx="5485060" cy="1028057"/>
      </dsp:txXfrm>
    </dsp:sp>
    <dsp:sp modelId="{A682D729-615E-4B92-AE80-3FFF5F733E12}">
      <dsp:nvSpPr>
        <dsp:cNvPr id="0" name=""/>
        <dsp:cNvSpPr/>
      </dsp:nvSpPr>
      <dsp:spPr>
        <a:xfrm>
          <a:off x="1250031" y="2058688"/>
          <a:ext cx="1028057" cy="10280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45F7D60-C937-429F-9314-8DE8D8B52E75}">
      <dsp:nvSpPr>
        <dsp:cNvPr id="0" name=""/>
        <dsp:cNvSpPr/>
      </dsp:nvSpPr>
      <dsp:spPr>
        <a:xfrm>
          <a:off x="1764059" y="2058688"/>
          <a:ext cx="5485060" cy="1028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Warunkiem uzyskania desygnacji jest uzyskanie pozytywnej opinii niezależnego podmiotu audytywnego, który oceni, czy IZ RPO WD spełnia kryteria dotyczące wewnętrznego środowiska kontrolnego, działań w dziedzinie zarządzania  i kontroli oraz monitorowania. </a:t>
          </a:r>
          <a:endParaRPr lang="pl-PL" sz="1500" kern="1200" dirty="0"/>
        </a:p>
      </dsp:txBody>
      <dsp:txXfrm>
        <a:off x="1764059" y="2058688"/>
        <a:ext cx="5485060" cy="1028057"/>
      </dsp:txXfrm>
    </dsp:sp>
    <dsp:sp modelId="{C9C1C5E5-AAE4-445E-B5AF-15A5A7F9EFFF}">
      <dsp:nvSpPr>
        <dsp:cNvPr id="0" name=""/>
        <dsp:cNvSpPr/>
      </dsp:nvSpPr>
      <dsp:spPr>
        <a:xfrm>
          <a:off x="1250031" y="3086746"/>
          <a:ext cx="1028057" cy="10280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503B8C8-BF77-4B88-BD5F-6819EFD7DFFF}">
      <dsp:nvSpPr>
        <dsp:cNvPr id="0" name=""/>
        <dsp:cNvSpPr/>
      </dsp:nvSpPr>
      <dsp:spPr>
        <a:xfrm>
          <a:off x="1764059" y="3086746"/>
          <a:ext cx="5485060" cy="1028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Desygnacji podlega Instytucja Zarządzająca, która jednocześnie pełni  funkcję instytucji certyfikującej. </a:t>
          </a:r>
          <a:endParaRPr lang="pl-PL" sz="1500" kern="1200" dirty="0"/>
        </a:p>
      </dsp:txBody>
      <dsp:txXfrm>
        <a:off x="1764059" y="3086746"/>
        <a:ext cx="5485060" cy="1028057"/>
      </dsp:txXfrm>
    </dsp:sp>
    <dsp:sp modelId="{CC344B94-1BB2-4CD0-9C6B-2BEF2515735B}">
      <dsp:nvSpPr>
        <dsp:cNvPr id="0" name=""/>
        <dsp:cNvSpPr/>
      </dsp:nvSpPr>
      <dsp:spPr>
        <a:xfrm>
          <a:off x="1250031" y="4114803"/>
          <a:ext cx="1028057" cy="10280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4014D03-953F-45D3-904F-1BEB01FFE507}">
      <dsp:nvSpPr>
        <dsp:cNvPr id="0" name=""/>
        <dsp:cNvSpPr/>
      </dsp:nvSpPr>
      <dsp:spPr>
        <a:xfrm>
          <a:off x="1764059" y="4114803"/>
          <a:ext cx="5485060" cy="1028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W celu poddania się ocenie dotyczącej spełnienia kryteriów desygnacji, IZ RPO WD  złożyła </a:t>
          </a:r>
          <a:r>
            <a:rPr lang="pl-PL" sz="1500" i="1" kern="1200" dirty="0" smtClean="0"/>
            <a:t>Deklarację gotowości poddania się ocenie</a:t>
          </a:r>
          <a:r>
            <a:rPr lang="pl-PL" sz="1500" kern="1200" dirty="0" smtClean="0"/>
            <a:t>. Wraz z deklaracją przekazywany został zatwierdzony przez instytucję zarządzającą opis funkcji i procedur (</a:t>
          </a:r>
          <a:r>
            <a:rPr lang="pl-PL" sz="1500" kern="1200" dirty="0" err="1" smtClean="0"/>
            <a:t>OFiP</a:t>
          </a:r>
          <a:r>
            <a:rPr lang="pl-PL" sz="1500" kern="1200" dirty="0" smtClean="0"/>
            <a:t>). Ponadto do </a:t>
          </a:r>
          <a:r>
            <a:rPr lang="pl-PL" sz="1500" kern="1200" dirty="0" err="1" smtClean="0"/>
            <a:t>MIiR</a:t>
          </a:r>
          <a:r>
            <a:rPr lang="pl-PL" sz="1500" kern="1200" dirty="0" smtClean="0"/>
            <a:t> przekazano Zestaw Instrukcji Wykonawczych (ZIW).</a:t>
          </a:r>
          <a:endParaRPr lang="pl-PL" sz="1500" kern="1200" dirty="0"/>
        </a:p>
      </dsp:txBody>
      <dsp:txXfrm>
        <a:off x="1764059" y="4114803"/>
        <a:ext cx="5485060" cy="10280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6AFF0B-5886-42F3-9D88-027B542FBA24}">
      <dsp:nvSpPr>
        <dsp:cNvPr id="0" name=""/>
        <dsp:cNvSpPr/>
      </dsp:nvSpPr>
      <dsp:spPr>
        <a:xfrm>
          <a:off x="0" y="18720"/>
          <a:ext cx="8229600" cy="14619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smtClean="0">
              <a:solidFill>
                <a:schemeClr val="bg1"/>
              </a:solidFill>
            </a:rPr>
            <a:t>Podpisanie porozumień pomiędzy  IZ RPO WD i IP </a:t>
          </a:r>
          <a:br>
            <a:rPr lang="pl-PL" sz="2800" b="1" kern="1200" dirty="0" smtClean="0">
              <a:solidFill>
                <a:schemeClr val="bg1"/>
              </a:solidFill>
            </a:rPr>
          </a:br>
          <a:r>
            <a:rPr lang="pl-PL" sz="2800" b="1" kern="1200" dirty="0" smtClean="0">
              <a:solidFill>
                <a:schemeClr val="bg1"/>
              </a:solidFill>
            </a:rPr>
            <a:t>oraz pomiędzy poszczególnymi IP</a:t>
          </a:r>
          <a:endParaRPr lang="pl-PL" sz="2800" b="1" kern="1200" dirty="0">
            <a:solidFill>
              <a:schemeClr val="bg1"/>
            </a:solidFill>
          </a:endParaRPr>
        </a:p>
      </dsp:txBody>
      <dsp:txXfrm>
        <a:off x="71365" y="90085"/>
        <a:ext cx="8086870" cy="1319185"/>
      </dsp:txXfrm>
    </dsp:sp>
    <dsp:sp modelId="{E066296B-291B-4EE4-90F0-BD844EAB3A9A}">
      <dsp:nvSpPr>
        <dsp:cNvPr id="0" name=""/>
        <dsp:cNvSpPr/>
      </dsp:nvSpPr>
      <dsp:spPr>
        <a:xfrm>
          <a:off x="0" y="1529595"/>
          <a:ext cx="8229600" cy="1461915"/>
        </a:xfrm>
        <a:prstGeom prst="roundRect">
          <a:avLst/>
        </a:prstGeom>
        <a:noFill/>
        <a:ln w="412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tx1"/>
              </a:solidFill>
            </a:rPr>
            <a:t>22 maja 2015 r. </a:t>
          </a:r>
          <a:r>
            <a:rPr lang="pl-PL" sz="1600" kern="1200" dirty="0" smtClean="0">
              <a:solidFill>
                <a:schemeClr val="tx1"/>
              </a:solidFill>
            </a:rPr>
            <a:t>– porozumienie IZ RPO WD z DIP i DWUP</a:t>
          </a:r>
          <a:br>
            <a:rPr lang="pl-PL" sz="1600" kern="1200" dirty="0" smtClean="0">
              <a:solidFill>
                <a:schemeClr val="tx1"/>
              </a:solidFill>
            </a:rPr>
          </a:br>
          <a:r>
            <a:rPr lang="pl-PL" sz="1600" b="1" kern="1200" dirty="0" smtClean="0">
              <a:solidFill>
                <a:schemeClr val="tx1"/>
              </a:solidFill>
            </a:rPr>
            <a:t>9 czerwca 2015 r. </a:t>
          </a:r>
          <a:r>
            <a:rPr lang="pl-PL" sz="1600" kern="1200" dirty="0" smtClean="0">
              <a:solidFill>
                <a:schemeClr val="tx1"/>
              </a:solidFill>
            </a:rPr>
            <a:t>– porozumienie IZ RPO WD z ZIT Wrocławskiego Obszaru Funkcjonalnego 		(ZIT WROF)</a:t>
          </a:r>
          <a:br>
            <a:rPr lang="pl-PL" sz="1600" kern="1200" dirty="0" smtClean="0">
              <a:solidFill>
                <a:schemeClr val="tx1"/>
              </a:solidFill>
            </a:rPr>
          </a:br>
          <a:r>
            <a:rPr lang="pl-PL" sz="1600" b="1" kern="1200" dirty="0" smtClean="0">
              <a:solidFill>
                <a:schemeClr val="tx1"/>
              </a:solidFill>
            </a:rPr>
            <a:t>11 czerwca 2015 r.</a:t>
          </a:r>
          <a:r>
            <a:rPr lang="pl-PL" sz="1600" kern="1200" dirty="0" smtClean="0">
              <a:solidFill>
                <a:schemeClr val="tx1"/>
              </a:solidFill>
            </a:rPr>
            <a:t> – porozumienie IZ RPO WD z ZIT Aglomeracji Jeleniogórskiej (ZIT AJ)</a:t>
          </a:r>
          <a:br>
            <a:rPr lang="pl-PL" sz="1600" kern="1200" dirty="0" smtClean="0">
              <a:solidFill>
                <a:schemeClr val="tx1"/>
              </a:solidFill>
            </a:rPr>
          </a:br>
          <a:r>
            <a:rPr lang="pl-PL" sz="1600" b="1" kern="1200" dirty="0" smtClean="0">
              <a:solidFill>
                <a:schemeClr val="tx1"/>
              </a:solidFill>
            </a:rPr>
            <a:t>12 czerwca 2015 r. </a:t>
          </a:r>
          <a:r>
            <a:rPr lang="pl-PL" sz="1600" kern="1200" dirty="0" smtClean="0">
              <a:solidFill>
                <a:schemeClr val="tx1"/>
              </a:solidFill>
            </a:rPr>
            <a:t>– porozumienie IZ RPO WD z ZIT Aglomeracji Wałbrzyskiej (ZIT AW)</a:t>
          </a:r>
          <a:endParaRPr lang="pl-PL" sz="1600" kern="1200" dirty="0">
            <a:solidFill>
              <a:schemeClr val="tx1"/>
            </a:solidFill>
          </a:endParaRPr>
        </a:p>
      </dsp:txBody>
      <dsp:txXfrm>
        <a:off x="71365" y="1600960"/>
        <a:ext cx="8086870" cy="1319185"/>
      </dsp:txXfrm>
    </dsp:sp>
    <dsp:sp modelId="{B809A4DB-4D77-4DDE-9AC9-D4ABAB073939}">
      <dsp:nvSpPr>
        <dsp:cNvPr id="0" name=""/>
        <dsp:cNvSpPr/>
      </dsp:nvSpPr>
      <dsp:spPr>
        <a:xfrm>
          <a:off x="0" y="3040470"/>
          <a:ext cx="8229600" cy="660624"/>
        </a:xfrm>
        <a:prstGeom prst="roundRect">
          <a:avLst/>
        </a:prstGeom>
        <a:noFill/>
        <a:ln w="412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tx1"/>
              </a:solidFill>
            </a:rPr>
            <a:t>15 czerwca 2015 r. </a:t>
          </a:r>
          <a:r>
            <a:rPr lang="pl-PL" sz="1600" kern="1200" dirty="0" smtClean="0">
              <a:solidFill>
                <a:schemeClr val="tx1"/>
              </a:solidFill>
            </a:rPr>
            <a:t>– porozumienie DWUP z trzema ZIT: ZIT Wrocławskiego Obszaru 			Funkcjonalnego, ZIT Aglomeracji Jeleniogórskiej, ZIT Aglomeracji Wałbrzyskiej</a:t>
          </a:r>
          <a:endParaRPr lang="pl-PL" sz="1600" kern="1200" dirty="0">
            <a:solidFill>
              <a:schemeClr val="tx1"/>
            </a:solidFill>
          </a:endParaRPr>
        </a:p>
      </dsp:txBody>
      <dsp:txXfrm>
        <a:off x="32249" y="3072719"/>
        <a:ext cx="8165102" cy="596126"/>
      </dsp:txXfrm>
    </dsp:sp>
    <dsp:sp modelId="{3B21C645-5791-4FD9-A874-50A8F8102607}">
      <dsp:nvSpPr>
        <dsp:cNvPr id="0" name=""/>
        <dsp:cNvSpPr/>
      </dsp:nvSpPr>
      <dsp:spPr>
        <a:xfrm>
          <a:off x="0" y="3750055"/>
          <a:ext cx="8229600" cy="1232642"/>
        </a:xfrm>
        <a:prstGeom prst="roundRect">
          <a:avLst/>
        </a:prstGeom>
        <a:noFill/>
        <a:ln w="508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tx1"/>
              </a:solidFill>
            </a:rPr>
            <a:t>17 czerwca 2015 r. </a:t>
          </a:r>
          <a:r>
            <a:rPr lang="pl-PL" sz="1600" kern="1200" dirty="0" smtClean="0">
              <a:solidFill>
                <a:schemeClr val="tx1"/>
              </a:solidFill>
            </a:rPr>
            <a:t>– porozumienie DIP z ZIT Aglomeracji Jeleniogórskiej</a:t>
          </a:r>
          <a:br>
            <a:rPr lang="pl-PL" sz="1600" kern="1200" dirty="0" smtClean="0">
              <a:solidFill>
                <a:schemeClr val="tx1"/>
              </a:solidFill>
            </a:rPr>
          </a:br>
          <a:r>
            <a:rPr lang="pl-PL" sz="1600" b="1" kern="1200" dirty="0" smtClean="0">
              <a:solidFill>
                <a:schemeClr val="tx1"/>
              </a:solidFill>
            </a:rPr>
            <a:t>18 czerwca 2015 r. </a:t>
          </a:r>
          <a:r>
            <a:rPr lang="pl-PL" sz="1600" kern="1200" dirty="0" smtClean="0">
              <a:solidFill>
                <a:schemeClr val="tx1"/>
              </a:solidFill>
            </a:rPr>
            <a:t>– porozumienie DIP z ZIT Wrocławskiego Obszaru Wrocławskiego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i="1" kern="1200" dirty="0" smtClean="0">
              <a:solidFill>
                <a:schemeClr val="tx1"/>
              </a:solidFill>
            </a:rPr>
            <a:t>*DIP i ZIT AW nie podpisują porozumienia</a:t>
          </a:r>
          <a:endParaRPr lang="pl-PL" sz="1600" i="1" kern="1200" dirty="0">
            <a:solidFill>
              <a:schemeClr val="tx1"/>
            </a:solidFill>
          </a:endParaRPr>
        </a:p>
      </dsp:txBody>
      <dsp:txXfrm>
        <a:off x="60173" y="3810228"/>
        <a:ext cx="8109254" cy="11122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E38FD7-E6CA-4FBE-A4B5-F90359CC817B}">
      <dsp:nvSpPr>
        <dsp:cNvPr id="0" name=""/>
        <dsp:cNvSpPr/>
      </dsp:nvSpPr>
      <dsp:spPr>
        <a:xfrm rot="5400000">
          <a:off x="-146460" y="150656"/>
          <a:ext cx="976404" cy="6834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900" kern="1200" dirty="0"/>
        </a:p>
      </dsp:txBody>
      <dsp:txXfrm rot="-5400000">
        <a:off x="1" y="345938"/>
        <a:ext cx="683483" cy="292921"/>
      </dsp:txXfrm>
    </dsp:sp>
    <dsp:sp modelId="{66611A1B-BDEF-47E1-A3BE-FF2068BF37E5}">
      <dsp:nvSpPr>
        <dsp:cNvPr id="0" name=""/>
        <dsp:cNvSpPr/>
      </dsp:nvSpPr>
      <dsp:spPr>
        <a:xfrm rot="5400000">
          <a:off x="4139210" y="-3451531"/>
          <a:ext cx="634662" cy="75461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0" kern="1200" dirty="0" smtClean="0"/>
            <a:t>Przygotowano </a:t>
          </a:r>
          <a:r>
            <a:rPr lang="pl-PL" sz="2000" b="1" kern="1200" dirty="0" smtClean="0"/>
            <a:t>ok. 110</a:t>
          </a:r>
          <a:r>
            <a:rPr lang="pl-PL" sz="2000" b="0" kern="1200" dirty="0" smtClean="0"/>
            <a:t> instrukcji wykonawczych dla </a:t>
          </a:r>
          <a:br>
            <a:rPr lang="pl-PL" sz="2000" b="0" kern="1200" dirty="0" smtClean="0"/>
          </a:br>
          <a:r>
            <a:rPr lang="pl-PL" sz="2000" b="0" kern="1200" dirty="0" smtClean="0"/>
            <a:t>IZ RPO WD w ramach ZIW dla IZ RPO WD 2014-2020</a:t>
          </a:r>
          <a:endParaRPr lang="pl-PL" sz="2000" kern="1200" dirty="0"/>
        </a:p>
      </dsp:txBody>
      <dsp:txXfrm rot="-5400000">
        <a:off x="683483" y="35178"/>
        <a:ext cx="7515134" cy="572698"/>
      </dsp:txXfrm>
    </dsp:sp>
    <dsp:sp modelId="{39257B5B-51D2-457C-9BB0-84681BB9E1F6}">
      <dsp:nvSpPr>
        <dsp:cNvPr id="0" name=""/>
        <dsp:cNvSpPr/>
      </dsp:nvSpPr>
      <dsp:spPr>
        <a:xfrm rot="5400000">
          <a:off x="-146460" y="991181"/>
          <a:ext cx="976404" cy="6834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kern="1200" dirty="0"/>
        </a:p>
      </dsp:txBody>
      <dsp:txXfrm rot="-5400000">
        <a:off x="1" y="1186463"/>
        <a:ext cx="683483" cy="292921"/>
      </dsp:txXfrm>
    </dsp:sp>
    <dsp:sp modelId="{B06808A0-1CD3-4350-B483-E38004EE4773}">
      <dsp:nvSpPr>
        <dsp:cNvPr id="0" name=""/>
        <dsp:cNvSpPr/>
      </dsp:nvSpPr>
      <dsp:spPr>
        <a:xfrm rot="5400000">
          <a:off x="4139210" y="-2611006"/>
          <a:ext cx="634662" cy="75461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1" kern="1200" dirty="0" smtClean="0"/>
            <a:t>9 czerwca 2015 r</a:t>
          </a:r>
          <a:r>
            <a:rPr lang="pl-PL" sz="2000" b="0" kern="1200" dirty="0" smtClean="0"/>
            <a:t>. zatwierdzony został ZIW dla IZ RPO WD 2014-2020</a:t>
          </a:r>
          <a:endParaRPr lang="pl-PL" sz="2000" kern="1200" dirty="0"/>
        </a:p>
      </dsp:txBody>
      <dsp:txXfrm rot="-5400000">
        <a:off x="683483" y="875703"/>
        <a:ext cx="7515134" cy="572698"/>
      </dsp:txXfrm>
    </dsp:sp>
    <dsp:sp modelId="{2D97A2E5-C17F-4478-98BE-5386B9274323}">
      <dsp:nvSpPr>
        <dsp:cNvPr id="0" name=""/>
        <dsp:cNvSpPr/>
      </dsp:nvSpPr>
      <dsp:spPr>
        <a:xfrm rot="5400000">
          <a:off x="-146460" y="1831706"/>
          <a:ext cx="976404" cy="6834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kern="1200" dirty="0"/>
        </a:p>
      </dsp:txBody>
      <dsp:txXfrm rot="-5400000">
        <a:off x="1" y="2026988"/>
        <a:ext cx="683483" cy="292921"/>
      </dsp:txXfrm>
    </dsp:sp>
    <dsp:sp modelId="{BDD63F56-439A-42F9-8FFA-FF61F8C03F17}">
      <dsp:nvSpPr>
        <dsp:cNvPr id="0" name=""/>
        <dsp:cNvSpPr/>
      </dsp:nvSpPr>
      <dsp:spPr>
        <a:xfrm rot="5400000">
          <a:off x="4139210" y="-1770481"/>
          <a:ext cx="634662" cy="75461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0" kern="1200" dirty="0" smtClean="0"/>
            <a:t>Każda Instytucja Pośrednicząca tworzy swój zestaw instrukcji wykonawczych (ZIW dla IP RPO WD)   </a:t>
          </a:r>
          <a:endParaRPr lang="pl-PL" sz="2000" kern="1200" dirty="0"/>
        </a:p>
      </dsp:txBody>
      <dsp:txXfrm rot="-5400000">
        <a:off x="683483" y="1716228"/>
        <a:ext cx="7515134" cy="572698"/>
      </dsp:txXfrm>
    </dsp:sp>
    <dsp:sp modelId="{D2168170-2227-4FA4-96BE-44C1FFF36057}">
      <dsp:nvSpPr>
        <dsp:cNvPr id="0" name=""/>
        <dsp:cNvSpPr/>
      </dsp:nvSpPr>
      <dsp:spPr>
        <a:xfrm rot="5400000">
          <a:off x="-146460" y="3014562"/>
          <a:ext cx="976404" cy="6834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kern="1200" dirty="0"/>
        </a:p>
      </dsp:txBody>
      <dsp:txXfrm rot="-5400000">
        <a:off x="1" y="3209844"/>
        <a:ext cx="683483" cy="292921"/>
      </dsp:txXfrm>
    </dsp:sp>
    <dsp:sp modelId="{FC9DC263-5932-454B-86CC-92F12B9898F1}">
      <dsp:nvSpPr>
        <dsp:cNvPr id="0" name=""/>
        <dsp:cNvSpPr/>
      </dsp:nvSpPr>
      <dsp:spPr>
        <a:xfrm rot="5400000">
          <a:off x="3796879" y="-583429"/>
          <a:ext cx="1319324" cy="75461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1" kern="1200" dirty="0" smtClean="0"/>
            <a:t>16 czerwca 2015 r. zatwierdzone zostały wzory umów </a:t>
          </a:r>
          <a:r>
            <a:rPr lang="pl-PL" sz="2000" kern="1200" dirty="0" smtClean="0"/>
            <a:t/>
          </a:r>
          <a:br>
            <a:rPr lang="pl-PL" sz="2000" kern="1200" dirty="0" smtClean="0"/>
          </a:br>
          <a:r>
            <a:rPr lang="pl-PL" sz="2000" b="1" kern="1200" dirty="0" smtClean="0"/>
            <a:t>o dofinansowanie projektów</a:t>
          </a:r>
          <a:r>
            <a:rPr lang="pl-PL" sz="2000" kern="1200" dirty="0" smtClean="0"/>
            <a:t> (2 wzory umowy – dla projektów </a:t>
          </a:r>
          <a:br>
            <a:rPr lang="pl-PL" sz="2000" kern="1200" dirty="0" smtClean="0"/>
          </a:br>
          <a:r>
            <a:rPr lang="pl-PL" sz="2000" kern="1200" dirty="0" smtClean="0"/>
            <a:t>współfinansowanych z EFRR i dla projektów współfinansowanych </a:t>
          </a:r>
          <a:br>
            <a:rPr lang="pl-PL" sz="2000" kern="1200" dirty="0" smtClean="0"/>
          </a:br>
          <a:r>
            <a:rPr lang="pl-PL" sz="2000" kern="1200" dirty="0" smtClean="0"/>
            <a:t>z EFS)</a:t>
          </a:r>
          <a:endParaRPr lang="pl-PL" sz="2000" kern="1200" dirty="0"/>
        </a:p>
      </dsp:txBody>
      <dsp:txXfrm rot="-5400000">
        <a:off x="683483" y="2594371"/>
        <a:ext cx="7481712" cy="11905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3E236-E285-4D58-BF11-2BC0CE7C7650}">
      <dsp:nvSpPr>
        <dsp:cNvPr id="0" name=""/>
        <dsp:cNvSpPr/>
      </dsp:nvSpPr>
      <dsp:spPr>
        <a:xfrm>
          <a:off x="8787" y="0"/>
          <a:ext cx="5898468" cy="6459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Stan prac nad kryteriami wyboru projektów </a:t>
          </a:r>
          <a:endParaRPr lang="pl-PL" sz="2400" kern="1200" dirty="0"/>
        </a:p>
      </dsp:txBody>
      <dsp:txXfrm>
        <a:off x="27707" y="18920"/>
        <a:ext cx="5860628" cy="608134"/>
      </dsp:txXfrm>
    </dsp:sp>
    <dsp:sp modelId="{505A08B2-80CB-468D-91D5-A6BC3786D6F5}">
      <dsp:nvSpPr>
        <dsp:cNvPr id="0" name=""/>
        <dsp:cNvSpPr/>
      </dsp:nvSpPr>
      <dsp:spPr>
        <a:xfrm>
          <a:off x="598634" y="645974"/>
          <a:ext cx="529150" cy="531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766"/>
              </a:lnTo>
              <a:lnTo>
                <a:pt x="529150" y="5317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CF4FD5-2B81-445E-B67A-E44D7C0DF00F}">
      <dsp:nvSpPr>
        <dsp:cNvPr id="0" name=""/>
        <dsp:cNvSpPr/>
      </dsp:nvSpPr>
      <dsp:spPr>
        <a:xfrm>
          <a:off x="1127784" y="801645"/>
          <a:ext cx="7036873" cy="752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6 maja 2015</a:t>
          </a:r>
          <a:r>
            <a:rPr lang="pl-PL" sz="1600" b="0" kern="1200" dirty="0" smtClean="0"/>
            <a:t> – </a:t>
          </a:r>
          <a:r>
            <a:rPr lang="pl-PL" sz="1600" kern="1200" dirty="0" smtClean="0"/>
            <a:t>KM RPO WD zatwierdził kryteria wyboru projektów zakresie działania 8.1 </a:t>
          </a:r>
          <a:r>
            <a:rPr lang="pl-PL" sz="1600" i="1" kern="1200" dirty="0" smtClean="0"/>
            <a:t>Projekty powiatowych urzędów pracy </a:t>
          </a:r>
          <a:r>
            <a:rPr lang="pl-PL" sz="1600" kern="1200" dirty="0" smtClean="0"/>
            <a:t>– wybór projektów w trybie pozakonkursowym.</a:t>
          </a:r>
          <a:endParaRPr lang="pl-PL" sz="1600" kern="1200" dirty="0"/>
        </a:p>
      </dsp:txBody>
      <dsp:txXfrm>
        <a:off x="1149815" y="823676"/>
        <a:ext cx="6992811" cy="708129"/>
      </dsp:txXfrm>
    </dsp:sp>
    <dsp:sp modelId="{D6020F0E-58E6-4DF1-80C3-5179BE1127B7}">
      <dsp:nvSpPr>
        <dsp:cNvPr id="0" name=""/>
        <dsp:cNvSpPr/>
      </dsp:nvSpPr>
      <dsp:spPr>
        <a:xfrm>
          <a:off x="598634" y="645974"/>
          <a:ext cx="562510" cy="1309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9048"/>
              </a:lnTo>
              <a:lnTo>
                <a:pt x="562510" y="13090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5AD79B-8E78-469F-8386-C55947A0699A}">
      <dsp:nvSpPr>
        <dsp:cNvPr id="0" name=""/>
        <dsp:cNvSpPr/>
      </dsp:nvSpPr>
      <dsp:spPr>
        <a:xfrm>
          <a:off x="1161144" y="1684949"/>
          <a:ext cx="7038666" cy="5401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9 czerwca 2015</a:t>
          </a:r>
          <a:r>
            <a:rPr lang="pl-PL" sz="1600" kern="1200" dirty="0" smtClean="0"/>
            <a:t> – KM RPO WD zatwierdził (w trybie obiegowym) kryteria wyboru projektów w ramach działania 11.1 </a:t>
          </a:r>
          <a:r>
            <a:rPr lang="pl-PL" sz="1600" i="1" kern="1200" dirty="0" smtClean="0"/>
            <a:t>Pomoc techniczna</a:t>
          </a:r>
          <a:r>
            <a:rPr lang="pl-PL" sz="1600" kern="1200" dirty="0" smtClean="0"/>
            <a:t>.</a:t>
          </a:r>
          <a:endParaRPr lang="pl-PL" sz="1600" kern="1200" dirty="0"/>
        </a:p>
      </dsp:txBody>
      <dsp:txXfrm>
        <a:off x="1176964" y="1700769"/>
        <a:ext cx="7007026" cy="508507"/>
      </dsp:txXfrm>
    </dsp:sp>
    <dsp:sp modelId="{608CCEAF-5245-41FF-932A-F38C17BCD788}">
      <dsp:nvSpPr>
        <dsp:cNvPr id="0" name=""/>
        <dsp:cNvSpPr/>
      </dsp:nvSpPr>
      <dsp:spPr>
        <a:xfrm>
          <a:off x="598634" y="645974"/>
          <a:ext cx="586679" cy="2384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4713"/>
              </a:lnTo>
              <a:lnTo>
                <a:pt x="586679" y="23847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31C970-AB09-42B3-A953-4E626984A847}">
      <dsp:nvSpPr>
        <dsp:cNvPr id="0" name=""/>
        <dsp:cNvSpPr/>
      </dsp:nvSpPr>
      <dsp:spPr>
        <a:xfrm>
          <a:off x="1185313" y="2513622"/>
          <a:ext cx="6982962" cy="10341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19 czerwca 2015</a:t>
          </a:r>
          <a:r>
            <a:rPr lang="pl-PL" sz="1600" kern="1200" dirty="0" smtClean="0"/>
            <a:t> – KM RPO WD zatwierdził kryteria wyboru projektów formalne i merytoryczne ogólne (dla EFRR i EFS) oraz kryteria specyficzne dla działań 1.2 </a:t>
          </a:r>
          <a:r>
            <a:rPr lang="pl-PL" sz="1600" i="1" kern="1200" dirty="0" smtClean="0"/>
            <a:t>Innowacyjne przedsiębiorstwa</a:t>
          </a:r>
          <a:r>
            <a:rPr lang="pl-PL" sz="1600" kern="1200" dirty="0" smtClean="0"/>
            <a:t>, 1.5 </a:t>
          </a:r>
          <a:r>
            <a:rPr lang="pl-PL" sz="1600" i="1" kern="1200" dirty="0" smtClean="0"/>
            <a:t>Rozwój produktów i usług w MŚP</a:t>
          </a:r>
          <a:r>
            <a:rPr lang="pl-PL" sz="1600" kern="1200" dirty="0" smtClean="0"/>
            <a:t>, 9.4 </a:t>
          </a:r>
          <a:r>
            <a:rPr lang="pl-PL" sz="1600" i="1" kern="1200" dirty="0" smtClean="0"/>
            <a:t>Wspieranie gospodarki społecznej </a:t>
          </a:r>
          <a:r>
            <a:rPr lang="pl-PL" sz="1600" kern="1200" dirty="0" smtClean="0"/>
            <a:t>(schemat B).</a:t>
          </a:r>
          <a:endParaRPr lang="pl-PL" sz="1600" kern="1200" dirty="0"/>
        </a:p>
      </dsp:txBody>
      <dsp:txXfrm>
        <a:off x="1215602" y="2543911"/>
        <a:ext cx="6922384" cy="973554"/>
      </dsp:txXfrm>
    </dsp:sp>
    <dsp:sp modelId="{7CCCE6A3-879E-4CB6-94CD-D59234B5A4BC}">
      <dsp:nvSpPr>
        <dsp:cNvPr id="0" name=""/>
        <dsp:cNvSpPr/>
      </dsp:nvSpPr>
      <dsp:spPr>
        <a:xfrm>
          <a:off x="598634" y="645974"/>
          <a:ext cx="586679" cy="3768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68069"/>
              </a:lnTo>
              <a:lnTo>
                <a:pt x="586679" y="37680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FB76F3-C3A8-4150-B0A1-04C6A0D3C641}">
      <dsp:nvSpPr>
        <dsp:cNvPr id="0" name=""/>
        <dsp:cNvSpPr/>
      </dsp:nvSpPr>
      <dsp:spPr>
        <a:xfrm>
          <a:off x="1185313" y="3715521"/>
          <a:ext cx="6910745" cy="13970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sierpień 2015</a:t>
          </a:r>
          <a:r>
            <a:rPr lang="pl-PL" sz="1600" kern="1200" dirty="0" smtClean="0"/>
            <a:t> – planowane zatwierdzenie przez KM kolejnych kryteriów wyboru projektów, m.in. dla trybu pozakonkursowego w zakresie EFRR, kryteriów oceny zgodności ze strategią ZIT oraz kryteriów do działań: 8.2 </a:t>
          </a:r>
          <a:r>
            <a:rPr lang="pl-PL" sz="1600" i="1" kern="1200" dirty="0" smtClean="0"/>
            <a:t>Wsparcie osób poszukujących pracy</a:t>
          </a:r>
          <a:r>
            <a:rPr lang="pl-PL" sz="1600" kern="1200" dirty="0" smtClean="0"/>
            <a:t>, 8.6 </a:t>
          </a:r>
          <a:r>
            <a:rPr lang="pl-PL" sz="1600" i="1" kern="1200" dirty="0" smtClean="0"/>
            <a:t>Zwiększenie konkurencyjności przedsiębiorstw </a:t>
          </a:r>
          <a:br>
            <a:rPr lang="pl-PL" sz="1600" i="1" kern="1200" dirty="0" smtClean="0"/>
          </a:br>
          <a:r>
            <a:rPr lang="pl-PL" sz="1600" i="1" kern="1200" dirty="0" smtClean="0"/>
            <a:t>i przedsiębiorców z sektora MŚP</a:t>
          </a:r>
          <a:r>
            <a:rPr lang="pl-PL" sz="1600" kern="1200" dirty="0" smtClean="0"/>
            <a:t>, 9.1 </a:t>
          </a:r>
          <a:r>
            <a:rPr lang="pl-PL" sz="1600" i="1" kern="1200" dirty="0" smtClean="0"/>
            <a:t>Aktywna integracja</a:t>
          </a:r>
          <a:r>
            <a:rPr lang="pl-PL" sz="1600" kern="1200" dirty="0" smtClean="0"/>
            <a:t>, 9.4 (schemat B), </a:t>
          </a:r>
          <a:br>
            <a:rPr lang="pl-PL" sz="1600" kern="1200" dirty="0" smtClean="0"/>
          </a:br>
          <a:r>
            <a:rPr lang="pl-PL" sz="1600" kern="1200" dirty="0" smtClean="0"/>
            <a:t>10.3 </a:t>
          </a:r>
          <a:r>
            <a:rPr lang="pl-PL" sz="1600" i="1" kern="1200" dirty="0" smtClean="0"/>
            <a:t>Poprawa dostępności i wspieranie uczenia się przez całe życie</a:t>
          </a:r>
          <a:endParaRPr lang="pl-PL" sz="1600" kern="1200" dirty="0"/>
        </a:p>
      </dsp:txBody>
      <dsp:txXfrm>
        <a:off x="1226231" y="3756439"/>
        <a:ext cx="6828909" cy="13152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5F260-6CCC-4B3A-A1F0-ECF1DD50BBC2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DF65AD-8100-49CB-AA88-12CD0283D9C9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smtClean="0"/>
            <a:t>ZIT – Zintegrowane Inwestycje Terytorialne </a:t>
          </a:r>
          <a:endParaRPr lang="pl-PL" sz="2200" kern="1200"/>
        </a:p>
      </dsp:txBody>
      <dsp:txXfrm>
        <a:off x="2262981" y="0"/>
        <a:ext cx="5966618" cy="2149832"/>
      </dsp:txXfrm>
    </dsp:sp>
    <dsp:sp modelId="{541C3FA8-2C1D-45D1-B2CD-DF943C678FF5}">
      <dsp:nvSpPr>
        <dsp:cNvPr id="0" name=""/>
        <dsp:cNvSpPr/>
      </dsp:nvSpPr>
      <dsp:spPr>
        <a:xfrm>
          <a:off x="1188065" y="2149832"/>
          <a:ext cx="2149832" cy="214983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FF260-AB90-4057-8556-DC097E392C84}">
      <dsp:nvSpPr>
        <dsp:cNvPr id="0" name=""/>
        <dsp:cNvSpPr/>
      </dsp:nvSpPr>
      <dsp:spPr>
        <a:xfrm>
          <a:off x="2262981" y="2149832"/>
          <a:ext cx="5966618" cy="21498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/>
            <a:t>To nowe narzędzie służące realizacji strategii terytorialnych, przy pomocy którego będą realizowane działania służące zrównoważonemu rozwojowi obszarów miejskich. Warunkiem realizacji Instrumentu ZIT jest opracowanie wspólnej strategii rozwoju obszaru.</a:t>
          </a:r>
          <a:endParaRPr lang="pl-PL" sz="2200" kern="1200" dirty="0"/>
        </a:p>
      </dsp:txBody>
      <dsp:txXfrm>
        <a:off x="2262981" y="2149832"/>
        <a:ext cx="5966618" cy="21498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4764B-C5D5-4649-9FBB-F69B6261C09E}">
      <dsp:nvSpPr>
        <dsp:cNvPr id="0" name=""/>
        <dsp:cNvSpPr/>
      </dsp:nvSpPr>
      <dsp:spPr>
        <a:xfrm>
          <a:off x="162326" y="1732200"/>
          <a:ext cx="3008302" cy="15041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W województwie dolnośląskim ZIT będzie realizowany na 3 obszarach:</a:t>
          </a:r>
          <a:endParaRPr lang="pl-PL" sz="1800" b="1" kern="1200" dirty="0"/>
        </a:p>
      </dsp:txBody>
      <dsp:txXfrm>
        <a:off x="206381" y="1776255"/>
        <a:ext cx="2920192" cy="1416041"/>
      </dsp:txXfrm>
    </dsp:sp>
    <dsp:sp modelId="{4F06690B-F97E-4FB6-B5DF-E21C91EA48F2}">
      <dsp:nvSpPr>
        <dsp:cNvPr id="0" name=""/>
        <dsp:cNvSpPr/>
      </dsp:nvSpPr>
      <dsp:spPr>
        <a:xfrm rot="18289469">
          <a:off x="2718712" y="1592142"/>
          <a:ext cx="2107154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107154" y="272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700" kern="1200"/>
        </a:p>
      </dsp:txBody>
      <dsp:txXfrm>
        <a:off x="3719610" y="1566710"/>
        <a:ext cx="105357" cy="105357"/>
      </dsp:txXfrm>
    </dsp:sp>
    <dsp:sp modelId="{4C0F8B1B-2452-4689-815E-66BAEA97A865}">
      <dsp:nvSpPr>
        <dsp:cNvPr id="0" name=""/>
        <dsp:cNvSpPr/>
      </dsp:nvSpPr>
      <dsp:spPr>
        <a:xfrm>
          <a:off x="4373950" y="2426"/>
          <a:ext cx="3693323" cy="15041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ZIT Wrocławskiego Obszaru Funkcjonalnego -  291,25 mln EUR, </a:t>
          </a:r>
          <a:br>
            <a:rPr lang="pl-PL" sz="1800" b="1" kern="1200" dirty="0" smtClean="0"/>
          </a:br>
          <a:r>
            <a:rPr lang="pl-PL" sz="1800" b="1" kern="1200" dirty="0" smtClean="0"/>
            <a:t>w tym 240,8 mln EUR  z EFRR </a:t>
          </a:r>
          <a:br>
            <a:rPr lang="pl-PL" sz="1800" b="1" kern="1200" dirty="0" smtClean="0"/>
          </a:br>
          <a:r>
            <a:rPr lang="pl-PL" sz="1800" b="1" kern="1200" dirty="0" smtClean="0"/>
            <a:t>i 50,45 mln EUR z EFS</a:t>
          </a:r>
          <a:endParaRPr lang="pl-PL" sz="1800" b="1" kern="1200" dirty="0"/>
        </a:p>
      </dsp:txBody>
      <dsp:txXfrm>
        <a:off x="4418005" y="46481"/>
        <a:ext cx="3605213" cy="1416041"/>
      </dsp:txXfrm>
    </dsp:sp>
    <dsp:sp modelId="{E05D0B0E-DF79-4CF8-87CD-6A621FEDDDFF}">
      <dsp:nvSpPr>
        <dsp:cNvPr id="0" name=""/>
        <dsp:cNvSpPr/>
      </dsp:nvSpPr>
      <dsp:spPr>
        <a:xfrm>
          <a:off x="3170629" y="2457029"/>
          <a:ext cx="120332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203321" y="272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3742206" y="2454192"/>
        <a:ext cx="60166" cy="60166"/>
      </dsp:txXfrm>
    </dsp:sp>
    <dsp:sp modelId="{BF759A1D-148E-487C-BB72-6406CCE5D398}">
      <dsp:nvSpPr>
        <dsp:cNvPr id="0" name=""/>
        <dsp:cNvSpPr/>
      </dsp:nvSpPr>
      <dsp:spPr>
        <a:xfrm>
          <a:off x="4373950" y="1732200"/>
          <a:ext cx="3693323" cy="15041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ZIT Aglomeracji Wałbrzyskiej </a:t>
          </a:r>
          <a:br>
            <a:rPr lang="pl-PL" sz="1800" b="1" kern="1200" dirty="0" smtClean="0"/>
          </a:br>
          <a:r>
            <a:rPr lang="pl-PL" sz="1800" b="1" kern="1200" dirty="0" smtClean="0"/>
            <a:t>- 193,6 mln EUR, </a:t>
          </a:r>
          <a:br>
            <a:rPr lang="pl-PL" sz="1800" b="1" kern="1200" dirty="0" smtClean="0"/>
          </a:br>
          <a:r>
            <a:rPr lang="pl-PL" sz="1800" b="1" kern="1200" dirty="0" smtClean="0"/>
            <a:t>w tym 152,35 mln EUR z EFRR </a:t>
          </a:r>
          <a:br>
            <a:rPr lang="pl-PL" sz="1800" b="1" kern="1200" dirty="0" smtClean="0"/>
          </a:br>
          <a:r>
            <a:rPr lang="pl-PL" sz="1800" b="1" kern="1200" dirty="0" smtClean="0"/>
            <a:t>i 41,25 mln EUR z EFS</a:t>
          </a:r>
          <a:endParaRPr lang="pl-PL" sz="1800" b="1" kern="1200" dirty="0"/>
        </a:p>
      </dsp:txBody>
      <dsp:txXfrm>
        <a:off x="4418005" y="1776255"/>
        <a:ext cx="3605213" cy="1416041"/>
      </dsp:txXfrm>
    </dsp:sp>
    <dsp:sp modelId="{D6753CD2-1848-4004-A824-31941996A7AD}">
      <dsp:nvSpPr>
        <dsp:cNvPr id="0" name=""/>
        <dsp:cNvSpPr/>
      </dsp:nvSpPr>
      <dsp:spPr>
        <a:xfrm rot="3310531">
          <a:off x="2718712" y="3321917"/>
          <a:ext cx="2107154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107154" y="272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700" kern="1200"/>
        </a:p>
      </dsp:txBody>
      <dsp:txXfrm>
        <a:off x="3719610" y="3296484"/>
        <a:ext cx="105357" cy="105357"/>
      </dsp:txXfrm>
    </dsp:sp>
    <dsp:sp modelId="{4B21DB5F-5E98-4C76-A1B7-4E247182D2FC}">
      <dsp:nvSpPr>
        <dsp:cNvPr id="0" name=""/>
        <dsp:cNvSpPr/>
      </dsp:nvSpPr>
      <dsp:spPr>
        <a:xfrm>
          <a:off x="4373950" y="3461974"/>
          <a:ext cx="3693323" cy="15041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ZIT Aglomeracji Jeleniogórskiej  - 113,375 mln EUR, </a:t>
          </a:r>
          <a:br>
            <a:rPr lang="pl-PL" sz="1800" b="1" kern="1200" dirty="0" smtClean="0"/>
          </a:br>
          <a:r>
            <a:rPr lang="pl-PL" sz="1800" b="1" kern="1200" dirty="0" smtClean="0"/>
            <a:t>w tym 87 mln EUR z EFRR </a:t>
          </a:r>
          <a:br>
            <a:rPr lang="pl-PL" sz="1800" b="1" kern="1200" dirty="0" smtClean="0"/>
          </a:br>
          <a:r>
            <a:rPr lang="pl-PL" sz="1800" b="1" kern="1200" dirty="0" smtClean="0"/>
            <a:t>i 26,375 mln EUR z EFS</a:t>
          </a:r>
          <a:endParaRPr lang="pl-PL" sz="1800" b="1" kern="1200" dirty="0"/>
        </a:p>
      </dsp:txBody>
      <dsp:txXfrm>
        <a:off x="4418005" y="3506029"/>
        <a:ext cx="3605213" cy="1416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E03ED-0A62-480E-A66C-2F27E24CBDFE}" type="datetimeFigureOut">
              <a:rPr lang="pl-PL" smtClean="0"/>
              <a:t>2015-06-29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9AC33-2F44-45C3-8DC0-FA9321FA26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4601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016BC-3579-4D24-99C8-DB7B610403FA}" type="datetimeFigureOut">
              <a:rPr lang="pl-PL" smtClean="0"/>
              <a:t>2015-06-29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13531-2B02-43D3-9676-7645B1E76C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3205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13531-2B02-43D3-9676-7645B1E76C45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3021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13531-2B02-43D3-9676-7645B1E76C45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1634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13531-2B02-43D3-9676-7645B1E76C45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0874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13531-2B02-43D3-9676-7645B1E76C45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5787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Wsparcie dla Obszarów Strategicznej Interwencji zgodnie ze stanowiskiem KE nie będzie tworzyło nowego, dodatkowego instrumentu terytorialnego, będzie wsparciem wpisującym i realizującym Strategię Rozwoju Województwa Dolnośląskiego 2020 poprzez geograficzne dedykowanie konkursów w zależności od sytuacji gospodarczo-społecznej danego obszaru w wybranych priorytetach inwestycyjnych. Wysokość środków na poszczególne nabory dla OSI będzie ustalana na etapie ogłaszania konkursów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13531-2B02-43D3-9676-7645B1E76C45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9959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Liczba naborów – to nabory, na które zostanie opublikowane ogłoszenie o konkursie (pochodzą z przygotowanego</a:t>
            </a:r>
            <a:r>
              <a:rPr lang="pl-PL" baseline="0" dirty="0" smtClean="0"/>
              <a:t> do </a:t>
            </a:r>
            <a:r>
              <a:rPr lang="pl-PL" dirty="0" smtClean="0"/>
              <a:t>zatwierdzenia przez ZWD, skonsultowanego z ZIT Harmonogramu naborów wniosków o dofinansowanie w trybie konkursowym dla Regionalnego Programu Operacyjnego Województwa Dolnośląskiego 2014-2020  na 2015  i 2016 rok).</a:t>
            </a:r>
            <a:r>
              <a:rPr lang="pl-PL" baseline="0" dirty="0" smtClean="0"/>
              <a:t> Wl</a:t>
            </a:r>
            <a:r>
              <a:rPr lang="pl-PL" dirty="0" smtClean="0"/>
              <a:t>iczane są wszystkie planowane do ogłoszenia nabory (horyzontalne, OSI, ZIT). Do jednego typu projektu/schematu mogą być publikowane np. 4 ogłoszenia – uzależnione jest to m.in. od liczby ZIT korzystających z danego działania.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13531-2B02-43D3-9676-7645B1E76C45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779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13531-2B02-43D3-9676-7645B1E76C45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779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13531-2B02-43D3-9676-7645B1E76C45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779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C28A-591B-47C1-9189-3B935009DF4E}" type="datetime1">
              <a:rPr lang="pl-PL" smtClean="0"/>
              <a:t>2015-06-29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491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C06D-C59F-4048-A01E-CEC066481F27}" type="datetime1">
              <a:rPr lang="pl-PL" smtClean="0"/>
              <a:t>2015-06-29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287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BB16-3DB9-45A6-BF90-A2E7E8EBAD2A}" type="datetime1">
              <a:rPr lang="pl-PL" smtClean="0"/>
              <a:t>2015-06-29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0464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1043-4BD6-4A9E-BB26-FB2ECF0F982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2015-06-29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241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EF1C-D620-48D8-9EFA-D461CEA7F16F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2015-06-29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877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BBA5-924C-4023-8740-6B0F34FF542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2015-06-29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940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7403-FA73-40BB-807A-24643E09E749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2015-06-29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193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619E-6BFF-40BC-85EC-E850DF904A4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2015-06-29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768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8593F-8905-4A06-801B-E6501A474898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2015-06-29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629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14AB9-3DA4-4EAD-A471-0A4BA6FB822F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2015-06-29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993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146F-96C7-42C5-913C-35FB47CC3D21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2015-06-29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755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C494-C109-4CD5-AE23-5DA3AA9F5B63}" type="datetime1">
              <a:rPr lang="pl-PL" smtClean="0"/>
              <a:t>2015-06-29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6975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8D63-E47C-40DD-9B04-30B38C2324DE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2015-06-29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620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5A30-0BA0-4CF8-9DC0-3E6D382C447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2015-06-29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825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4E36-19BF-4A3C-ABBA-B824ED0B3BF8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2015-06-29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790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CAC6-91D6-420D-A604-1D63C83F850F}" type="datetime1">
              <a:rPr lang="pl-PL" smtClean="0"/>
              <a:t>2015-06-29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590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3A2B-ABBE-4506-B713-6B007BA56168}" type="datetime1">
              <a:rPr lang="pl-PL" smtClean="0"/>
              <a:t>2015-06-29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8455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8F2B-787C-46C7-9F05-A6D961D53505}" type="datetime1">
              <a:rPr lang="pl-PL" smtClean="0"/>
              <a:t>2015-06-29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9287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CCBE-1316-4C49-B43D-6A4D81617FE4}" type="datetime1">
              <a:rPr lang="pl-PL" smtClean="0"/>
              <a:t>2015-06-29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9912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7B86-2E70-4071-A811-22A9CEAF8BD2}" type="datetime1">
              <a:rPr lang="pl-PL" smtClean="0"/>
              <a:t>2015-06-29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7632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5930-58D8-4BC8-A247-D19CAB9A50AF}" type="datetime1">
              <a:rPr lang="pl-PL" smtClean="0"/>
              <a:t>2015-06-29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574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654B-D28A-48C0-BC5B-4C5579FAD342}" type="datetime1">
              <a:rPr lang="pl-PL" smtClean="0"/>
              <a:t>2015-06-29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286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0FA74-419A-41BD-8129-59857BAFD130}" type="datetime1">
              <a:rPr lang="pl-PL" smtClean="0"/>
              <a:t>2015-06-29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3238-6498-42C9-B41E-DC417AC75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985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22601-0459-479C-B93D-4901E39EE71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2015-06-29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374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4.png"/><Relationship Id="rId9" Type="http://schemas.microsoft.com/office/2007/relationships/diagramDrawing" Target="../diagrams/drawin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4.png"/><Relationship Id="rId9" Type="http://schemas.microsoft.com/office/2007/relationships/diagramDrawing" Target="../diagrams/drawing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chart" Target="../charts/chart1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4.png"/><Relationship Id="rId9" Type="http://schemas.microsoft.com/office/2007/relationships/diagramDrawing" Target="../diagrams/drawing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20688" y="3284984"/>
            <a:ext cx="7846640" cy="1470025"/>
          </a:xfrm>
        </p:spPr>
        <p:txBody>
          <a:bodyPr>
            <a:normAutofit fontScale="90000"/>
          </a:bodyPr>
          <a:lstStyle/>
          <a:p>
            <a:r>
              <a:rPr lang="pl-PL" sz="3600" b="1" dirty="0"/>
              <a:t>Przedstawienie najistotniejszych kwestii dotyczących rozpoczęcia wdrażania </a:t>
            </a: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>RPO </a:t>
            </a:r>
            <a:r>
              <a:rPr lang="pl-PL" sz="3600" b="1" dirty="0"/>
              <a:t>WD </a:t>
            </a:r>
            <a:r>
              <a:rPr lang="pl-PL" sz="3600" b="1" dirty="0" smtClean="0"/>
              <a:t>2014-2020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55576" y="5013176"/>
            <a:ext cx="7560840" cy="625624"/>
          </a:xfrm>
        </p:spPr>
        <p:txBody>
          <a:bodyPr>
            <a:noAutofit/>
          </a:bodyPr>
          <a:lstStyle/>
          <a:p>
            <a:endParaRPr lang="pl-PL" sz="2800" b="1" dirty="0">
              <a:solidFill>
                <a:schemeClr val="tx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4660401" cy="457201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843808" y="594928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Wrocław, 29 czerwca 2015 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0549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6" y="340894"/>
            <a:ext cx="4248018" cy="416745"/>
          </a:xfrm>
          <a:prstGeom prst="rect">
            <a:avLst/>
          </a:prstGeom>
        </p:spPr>
      </p:pic>
      <p:graphicFrame>
        <p:nvGraphicFramePr>
          <p:cNvPr id="3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5756989"/>
              </p:ext>
            </p:extLst>
          </p:nvPr>
        </p:nvGraphicFramePr>
        <p:xfrm>
          <a:off x="457200" y="1124744"/>
          <a:ext cx="82296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441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6" y="340894"/>
            <a:ext cx="4248018" cy="416745"/>
          </a:xfrm>
          <a:prstGeom prst="rect">
            <a:avLst/>
          </a:prstGeom>
        </p:spPr>
      </p:pic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dirty="0"/>
              <a:t>Instytucje zaangażowane w realizację programu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618989" y="2492896"/>
            <a:ext cx="7920880" cy="975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 smtClean="0"/>
              <a:t>Instytucja Zarządzająca RPO WD </a:t>
            </a:r>
            <a:endParaRPr lang="pl-PL" sz="3200" dirty="0"/>
          </a:p>
        </p:txBody>
      </p:sp>
      <p:sp>
        <p:nvSpPr>
          <p:cNvPr id="4" name="Strzałka w dół 3"/>
          <p:cNvSpPr/>
          <p:nvPr/>
        </p:nvSpPr>
        <p:spPr>
          <a:xfrm>
            <a:off x="1475656" y="3717032"/>
            <a:ext cx="792088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851" y="3717032"/>
            <a:ext cx="832258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910" y="3712773"/>
            <a:ext cx="890192" cy="122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rostokąt 7"/>
          <p:cNvSpPr/>
          <p:nvPr/>
        </p:nvSpPr>
        <p:spPr>
          <a:xfrm>
            <a:off x="827584" y="5085184"/>
            <a:ext cx="2088232" cy="1346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(IP) Dolnośląska Instytucja Zarządzająca (DIP) 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347864" y="5085184"/>
            <a:ext cx="2088232" cy="1346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(IP) Dolnośląski Wojewódzki Urząd Pracy (DWUP)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5868144" y="5085184"/>
            <a:ext cx="2671725" cy="1346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(IP) Zintegrowane Inwestycje Terytorialne (ZIT): </a:t>
            </a:r>
            <a:br>
              <a:rPr lang="pl-PL" dirty="0" smtClean="0"/>
            </a:br>
            <a:r>
              <a:rPr lang="pl-PL" dirty="0" smtClean="0"/>
              <a:t>ZIT WROF, ZIT AJ, ZIT AW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3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6" y="340894"/>
            <a:ext cx="4248018" cy="416745"/>
          </a:xfrm>
          <a:prstGeom prst="rect">
            <a:avLst/>
          </a:prstGeom>
        </p:spPr>
      </p:pic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588267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721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6" y="340894"/>
            <a:ext cx="4248018" cy="416745"/>
          </a:xfrm>
          <a:prstGeom prst="rect">
            <a:avLst/>
          </a:prstGeom>
        </p:spPr>
      </p:pic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479814"/>
              </p:ext>
            </p:extLst>
          </p:nvPr>
        </p:nvGraphicFramePr>
        <p:xfrm>
          <a:off x="467544" y="1268760"/>
          <a:ext cx="82296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907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6" y="340894"/>
            <a:ext cx="4248018" cy="416745"/>
          </a:xfrm>
          <a:prstGeom prst="rect">
            <a:avLst/>
          </a:prstGeom>
        </p:spPr>
      </p:pic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sz="3000" dirty="0" smtClean="0"/>
              <a:t>	 </a:t>
            </a:r>
            <a:r>
              <a:rPr lang="pl-PL" sz="3000" b="1" dirty="0" smtClean="0"/>
              <a:t>Obszary  </a:t>
            </a:r>
            <a:r>
              <a:rPr lang="pl-PL" sz="3000" b="1" dirty="0"/>
              <a:t>Strategicznej Interwencji </a:t>
            </a:r>
          </a:p>
          <a:p>
            <a:pPr marL="0" indent="0" algn="just">
              <a:buNone/>
            </a:pPr>
            <a:r>
              <a:rPr lang="pl-PL" sz="3000" dirty="0" smtClean="0"/>
              <a:t>Ponadto </a:t>
            </a:r>
            <a:r>
              <a:rPr lang="pl-PL" sz="3000" dirty="0"/>
              <a:t>zgodnie z zapisami </a:t>
            </a:r>
            <a:r>
              <a:rPr lang="pl-PL" sz="3000" dirty="0" smtClean="0"/>
              <a:t>programu zostanie skierowane </a:t>
            </a:r>
            <a:r>
              <a:rPr lang="pl-PL" sz="3000" dirty="0"/>
              <a:t>wsparcie do obszarów województwa dolnośląskiego, które nie są objęte mechanizmem </a:t>
            </a:r>
            <a:r>
              <a:rPr lang="pl-PL" sz="3000" dirty="0" smtClean="0"/>
              <a:t>Zintegrowanych Inwestycji </a:t>
            </a:r>
            <a:r>
              <a:rPr lang="pl-PL" sz="3000" dirty="0"/>
              <a:t>Terytorialnych (</a:t>
            </a:r>
            <a:r>
              <a:rPr lang="pl-PL" sz="3000" dirty="0" smtClean="0"/>
              <a:t>ZIT). Zapewni ono  trwały  </a:t>
            </a:r>
            <a:r>
              <a:rPr lang="pl-PL" sz="3000" dirty="0"/>
              <a:t>i zrównoważony rozwój całego regionu. Wsparcie w ramach Obszarów Strategicznej Interwencji wpisuje się </a:t>
            </a:r>
            <a:r>
              <a:rPr lang="pl-PL" sz="3000" dirty="0" smtClean="0"/>
              <a:t>w </a:t>
            </a:r>
            <a:r>
              <a:rPr lang="pl-PL" sz="3000" dirty="0"/>
              <a:t>Strategię Rozwoju Województwa Dolnośląskiego 2020 (SRWD 2020)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257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6" y="340894"/>
            <a:ext cx="4248018" cy="416745"/>
          </a:xfrm>
          <a:prstGeom prst="rect">
            <a:avLst/>
          </a:prstGeom>
        </p:spPr>
      </p:pic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803698"/>
              </p:ext>
            </p:extLst>
          </p:nvPr>
        </p:nvGraphicFramePr>
        <p:xfrm>
          <a:off x="457200" y="1268760"/>
          <a:ext cx="8229600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945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6" y="340894"/>
            <a:ext cx="4248018" cy="416745"/>
          </a:xfrm>
          <a:prstGeom prst="rect">
            <a:avLst/>
          </a:prstGeom>
        </p:spPr>
      </p:pic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3862"/>
            <a:ext cx="8712967" cy="5443627"/>
          </a:xfrm>
        </p:spPr>
      </p:pic>
      <p:sp>
        <p:nvSpPr>
          <p:cNvPr id="6" name="pole tekstowe 5"/>
          <p:cNvSpPr txBox="1"/>
          <p:nvPr/>
        </p:nvSpPr>
        <p:spPr>
          <a:xfrm>
            <a:off x="6084168" y="1412776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MAPA ZASIĘGU POSZCZEGÓLNYCH ZIT I OSI</a:t>
            </a:r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845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6" y="340894"/>
            <a:ext cx="4248018" cy="416745"/>
          </a:xfrm>
          <a:prstGeom prst="rect">
            <a:avLst/>
          </a:prstGeom>
        </p:spPr>
      </p:pic>
      <p:graphicFrame>
        <p:nvGraphicFramePr>
          <p:cNvPr id="3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4531109"/>
              </p:ext>
            </p:extLst>
          </p:nvPr>
        </p:nvGraphicFramePr>
        <p:xfrm>
          <a:off x="457200" y="1340768"/>
          <a:ext cx="8229600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393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6" y="340894"/>
            <a:ext cx="4248018" cy="416745"/>
          </a:xfrm>
          <a:prstGeom prst="rect">
            <a:avLst/>
          </a:prstGeom>
        </p:spPr>
      </p:pic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/>
              <a:t>	</a:t>
            </a:r>
            <a:r>
              <a:rPr lang="pl-PL" b="1" dirty="0" smtClean="0"/>
              <a:t>Pierwsze nabory wniosków o dofinansowanie (EFRR)</a:t>
            </a:r>
            <a:r>
              <a:rPr lang="pl-PL" dirty="0" smtClean="0"/>
              <a:t> </a:t>
            </a:r>
          </a:p>
          <a:p>
            <a:pPr marL="0" indent="0">
              <a:buNone/>
            </a:pPr>
            <a:r>
              <a:rPr lang="pl-PL" dirty="0" smtClean="0"/>
              <a:t> </a:t>
            </a:r>
            <a:endParaRPr lang="pl-PL" dirty="0"/>
          </a:p>
          <a:p>
            <a:pPr marL="0" indent="0">
              <a:buNone/>
            </a:pPr>
            <a:r>
              <a:rPr lang="pl-PL" sz="2100" b="1" dirty="0" smtClean="0"/>
              <a:t>1.       wrzesień </a:t>
            </a:r>
            <a:r>
              <a:rPr lang="pl-PL" sz="2100" b="1" dirty="0"/>
              <a:t>2015 </a:t>
            </a:r>
            <a:r>
              <a:rPr lang="pl-PL" sz="2100" b="1" dirty="0" smtClean="0"/>
              <a:t>r</a:t>
            </a:r>
            <a:r>
              <a:rPr lang="pl-PL" sz="2100" dirty="0" smtClean="0"/>
              <a:t>. – działanie </a:t>
            </a:r>
            <a:r>
              <a:rPr lang="pl-PL" sz="2100" dirty="0"/>
              <a:t>1.2 </a:t>
            </a:r>
            <a:r>
              <a:rPr lang="pl-PL" sz="2100" i="1" dirty="0" smtClean="0"/>
              <a:t>Innowacyjne przedsiębiorstwa</a:t>
            </a:r>
            <a:endParaRPr lang="pl-PL" sz="2100" i="1" dirty="0"/>
          </a:p>
          <a:p>
            <a:r>
              <a:rPr lang="pl-PL" sz="2100" dirty="0" smtClean="0"/>
              <a:t>schemat 1.2 </a:t>
            </a:r>
            <a:r>
              <a:rPr lang="pl-PL" sz="2100" dirty="0"/>
              <a:t>A Wsparcie dla przedsiębiorstw chcących rozpocząć lub rozwinąć działalność </a:t>
            </a:r>
            <a:r>
              <a:rPr lang="pl-PL" sz="2100" dirty="0" smtClean="0"/>
              <a:t>B+R</a:t>
            </a:r>
            <a:endParaRPr lang="pl-PL" sz="2100" dirty="0"/>
          </a:p>
          <a:p>
            <a:r>
              <a:rPr lang="pl-PL" sz="2100" dirty="0" smtClean="0"/>
              <a:t>schemat 1.2 </a:t>
            </a:r>
            <a:r>
              <a:rPr lang="pl-PL" sz="2100" dirty="0"/>
              <a:t>B Tworzenie i rozwoju infrastruktury B+R </a:t>
            </a:r>
            <a:r>
              <a:rPr lang="pl-PL" sz="2100" dirty="0" smtClean="0"/>
              <a:t>przedsiębiorstw</a:t>
            </a:r>
          </a:p>
          <a:p>
            <a:pPr marL="0" indent="0">
              <a:buNone/>
            </a:pPr>
            <a:endParaRPr lang="pl-PL" sz="2100" dirty="0"/>
          </a:p>
          <a:p>
            <a:pPr marL="0" indent="0">
              <a:buNone/>
            </a:pPr>
            <a:r>
              <a:rPr lang="pl-PL" sz="2100" b="1" dirty="0" smtClean="0"/>
              <a:t>2</a:t>
            </a:r>
            <a:r>
              <a:rPr lang="pl-PL" sz="2100" dirty="0" smtClean="0"/>
              <a:t>.       </a:t>
            </a:r>
            <a:r>
              <a:rPr lang="pl-PL" sz="2100" b="1" dirty="0" smtClean="0"/>
              <a:t>wrzesień 2015 r</a:t>
            </a:r>
            <a:r>
              <a:rPr lang="pl-PL" sz="2100" dirty="0" smtClean="0"/>
              <a:t>. – działanie </a:t>
            </a:r>
            <a:r>
              <a:rPr lang="pl-PL" sz="2100" dirty="0"/>
              <a:t>1.5 </a:t>
            </a:r>
            <a:r>
              <a:rPr lang="pl-PL" sz="2100" i="1" dirty="0"/>
              <a:t>Rozwój produktów i usług w MŚP</a:t>
            </a:r>
            <a:r>
              <a:rPr lang="pl-PL" sz="2100" dirty="0"/>
              <a:t>   </a:t>
            </a:r>
          </a:p>
          <a:p>
            <a:r>
              <a:rPr lang="pl-PL" sz="2100" dirty="0" smtClean="0"/>
              <a:t>schemat 1.5.A</a:t>
            </a:r>
            <a:r>
              <a:rPr lang="pl-PL" sz="2100" dirty="0"/>
              <a:t>. Wsparcie innowacyjności  produktowej i procesowej  </a:t>
            </a:r>
            <a:r>
              <a:rPr lang="pl-PL" sz="2100" dirty="0" smtClean="0"/>
              <a:t>MSP</a:t>
            </a:r>
          </a:p>
          <a:p>
            <a:endParaRPr lang="pl-PL" sz="2100" dirty="0"/>
          </a:p>
          <a:p>
            <a:pPr marL="457200" indent="-457200">
              <a:buAutoNum type="arabicPeriod" startAt="3"/>
            </a:pPr>
            <a:r>
              <a:rPr lang="pl-PL" sz="2100" b="1" dirty="0" smtClean="0"/>
              <a:t>październik 2015 r.</a:t>
            </a:r>
            <a:endParaRPr lang="pl-PL" sz="2100" b="1" dirty="0"/>
          </a:p>
          <a:p>
            <a:r>
              <a:rPr lang="pl-PL" sz="2100" dirty="0"/>
              <a:t>d</a:t>
            </a:r>
            <a:r>
              <a:rPr lang="pl-PL" sz="2100" dirty="0" smtClean="0"/>
              <a:t>ziałanie 1.4 </a:t>
            </a:r>
            <a:r>
              <a:rPr lang="pl-PL" sz="2100" i="1" dirty="0" smtClean="0"/>
              <a:t>Internacjonalizacja przedsiębiorstw </a:t>
            </a:r>
            <a:r>
              <a:rPr lang="pl-PL" sz="2100" dirty="0" smtClean="0"/>
              <a:t>– Tworzenie </a:t>
            </a:r>
            <a:r>
              <a:rPr lang="pl-PL" sz="2100" dirty="0"/>
              <a:t>nowych modeli biznesowych MSP</a:t>
            </a:r>
          </a:p>
          <a:p>
            <a:r>
              <a:rPr lang="pl-PL" sz="2100" dirty="0"/>
              <a:t>działanie </a:t>
            </a:r>
            <a:r>
              <a:rPr lang="pl-PL" sz="2100" dirty="0" smtClean="0"/>
              <a:t>3.2 </a:t>
            </a:r>
            <a:r>
              <a:rPr lang="pl-PL" sz="2100" i="1" dirty="0" smtClean="0"/>
              <a:t>Efektywność energetyczna przedsiębiorstw: </a:t>
            </a:r>
          </a:p>
          <a:p>
            <a:pPr marL="0" indent="0">
              <a:buNone/>
            </a:pPr>
            <a:r>
              <a:rPr lang="pl-PL" sz="2000" i="1" dirty="0"/>
              <a:t>	</a:t>
            </a:r>
            <a:r>
              <a:rPr lang="pl-PL" sz="2000" dirty="0" smtClean="0"/>
              <a:t>– 3.2.A. Głęboka </a:t>
            </a:r>
            <a:r>
              <a:rPr lang="pl-PL" sz="2000" dirty="0"/>
              <a:t>modernizacja energetyczna obiektów, </a:t>
            </a:r>
          </a:p>
          <a:p>
            <a:pPr marL="0" indent="0">
              <a:buNone/>
            </a:pPr>
            <a:r>
              <a:rPr lang="pl-PL" sz="2000" dirty="0"/>
              <a:t>	</a:t>
            </a:r>
            <a:r>
              <a:rPr lang="pl-PL" sz="2000" dirty="0" smtClean="0"/>
              <a:t>– 3.2.B. Wsparcie </a:t>
            </a:r>
            <a:r>
              <a:rPr lang="pl-PL" sz="2000" dirty="0"/>
              <a:t>instalacji odzyskujących ciepło </a:t>
            </a:r>
            <a:r>
              <a:rPr lang="pl-PL" sz="2000" dirty="0" smtClean="0"/>
              <a:t>odpadowe	</a:t>
            </a:r>
          </a:p>
          <a:p>
            <a:pPr marL="0" indent="0">
              <a:buNone/>
            </a:pPr>
            <a:r>
              <a:rPr lang="pl-PL" sz="2000" dirty="0"/>
              <a:t>	</a:t>
            </a:r>
            <a:r>
              <a:rPr lang="pl-PL" sz="2000" dirty="0" smtClean="0"/>
              <a:t>– 3.2.C. Zastosowanie technologii efektywnych energetycznie w 			przedsiębiorstwach</a:t>
            </a:r>
          </a:p>
          <a:p>
            <a:endParaRPr lang="pl-PL" sz="2000" dirty="0"/>
          </a:p>
          <a:p>
            <a:pPr marL="457200" indent="-457200">
              <a:buAutoNum type="arabicPeriod" startAt="3"/>
            </a:pPr>
            <a:endParaRPr lang="pl-PL" sz="1900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676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6" y="340894"/>
            <a:ext cx="4248018" cy="416745"/>
          </a:xfrm>
          <a:prstGeom prst="rect">
            <a:avLst/>
          </a:prstGeom>
        </p:spPr>
      </p:pic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pl-PL" dirty="0" smtClean="0"/>
              <a:t>	</a:t>
            </a:r>
            <a:r>
              <a:rPr lang="pl-PL" sz="7400" b="1" dirty="0" smtClean="0"/>
              <a:t>Pierwsze nabory wniosków o dofinansowanie (EFS)</a:t>
            </a:r>
          </a:p>
          <a:p>
            <a:pPr marL="0" indent="0">
              <a:buNone/>
            </a:pPr>
            <a:endParaRPr lang="pl-PL" dirty="0" smtClean="0"/>
          </a:p>
          <a:p>
            <a:pPr marL="514350" indent="-514350">
              <a:buAutoNum type="arabicPeriod"/>
            </a:pPr>
            <a:r>
              <a:rPr lang="pl-PL" sz="4900" b="1" dirty="0" smtClean="0"/>
              <a:t>29 </a:t>
            </a:r>
            <a:r>
              <a:rPr lang="pl-PL" sz="4900" b="1" dirty="0"/>
              <a:t>maja br</a:t>
            </a:r>
            <a:r>
              <a:rPr lang="pl-PL" sz="4900" dirty="0"/>
              <a:t>. – ogłoszenie informacji o rozpoczęciu pierwszego naboru w trybie pozakonkursowym – d</a:t>
            </a:r>
            <a:r>
              <a:rPr lang="pl-PL" sz="4900" dirty="0" smtClean="0"/>
              <a:t>ziałanie 8.1 </a:t>
            </a:r>
            <a:r>
              <a:rPr lang="pl-PL" sz="4900" i="1" dirty="0" smtClean="0"/>
              <a:t>Projekty </a:t>
            </a:r>
            <a:r>
              <a:rPr lang="pl-PL" sz="4900" i="1" dirty="0"/>
              <a:t>p</a:t>
            </a:r>
            <a:r>
              <a:rPr lang="pl-PL" sz="4900" i="1" dirty="0" smtClean="0"/>
              <a:t>owiatowych </a:t>
            </a:r>
            <a:r>
              <a:rPr lang="pl-PL" sz="4900" i="1" dirty="0"/>
              <a:t>u</a:t>
            </a:r>
            <a:r>
              <a:rPr lang="pl-PL" sz="4900" i="1" dirty="0" smtClean="0"/>
              <a:t>rzędów </a:t>
            </a:r>
            <a:r>
              <a:rPr lang="pl-PL" sz="4900" i="1" dirty="0"/>
              <a:t>p</a:t>
            </a:r>
            <a:r>
              <a:rPr lang="pl-PL" sz="4900" i="1" dirty="0" smtClean="0"/>
              <a:t>racy</a:t>
            </a:r>
          </a:p>
          <a:p>
            <a:pPr marL="0" indent="0">
              <a:buNone/>
            </a:pPr>
            <a:endParaRPr lang="pl-PL" sz="4900" dirty="0"/>
          </a:p>
          <a:p>
            <a:pPr marL="0" indent="0">
              <a:buNone/>
            </a:pPr>
            <a:r>
              <a:rPr lang="pl-PL" sz="4900" b="1" dirty="0" smtClean="0"/>
              <a:t>2.        lipiec/sierpień 2015 </a:t>
            </a:r>
            <a:r>
              <a:rPr lang="pl-PL" sz="4900" dirty="0" smtClean="0"/>
              <a:t>– działanie 9.4 </a:t>
            </a:r>
            <a:r>
              <a:rPr lang="pl-PL" sz="4900" i="1" dirty="0" smtClean="0"/>
              <a:t>Wspieranie aktywności społecznej – </a:t>
            </a:r>
            <a:r>
              <a:rPr lang="pl-PL" sz="4900" dirty="0" smtClean="0"/>
              <a:t>rozpoczęcie naboru w trybie pozakonkursowym </a:t>
            </a:r>
            <a:r>
              <a:rPr lang="pl-PL" sz="4900" dirty="0"/>
              <a:t>–</a:t>
            </a:r>
            <a:r>
              <a:rPr lang="pl-PL" sz="4900" dirty="0" smtClean="0"/>
              <a:t> projekt pozakonkursowy ROPS w zakresie koordynacji działań w ramach sektora ekonomii społecznej </a:t>
            </a:r>
            <a:endParaRPr lang="pl-PL" sz="4900" b="1" dirty="0" smtClean="0"/>
          </a:p>
          <a:p>
            <a:pPr marL="0" indent="0">
              <a:buNone/>
            </a:pPr>
            <a:endParaRPr lang="pl-PL" sz="4900" b="1" dirty="0"/>
          </a:p>
          <a:p>
            <a:pPr marL="0" indent="0">
              <a:buNone/>
            </a:pPr>
            <a:r>
              <a:rPr lang="pl-PL" sz="4900" b="1" dirty="0" smtClean="0"/>
              <a:t>3. </a:t>
            </a:r>
            <a:r>
              <a:rPr lang="pl-PL" sz="4900" dirty="0" smtClean="0"/>
              <a:t>      </a:t>
            </a:r>
            <a:r>
              <a:rPr lang="pl-PL" sz="4900" b="1" dirty="0" smtClean="0"/>
              <a:t>wrzesień 2015</a:t>
            </a:r>
            <a:r>
              <a:rPr lang="pl-PL" sz="4900" dirty="0" smtClean="0"/>
              <a:t> – działanie </a:t>
            </a:r>
            <a:r>
              <a:rPr lang="pl-PL" sz="4900" dirty="0"/>
              <a:t>9.1 </a:t>
            </a:r>
            <a:r>
              <a:rPr lang="pl-PL" sz="4900" i="1" dirty="0"/>
              <a:t>Aktywna integracja</a:t>
            </a:r>
            <a:r>
              <a:rPr lang="pl-PL" sz="4900" dirty="0"/>
              <a:t> </a:t>
            </a:r>
            <a:r>
              <a:rPr lang="pl-PL" sz="4900" dirty="0" smtClean="0"/>
              <a:t>– rozpoczęcie </a:t>
            </a:r>
            <a:r>
              <a:rPr lang="pl-PL" sz="4900" dirty="0"/>
              <a:t>naboru wniosków –</a:t>
            </a:r>
            <a:endParaRPr lang="pl-PL" sz="4900" dirty="0" smtClean="0"/>
          </a:p>
          <a:p>
            <a:pPr marL="0" indent="0">
              <a:buNone/>
            </a:pPr>
            <a:r>
              <a:rPr lang="pl-PL" sz="4900" dirty="0" smtClean="0"/>
              <a:t>9.1.A Projekty na rzecz integracji społeczno-zawodowej z elementami usług specjalistycznego poradnictwa (prawnego, rodzinnego, psychologicznego) dla osób zagrożonych ubóstwem </a:t>
            </a:r>
            <a:br>
              <a:rPr lang="pl-PL" sz="4900" dirty="0" smtClean="0"/>
            </a:br>
            <a:r>
              <a:rPr lang="pl-PL" sz="4900" dirty="0" smtClean="0"/>
              <a:t>i wykluczeniem społecznym, ich rodzin oraz osób z ich otoczenia w celu poprawy ich sytuacji społeczno-zawodowej.</a:t>
            </a:r>
          </a:p>
          <a:p>
            <a:endParaRPr lang="pl-PL" sz="4900" b="1" dirty="0"/>
          </a:p>
          <a:p>
            <a:pPr marL="0" indent="0">
              <a:buNone/>
            </a:pPr>
            <a:r>
              <a:rPr lang="pl-PL" sz="4900" b="1" dirty="0"/>
              <a:t>4</a:t>
            </a:r>
            <a:r>
              <a:rPr lang="pl-PL" sz="4900" b="1" dirty="0" smtClean="0"/>
              <a:t>.    </a:t>
            </a:r>
            <a:r>
              <a:rPr lang="pl-PL" sz="4900" dirty="0" smtClean="0"/>
              <a:t>    </a:t>
            </a:r>
            <a:r>
              <a:rPr lang="pl-PL" sz="4900" b="1" dirty="0" smtClean="0"/>
              <a:t>wrzesień 2015</a:t>
            </a:r>
            <a:r>
              <a:rPr lang="pl-PL" sz="4900" dirty="0" smtClean="0"/>
              <a:t> – działanie </a:t>
            </a:r>
            <a:r>
              <a:rPr lang="pl-PL" sz="4900" dirty="0"/>
              <a:t>9.4 </a:t>
            </a:r>
            <a:r>
              <a:rPr lang="pl-PL" sz="4900" i="1" dirty="0"/>
              <a:t>Wspieranie gospodarki </a:t>
            </a:r>
            <a:r>
              <a:rPr lang="pl-PL" sz="4900" i="1" dirty="0" smtClean="0"/>
              <a:t>społecznej – </a:t>
            </a:r>
            <a:r>
              <a:rPr lang="pl-PL" sz="4900" dirty="0" smtClean="0"/>
              <a:t>rozpoczęcie </a:t>
            </a:r>
            <a:r>
              <a:rPr lang="pl-PL" sz="4900" dirty="0"/>
              <a:t>naboru wniosków: </a:t>
            </a:r>
            <a:r>
              <a:rPr lang="pl-PL" sz="4900" dirty="0" smtClean="0"/>
              <a:t>Akredytowane </a:t>
            </a:r>
            <a:r>
              <a:rPr lang="pl-PL" sz="4900" dirty="0"/>
              <a:t>Ośrodki Wsparcia Ekonomii Społecznej</a:t>
            </a:r>
          </a:p>
          <a:p>
            <a:pPr marL="0" indent="0">
              <a:buNone/>
            </a:pPr>
            <a:r>
              <a:rPr lang="pl-PL" sz="4900" dirty="0" smtClean="0"/>
              <a:t>9.4.A</a:t>
            </a:r>
            <a:r>
              <a:rPr lang="pl-PL" sz="4900" dirty="0"/>
              <a:t>. Usługi wsparcia ekonomii społecznej i przedsiębiorstw społecznych realizowane w sposób komplementarny w ramach modułów: </a:t>
            </a:r>
            <a:r>
              <a:rPr lang="pl-PL" sz="4900" dirty="0" smtClean="0"/>
              <a:t>a</a:t>
            </a:r>
            <a:r>
              <a:rPr lang="pl-PL" sz="4900" dirty="0"/>
              <a:t>) Usług animacji i inkubacji lokalnej</a:t>
            </a:r>
            <a:r>
              <a:rPr lang="pl-PL" sz="4900" dirty="0" smtClean="0"/>
              <a:t>; b</a:t>
            </a:r>
            <a:r>
              <a:rPr lang="pl-PL" sz="4900" dirty="0"/>
              <a:t>) Usług rozwoju ekonomii społecznej</a:t>
            </a:r>
            <a:r>
              <a:rPr lang="pl-PL" sz="4900" dirty="0" smtClean="0"/>
              <a:t>; c</a:t>
            </a:r>
            <a:r>
              <a:rPr lang="pl-PL" sz="4900" dirty="0"/>
              <a:t>) Usług wsparcia istniejących przedsiębiorstw </a:t>
            </a:r>
            <a:r>
              <a:rPr lang="pl-PL" sz="4900" dirty="0" smtClean="0"/>
              <a:t>społecznych</a:t>
            </a:r>
            <a:endParaRPr lang="pl-PL" sz="49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369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6" y="340894"/>
            <a:ext cx="4248018" cy="416745"/>
          </a:xfrm>
          <a:prstGeom prst="rect">
            <a:avLst/>
          </a:prstGeom>
        </p:spPr>
      </p:pic>
      <p:graphicFrame>
        <p:nvGraphicFramePr>
          <p:cNvPr id="3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20698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030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6" y="340894"/>
            <a:ext cx="4248018" cy="416745"/>
          </a:xfrm>
          <a:prstGeom prst="rect">
            <a:avLst/>
          </a:prstGeom>
        </p:spPr>
      </p:pic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0924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88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6" y="340894"/>
            <a:ext cx="4248018" cy="416745"/>
          </a:xfrm>
          <a:prstGeom prst="rect">
            <a:avLst/>
          </a:prstGeom>
        </p:spPr>
      </p:pic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9600" b="1" dirty="0" smtClean="0">
                <a:solidFill>
                  <a:prstClr val="black"/>
                </a:solidFill>
              </a:rPr>
              <a:t>Identyfikacja </a:t>
            </a:r>
            <a:r>
              <a:rPr lang="pl-PL" sz="9600" b="1" dirty="0">
                <a:solidFill>
                  <a:prstClr val="black"/>
                </a:solidFill>
              </a:rPr>
              <a:t>projektów pozakonkursowych </a:t>
            </a:r>
            <a:r>
              <a:rPr lang="pl-PL" sz="9600" b="1" dirty="0" smtClean="0">
                <a:solidFill>
                  <a:prstClr val="black"/>
                </a:solidFill>
              </a:rPr>
              <a:t/>
            </a:r>
            <a:br>
              <a:rPr lang="pl-PL" sz="9600" b="1" dirty="0" smtClean="0">
                <a:solidFill>
                  <a:prstClr val="black"/>
                </a:solidFill>
              </a:rPr>
            </a:br>
            <a:r>
              <a:rPr lang="pl-PL" sz="9600" b="1" dirty="0" smtClean="0">
                <a:solidFill>
                  <a:prstClr val="black"/>
                </a:solidFill>
              </a:rPr>
              <a:t>w ramach RPO WD 2014-2020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l-PL" sz="5600" i="1" dirty="0">
              <a:solidFill>
                <a:prstClr val="black"/>
              </a:solidFill>
            </a:endParaRP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5600" b="1" dirty="0" smtClean="0">
                <a:solidFill>
                  <a:prstClr val="black"/>
                </a:solidFill>
              </a:rPr>
              <a:t>8 kwietnia 2015 r. –  </a:t>
            </a:r>
            <a:r>
              <a:rPr lang="pl-PL" sz="5600" dirty="0" smtClean="0">
                <a:solidFill>
                  <a:prstClr val="black"/>
                </a:solidFill>
              </a:rPr>
              <a:t>decyzja ZWD w </a:t>
            </a:r>
            <a:r>
              <a:rPr lang="pl-PL" sz="5600" dirty="0">
                <a:solidFill>
                  <a:prstClr val="black"/>
                </a:solidFill>
              </a:rPr>
              <a:t>sprawie przeprowadzenia identyfikacji projektów pozakonkursowych </a:t>
            </a:r>
            <a:r>
              <a:rPr lang="pl-PL" sz="5600" dirty="0" smtClean="0">
                <a:solidFill>
                  <a:prstClr val="black"/>
                </a:solidFill>
              </a:rPr>
              <a:t/>
            </a:r>
            <a:br>
              <a:rPr lang="pl-PL" sz="5600" dirty="0" smtClean="0">
                <a:solidFill>
                  <a:prstClr val="black"/>
                </a:solidFill>
              </a:rPr>
            </a:br>
            <a:r>
              <a:rPr lang="pl-PL" sz="5600" dirty="0" smtClean="0">
                <a:solidFill>
                  <a:prstClr val="black"/>
                </a:solidFill>
              </a:rPr>
              <a:t>w </a:t>
            </a:r>
            <a:r>
              <a:rPr lang="pl-PL" sz="5600" dirty="0">
                <a:solidFill>
                  <a:prstClr val="black"/>
                </a:solidFill>
              </a:rPr>
              <a:t>ramach czterech </a:t>
            </a:r>
            <a:r>
              <a:rPr lang="pl-PL" sz="5600" dirty="0" smtClean="0">
                <a:solidFill>
                  <a:prstClr val="black"/>
                </a:solidFill>
              </a:rPr>
              <a:t>działań RPO </a:t>
            </a:r>
            <a:r>
              <a:rPr lang="pl-PL" sz="5600" dirty="0">
                <a:solidFill>
                  <a:prstClr val="black"/>
                </a:solidFill>
              </a:rPr>
              <a:t>WD 2014-2020</a:t>
            </a:r>
            <a:r>
              <a:rPr lang="pl-PL" sz="5600" b="1" dirty="0" smtClean="0">
                <a:solidFill>
                  <a:prstClr val="black"/>
                </a:solidFill>
              </a:rPr>
              <a:t>: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l-PL" sz="5600" b="1" dirty="0">
              <a:solidFill>
                <a:prstClr val="black"/>
              </a:solidFill>
            </a:endParaRPr>
          </a:p>
          <a:p>
            <a:pPr marL="450850" lvl="0" indent="-450850" algn="just">
              <a:lnSpc>
                <a:spcPct val="150000"/>
              </a:lnSpc>
              <a:spcBef>
                <a:spcPts val="0"/>
              </a:spcBef>
            </a:pPr>
            <a:r>
              <a:rPr lang="pl-PL" sz="5600" dirty="0">
                <a:solidFill>
                  <a:prstClr val="black"/>
                </a:solidFill>
              </a:rPr>
              <a:t>d</a:t>
            </a:r>
            <a:r>
              <a:rPr lang="pl-PL" sz="5600" dirty="0" smtClean="0">
                <a:solidFill>
                  <a:prstClr val="black"/>
                </a:solidFill>
              </a:rPr>
              <a:t>ziałanie 5.1 </a:t>
            </a:r>
            <a:r>
              <a:rPr lang="pl-PL" sz="5600" i="1" dirty="0" smtClean="0">
                <a:solidFill>
                  <a:prstClr val="black"/>
                </a:solidFill>
              </a:rPr>
              <a:t>Drogowa </a:t>
            </a:r>
            <a:r>
              <a:rPr lang="pl-PL" sz="5600" i="1" dirty="0">
                <a:solidFill>
                  <a:prstClr val="black"/>
                </a:solidFill>
              </a:rPr>
              <a:t>dostępność </a:t>
            </a:r>
            <a:r>
              <a:rPr lang="pl-PL" sz="5600" i="1" dirty="0" smtClean="0">
                <a:solidFill>
                  <a:prstClr val="black"/>
                </a:solidFill>
              </a:rPr>
              <a:t>transportowa – </a:t>
            </a:r>
            <a:r>
              <a:rPr lang="pl-PL" sz="5600" dirty="0" smtClean="0">
                <a:solidFill>
                  <a:prstClr val="black"/>
                </a:solidFill>
              </a:rPr>
              <a:t>procesu </a:t>
            </a:r>
            <a:r>
              <a:rPr lang="pl-PL" sz="5600" dirty="0">
                <a:solidFill>
                  <a:prstClr val="black"/>
                </a:solidFill>
              </a:rPr>
              <a:t>identyfikacji dokonuje  Departament Rozwoju Regionalnego;</a:t>
            </a:r>
          </a:p>
          <a:p>
            <a:pPr marL="450850" lvl="0" indent="-450850" algn="just">
              <a:lnSpc>
                <a:spcPct val="150000"/>
              </a:lnSpc>
              <a:spcBef>
                <a:spcPts val="0"/>
              </a:spcBef>
            </a:pPr>
            <a:r>
              <a:rPr lang="pl-PL" sz="5600" dirty="0">
                <a:solidFill>
                  <a:prstClr val="black"/>
                </a:solidFill>
              </a:rPr>
              <a:t>d</a:t>
            </a:r>
            <a:r>
              <a:rPr lang="pl-PL" sz="5600" dirty="0" smtClean="0">
                <a:solidFill>
                  <a:prstClr val="black"/>
                </a:solidFill>
              </a:rPr>
              <a:t>ziałanie 5.2 </a:t>
            </a:r>
            <a:r>
              <a:rPr lang="pl-PL" sz="5600" i="1" dirty="0" smtClean="0">
                <a:solidFill>
                  <a:prstClr val="black"/>
                </a:solidFill>
              </a:rPr>
              <a:t>System </a:t>
            </a:r>
            <a:r>
              <a:rPr lang="pl-PL" sz="5600" i="1" dirty="0">
                <a:solidFill>
                  <a:prstClr val="black"/>
                </a:solidFill>
              </a:rPr>
              <a:t>transportu </a:t>
            </a:r>
            <a:r>
              <a:rPr lang="pl-PL" sz="5600" i="1" dirty="0" smtClean="0">
                <a:solidFill>
                  <a:prstClr val="black"/>
                </a:solidFill>
              </a:rPr>
              <a:t>kolejowego</a:t>
            </a:r>
            <a:r>
              <a:rPr lang="pl-PL" sz="5600" dirty="0" smtClean="0">
                <a:solidFill>
                  <a:prstClr val="black"/>
                </a:solidFill>
              </a:rPr>
              <a:t> – procesu </a:t>
            </a:r>
            <a:r>
              <a:rPr lang="pl-PL" sz="5600" dirty="0">
                <a:solidFill>
                  <a:prstClr val="black"/>
                </a:solidFill>
              </a:rPr>
              <a:t>identyfikacji dokonuje Departament Rozwoju Regionalnego;</a:t>
            </a:r>
          </a:p>
          <a:p>
            <a:pPr marL="450850" lvl="0" indent="-450850" algn="just">
              <a:lnSpc>
                <a:spcPct val="150000"/>
              </a:lnSpc>
              <a:spcBef>
                <a:spcPts val="0"/>
              </a:spcBef>
            </a:pPr>
            <a:r>
              <a:rPr lang="pl-PL" sz="5600" dirty="0">
                <a:solidFill>
                  <a:prstClr val="black"/>
                </a:solidFill>
              </a:rPr>
              <a:t>d</a:t>
            </a:r>
            <a:r>
              <a:rPr lang="pl-PL" sz="5600" dirty="0" smtClean="0">
                <a:solidFill>
                  <a:prstClr val="black"/>
                </a:solidFill>
              </a:rPr>
              <a:t>ziałanie 8.1 </a:t>
            </a:r>
            <a:r>
              <a:rPr lang="pl-PL" sz="5600" i="1" dirty="0" smtClean="0">
                <a:solidFill>
                  <a:prstClr val="black"/>
                </a:solidFill>
              </a:rPr>
              <a:t>Projekty powiatowych urzędów pracy – </a:t>
            </a:r>
            <a:r>
              <a:rPr lang="pl-PL" sz="5600" dirty="0" smtClean="0">
                <a:solidFill>
                  <a:prstClr val="black"/>
                </a:solidFill>
              </a:rPr>
              <a:t>procesu </a:t>
            </a:r>
            <a:r>
              <a:rPr lang="pl-PL" sz="5600" dirty="0">
                <a:solidFill>
                  <a:prstClr val="black"/>
                </a:solidFill>
              </a:rPr>
              <a:t>identyfikacji dokonuje Dolnośląski Wojewódzki Urząd Pracy;</a:t>
            </a:r>
          </a:p>
          <a:p>
            <a:pPr marL="450850" lvl="0" indent="-450850" algn="just">
              <a:lnSpc>
                <a:spcPct val="150000"/>
              </a:lnSpc>
              <a:spcBef>
                <a:spcPts val="0"/>
              </a:spcBef>
            </a:pPr>
            <a:r>
              <a:rPr lang="pl-PL" sz="5600" dirty="0">
                <a:solidFill>
                  <a:prstClr val="black"/>
                </a:solidFill>
              </a:rPr>
              <a:t>d</a:t>
            </a:r>
            <a:r>
              <a:rPr lang="pl-PL" sz="5600" dirty="0" smtClean="0">
                <a:solidFill>
                  <a:prstClr val="black"/>
                </a:solidFill>
              </a:rPr>
              <a:t>ziałania 9.4 </a:t>
            </a:r>
            <a:r>
              <a:rPr lang="pl-PL" sz="5600" i="1" dirty="0" smtClean="0">
                <a:solidFill>
                  <a:prstClr val="black"/>
                </a:solidFill>
              </a:rPr>
              <a:t>Wspieranie </a:t>
            </a:r>
            <a:r>
              <a:rPr lang="pl-PL" sz="5600" i="1" dirty="0">
                <a:solidFill>
                  <a:prstClr val="black"/>
                </a:solidFill>
              </a:rPr>
              <a:t>gospodarki </a:t>
            </a:r>
            <a:r>
              <a:rPr lang="pl-PL" sz="5600" i="1" dirty="0" smtClean="0">
                <a:solidFill>
                  <a:prstClr val="black"/>
                </a:solidFill>
              </a:rPr>
              <a:t>społecznej </a:t>
            </a:r>
            <a:r>
              <a:rPr lang="pl-PL" sz="5600" dirty="0" smtClean="0">
                <a:solidFill>
                  <a:prstClr val="black"/>
                </a:solidFill>
              </a:rPr>
              <a:t>– procesu </a:t>
            </a:r>
            <a:r>
              <a:rPr lang="pl-PL" sz="5600" dirty="0">
                <a:solidFill>
                  <a:prstClr val="black"/>
                </a:solidFill>
              </a:rPr>
              <a:t>identyfikacji dokonuje Dolnośląski Województwa Urząd </a:t>
            </a:r>
            <a:r>
              <a:rPr lang="pl-PL" sz="5600" dirty="0" smtClean="0">
                <a:solidFill>
                  <a:prstClr val="black"/>
                </a:solidFill>
              </a:rPr>
              <a:t>Pracy</a:t>
            </a:r>
            <a:r>
              <a:rPr lang="pl-PL" sz="5600" dirty="0">
                <a:solidFill>
                  <a:prstClr val="black"/>
                </a:solidFill>
              </a:rPr>
              <a:t>.</a:t>
            </a:r>
            <a:endParaRPr lang="pl-PL" sz="5600" dirty="0" smtClean="0">
              <a:solidFill>
                <a:prstClr val="black"/>
              </a:solidFill>
            </a:endParaRPr>
          </a:p>
          <a:p>
            <a:pPr marL="450850" lvl="0" indent="-450850" algn="just">
              <a:lnSpc>
                <a:spcPct val="150000"/>
              </a:lnSpc>
              <a:spcBef>
                <a:spcPts val="0"/>
              </a:spcBef>
            </a:pPr>
            <a:endParaRPr lang="pl-PL" sz="5600" b="1" dirty="0">
              <a:solidFill>
                <a:prstClr val="black"/>
              </a:solidFill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5600" b="1" dirty="0" smtClean="0"/>
              <a:t>Identyfikacja </a:t>
            </a:r>
            <a:r>
              <a:rPr lang="pl-PL" sz="5600" b="1" dirty="0"/>
              <a:t>projektów transportowych </a:t>
            </a:r>
            <a:r>
              <a:rPr lang="pl-PL" sz="5600" b="1" dirty="0" smtClean="0"/>
              <a:t>(dotyczących dróg wojewódzkich i linii kolejowych) nastąpi </a:t>
            </a:r>
            <a:br>
              <a:rPr lang="pl-PL" sz="5600" b="1" dirty="0" smtClean="0"/>
            </a:br>
            <a:r>
              <a:rPr lang="pl-PL" sz="5600" b="1" dirty="0" smtClean="0"/>
              <a:t>w </a:t>
            </a:r>
            <a:r>
              <a:rPr lang="pl-PL" sz="5600" b="1" dirty="0"/>
              <a:t>III kwartale br</a:t>
            </a:r>
            <a:r>
              <a:rPr lang="pl-PL" sz="5600" b="1" dirty="0" smtClean="0"/>
              <a:t>.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l-PL" sz="4800" dirty="0">
              <a:solidFill>
                <a:srgbClr val="FF0000"/>
              </a:solidFill>
            </a:endParaRPr>
          </a:p>
          <a:p>
            <a:endParaRPr lang="pl-PL" sz="29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20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6" y="340894"/>
            <a:ext cx="4248018" cy="416745"/>
          </a:xfrm>
          <a:prstGeom prst="rect">
            <a:avLst/>
          </a:prstGeom>
        </p:spPr>
      </p:pic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77500" lnSpcReduction="20000"/>
          </a:bodyPr>
          <a:lstStyle/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3100" b="1" i="1" dirty="0">
                <a:solidFill>
                  <a:prstClr val="black"/>
                </a:solidFill>
              </a:rPr>
              <a:t>Analiza ex-</a:t>
            </a:r>
            <a:r>
              <a:rPr lang="pl-PL" sz="3100" b="1" i="1" dirty="0" err="1">
                <a:solidFill>
                  <a:prstClr val="black"/>
                </a:solidFill>
              </a:rPr>
              <a:t>ante</a:t>
            </a:r>
            <a:r>
              <a:rPr lang="pl-PL" sz="3100" b="1" i="1" dirty="0">
                <a:solidFill>
                  <a:prstClr val="black"/>
                </a:solidFill>
              </a:rPr>
              <a:t> w zakresie możliwości zastosowania instrumentów finansowych </a:t>
            </a:r>
            <a:r>
              <a:rPr lang="pl-PL" sz="3100" b="1" i="1" dirty="0" smtClean="0">
                <a:solidFill>
                  <a:prstClr val="black"/>
                </a:solidFill>
              </a:rPr>
              <a:t>w </a:t>
            </a:r>
            <a:r>
              <a:rPr lang="pl-PL" sz="3100" b="1" i="1" dirty="0">
                <a:solidFill>
                  <a:prstClr val="black"/>
                </a:solidFill>
              </a:rPr>
              <a:t>ramach </a:t>
            </a:r>
            <a:r>
              <a:rPr lang="pl-PL" sz="3100" b="1" i="1" dirty="0" smtClean="0">
                <a:solidFill>
                  <a:prstClr val="black"/>
                </a:solidFill>
              </a:rPr>
              <a:t>RPO WD 2014-2020</a:t>
            </a:r>
            <a:endParaRPr lang="pl-PL" sz="3100" b="1" i="1" dirty="0">
              <a:solidFill>
                <a:prstClr val="black"/>
              </a:solidFill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l-PL" sz="1200" dirty="0">
              <a:solidFill>
                <a:prstClr val="black"/>
              </a:solidFill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900" dirty="0">
                <a:solidFill>
                  <a:prstClr val="black"/>
                </a:solidFill>
              </a:rPr>
              <a:t>Celem badania </a:t>
            </a:r>
            <a:r>
              <a:rPr lang="pl-PL" sz="1900" dirty="0" smtClean="0">
                <a:solidFill>
                  <a:prstClr val="black"/>
                </a:solidFill>
              </a:rPr>
              <a:t>była </a:t>
            </a:r>
            <a:r>
              <a:rPr lang="pl-PL" sz="1900" dirty="0">
                <a:solidFill>
                  <a:prstClr val="black"/>
                </a:solidFill>
              </a:rPr>
              <a:t>ocena zasadności, formy i zakresu zastosowania instrumentów finansowych </a:t>
            </a:r>
            <a:r>
              <a:rPr lang="pl-PL" sz="1900" dirty="0" smtClean="0">
                <a:solidFill>
                  <a:prstClr val="black"/>
                </a:solidFill>
              </a:rPr>
              <a:t/>
            </a:r>
            <a:br>
              <a:rPr lang="pl-PL" sz="1900" dirty="0" smtClean="0">
                <a:solidFill>
                  <a:prstClr val="black"/>
                </a:solidFill>
              </a:rPr>
            </a:br>
            <a:r>
              <a:rPr lang="pl-PL" sz="1900" dirty="0" smtClean="0">
                <a:solidFill>
                  <a:prstClr val="black"/>
                </a:solidFill>
              </a:rPr>
              <a:t>w </a:t>
            </a:r>
            <a:r>
              <a:rPr lang="pl-PL" sz="1900" dirty="0">
                <a:solidFill>
                  <a:prstClr val="black"/>
                </a:solidFill>
              </a:rPr>
              <a:t>okresie programowania </a:t>
            </a:r>
            <a:r>
              <a:rPr lang="pl-PL" sz="1900" dirty="0" smtClean="0">
                <a:solidFill>
                  <a:prstClr val="black"/>
                </a:solidFill>
              </a:rPr>
              <a:t>2014-2020 oraz </a:t>
            </a:r>
            <a:r>
              <a:rPr lang="pl-PL" sz="1900" dirty="0">
                <a:solidFill>
                  <a:prstClr val="black"/>
                </a:solidFill>
              </a:rPr>
              <a:t>sformułowanie rekomendacji dotyczących ich modelu oraz sposobu wdrażania. 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900" b="1" dirty="0" smtClean="0">
                <a:solidFill>
                  <a:prstClr val="black"/>
                </a:solidFill>
              </a:rPr>
              <a:t>Harmonogram:</a:t>
            </a:r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</a:pPr>
            <a:r>
              <a:rPr lang="pl-PL" sz="1900" dirty="0" smtClean="0">
                <a:solidFill>
                  <a:prstClr val="black"/>
                </a:solidFill>
              </a:rPr>
              <a:t>24 listopada 2014 </a:t>
            </a:r>
            <a:r>
              <a:rPr lang="pl-PL" sz="1900" dirty="0">
                <a:solidFill>
                  <a:prstClr val="black"/>
                </a:solidFill>
              </a:rPr>
              <a:t>r. – podpisanie umowy z </a:t>
            </a:r>
            <a:r>
              <a:rPr lang="pl-PL" sz="1900" dirty="0" err="1">
                <a:solidFill>
                  <a:prstClr val="black"/>
                </a:solidFill>
              </a:rPr>
              <a:t>ewaluatorem</a:t>
            </a:r>
            <a:r>
              <a:rPr lang="pl-PL" sz="1900" dirty="0">
                <a:solidFill>
                  <a:prstClr val="black"/>
                </a:solidFill>
              </a:rPr>
              <a:t>;</a:t>
            </a:r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</a:pPr>
            <a:r>
              <a:rPr lang="pl-PL" sz="1900" dirty="0" smtClean="0">
                <a:solidFill>
                  <a:prstClr val="black"/>
                </a:solidFill>
              </a:rPr>
              <a:t>8 stycznia 2015 </a:t>
            </a:r>
            <a:r>
              <a:rPr lang="pl-PL" sz="1900" dirty="0">
                <a:solidFill>
                  <a:prstClr val="black"/>
                </a:solidFill>
              </a:rPr>
              <a:t>r. – zakończenie I etapu badania;</a:t>
            </a:r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</a:pPr>
            <a:r>
              <a:rPr lang="pl-PL" sz="1900" dirty="0" smtClean="0">
                <a:solidFill>
                  <a:prstClr val="black"/>
                </a:solidFill>
              </a:rPr>
              <a:t>8 kwietnia 2015 </a:t>
            </a:r>
            <a:r>
              <a:rPr lang="pl-PL" sz="1900" dirty="0">
                <a:solidFill>
                  <a:prstClr val="black"/>
                </a:solidFill>
              </a:rPr>
              <a:t>r. – zakończenie II etapu badania;</a:t>
            </a:r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</a:pPr>
            <a:r>
              <a:rPr lang="pl-PL" sz="1900" b="1" dirty="0" smtClean="0">
                <a:solidFill>
                  <a:prstClr val="black"/>
                </a:solidFill>
              </a:rPr>
              <a:t>1 czerwca 2015</a:t>
            </a:r>
            <a:r>
              <a:rPr lang="pl-PL" sz="1900" dirty="0" smtClean="0">
                <a:solidFill>
                  <a:prstClr val="black"/>
                </a:solidFill>
              </a:rPr>
              <a:t> </a:t>
            </a:r>
            <a:r>
              <a:rPr lang="pl-PL" sz="1900" dirty="0">
                <a:solidFill>
                  <a:prstClr val="black"/>
                </a:solidFill>
              </a:rPr>
              <a:t>– </a:t>
            </a:r>
            <a:r>
              <a:rPr lang="pl-PL" sz="1900" dirty="0" smtClean="0">
                <a:solidFill>
                  <a:prstClr val="black"/>
                </a:solidFill>
              </a:rPr>
              <a:t>zakończenie III etapu </a:t>
            </a:r>
            <a:r>
              <a:rPr lang="pl-PL" sz="1900" dirty="0">
                <a:solidFill>
                  <a:prstClr val="black"/>
                </a:solidFill>
              </a:rPr>
              <a:t>– końcowe przekazanie </a:t>
            </a:r>
            <a:r>
              <a:rPr lang="pl-PL" sz="1900" dirty="0" smtClean="0">
                <a:solidFill>
                  <a:prstClr val="black"/>
                </a:solidFill>
              </a:rPr>
              <a:t>badania.</a:t>
            </a:r>
            <a:endParaRPr lang="pl-PL" sz="1900" dirty="0">
              <a:solidFill>
                <a:prstClr val="black"/>
              </a:solidFill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l-PL" sz="1800" dirty="0">
              <a:solidFill>
                <a:prstClr val="black"/>
              </a:solidFill>
            </a:endParaRP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300" b="1" dirty="0" smtClean="0">
                <a:solidFill>
                  <a:prstClr val="black"/>
                </a:solidFill>
              </a:rPr>
              <a:t>Zarząd Województwa podejmie decyzję o zastosowaniu określonego modelu </a:t>
            </a:r>
            <a:br>
              <a:rPr lang="pl-PL" sz="2300" b="1" dirty="0" smtClean="0">
                <a:solidFill>
                  <a:prstClr val="black"/>
                </a:solidFill>
              </a:rPr>
            </a:br>
            <a:r>
              <a:rPr lang="pl-PL" sz="2300" b="1" dirty="0" smtClean="0">
                <a:solidFill>
                  <a:prstClr val="black"/>
                </a:solidFill>
              </a:rPr>
              <a:t>i sposobu wdrażania instrumentów finansowych </a:t>
            </a:r>
            <a:r>
              <a:rPr lang="pl-PL" sz="2300" b="1" dirty="0">
                <a:solidFill>
                  <a:prstClr val="black"/>
                </a:solidFill>
              </a:rPr>
              <a:t>w województwie dolnośląskim</a:t>
            </a:r>
            <a:r>
              <a:rPr lang="pl-PL" sz="2300" b="1" dirty="0" smtClean="0">
                <a:solidFill>
                  <a:prstClr val="black"/>
                </a:solidFill>
              </a:rPr>
              <a:t>.</a:t>
            </a:r>
            <a:endParaRPr lang="pl-PL" sz="23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7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99592" y="3886200"/>
            <a:ext cx="7272808" cy="1752600"/>
          </a:xfrm>
        </p:spPr>
        <p:txBody>
          <a:bodyPr>
            <a:normAutofit/>
          </a:bodyPr>
          <a:lstStyle/>
          <a:p>
            <a:pPr algn="r"/>
            <a:r>
              <a:rPr lang="pl-PL" b="1" dirty="0" smtClean="0">
                <a:solidFill>
                  <a:schemeClr val="tx1"/>
                </a:solidFill>
              </a:rPr>
              <a:t>Dziękuję za uwagę</a:t>
            </a:r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4660401" cy="457201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843808" y="594928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Wrocław, 29 czerwca 2015 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7230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6" y="340894"/>
            <a:ext cx="4248018" cy="416745"/>
          </a:xfrm>
          <a:prstGeom prst="rect">
            <a:avLst/>
          </a:prstGeom>
        </p:spPr>
      </p:pic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032448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pl-PL" sz="4900" b="1" dirty="0"/>
              <a:t>4 marca 2015 r.</a:t>
            </a:r>
            <a:r>
              <a:rPr lang="pl-PL" sz="4900" dirty="0"/>
              <a:t> – Zarząd Województwa Dolnośląskiego przyjął pierwszy projekt Szczegółowego opisu osi priorytetowych (SZOOP) RPO WD </a:t>
            </a:r>
            <a:r>
              <a:rPr lang="pl-PL" sz="4900" dirty="0" smtClean="0"/>
              <a:t>2014-2020</a:t>
            </a:r>
          </a:p>
          <a:p>
            <a:pPr lvl="0"/>
            <a:endParaRPr lang="pl-PL" sz="4900" dirty="0"/>
          </a:p>
          <a:p>
            <a:pPr lvl="0"/>
            <a:r>
              <a:rPr lang="pl-PL" sz="4900" b="1" dirty="0"/>
              <a:t>9-25 marca 2015 r.</a:t>
            </a:r>
            <a:r>
              <a:rPr lang="pl-PL" sz="4900" dirty="0"/>
              <a:t> – konsultacje społeczne SZOOP RPO WD (formularz zgłaszania uwag </a:t>
            </a:r>
            <a:r>
              <a:rPr lang="pl-PL" sz="4900" dirty="0" smtClean="0"/>
              <a:t/>
            </a:r>
            <a:br>
              <a:rPr lang="pl-PL" sz="4900" dirty="0" smtClean="0"/>
            </a:br>
            <a:r>
              <a:rPr lang="pl-PL" sz="4900" dirty="0" smtClean="0"/>
              <a:t>i </a:t>
            </a:r>
            <a:r>
              <a:rPr lang="pl-PL" sz="4900" dirty="0"/>
              <a:t>spotkania informacyjne dla przedstawicieli </a:t>
            </a:r>
            <a:r>
              <a:rPr lang="pl-PL" sz="4900" dirty="0" err="1"/>
              <a:t>jst</a:t>
            </a:r>
            <a:r>
              <a:rPr lang="pl-PL" sz="4900" dirty="0"/>
              <a:t>, partnerów społeczno-gospodarczych </a:t>
            </a:r>
            <a:r>
              <a:rPr lang="pl-PL" sz="4900" dirty="0" smtClean="0"/>
              <a:t/>
            </a:r>
            <a:br>
              <a:rPr lang="pl-PL" sz="4900" dirty="0" smtClean="0"/>
            </a:br>
            <a:r>
              <a:rPr lang="pl-PL" sz="4900" dirty="0" smtClean="0"/>
              <a:t>– </a:t>
            </a:r>
            <a:r>
              <a:rPr lang="pl-PL" sz="4900" dirty="0"/>
              <a:t>319 osób uczestniczących w spotkaniach, ponad 750 zgłoszonych uwag</a:t>
            </a:r>
            <a:r>
              <a:rPr lang="pl-PL" sz="4900" dirty="0" smtClean="0"/>
              <a:t>)</a:t>
            </a:r>
          </a:p>
          <a:p>
            <a:pPr lvl="0"/>
            <a:endParaRPr lang="pl-PL" sz="4900" dirty="0"/>
          </a:p>
          <a:p>
            <a:pPr lvl="0"/>
            <a:r>
              <a:rPr lang="pl-PL" sz="4900" b="1" dirty="0"/>
              <a:t>kwiecień-maj 2015 r.</a:t>
            </a:r>
            <a:r>
              <a:rPr lang="pl-PL" sz="4900" dirty="0"/>
              <a:t> – analiza uwag zgłoszonych podczas konsultacji projektu </a:t>
            </a:r>
            <a:r>
              <a:rPr lang="pl-PL" sz="4900" dirty="0" smtClean="0"/>
              <a:t>SZOOP</a:t>
            </a:r>
          </a:p>
          <a:p>
            <a:pPr lvl="0"/>
            <a:endParaRPr lang="pl-PL" sz="4900" dirty="0"/>
          </a:p>
          <a:p>
            <a:pPr lvl="0"/>
            <a:r>
              <a:rPr lang="pl-PL" sz="4900" b="1" dirty="0"/>
              <a:t>czerwiec-lipiec 2015 r.</a:t>
            </a:r>
            <a:r>
              <a:rPr lang="pl-PL" sz="4900" dirty="0"/>
              <a:t> – </a:t>
            </a:r>
            <a:r>
              <a:rPr lang="pl-PL" sz="4900" dirty="0" smtClean="0"/>
              <a:t>przygotowanie raportu i projektu SZOOP uwzględniającego uwagi </a:t>
            </a:r>
            <a:br>
              <a:rPr lang="pl-PL" sz="4900" dirty="0" smtClean="0"/>
            </a:br>
            <a:r>
              <a:rPr lang="pl-PL" sz="4900" dirty="0" smtClean="0"/>
              <a:t>z konsultacji – przekazanie </a:t>
            </a:r>
            <a:r>
              <a:rPr lang="pl-PL" sz="4900" dirty="0"/>
              <a:t>projektu SZOOP do Ministerstwa Infrastruktury i Rozwoju </a:t>
            </a:r>
            <a:r>
              <a:rPr lang="pl-PL" sz="4900" dirty="0" smtClean="0"/>
              <a:t>(</a:t>
            </a:r>
            <a:r>
              <a:rPr lang="pl-PL" sz="4900" dirty="0" err="1" smtClean="0"/>
              <a:t>MIiR</a:t>
            </a:r>
            <a:r>
              <a:rPr lang="pl-PL" sz="4900" dirty="0" smtClean="0"/>
              <a:t> opiniuje zgodność </a:t>
            </a:r>
            <a:r>
              <a:rPr lang="pl-PL" sz="4900" dirty="0"/>
              <a:t>projektu z Umową Partnerstwa i wytycznymi horyzontalnymi</a:t>
            </a:r>
            <a:r>
              <a:rPr lang="pl-PL" sz="4900" dirty="0" smtClean="0"/>
              <a:t>)</a:t>
            </a:r>
          </a:p>
          <a:p>
            <a:pPr lvl="0"/>
            <a:endParaRPr lang="pl-PL" sz="4900" dirty="0"/>
          </a:p>
          <a:p>
            <a:pPr lvl="0"/>
            <a:r>
              <a:rPr lang="pl-PL" sz="4900" b="1" dirty="0"/>
              <a:t>lipiec 2015 r.</a:t>
            </a:r>
            <a:r>
              <a:rPr lang="pl-PL" sz="4900" dirty="0"/>
              <a:t> – zatwierdzenie </a:t>
            </a:r>
            <a:r>
              <a:rPr lang="pl-PL" sz="4900" dirty="0" smtClean="0"/>
              <a:t>całości SZOOP </a:t>
            </a:r>
            <a:r>
              <a:rPr lang="pl-PL" sz="4900" dirty="0"/>
              <a:t>RPO WD 2014-2020 przez Zarząd </a:t>
            </a:r>
            <a:r>
              <a:rPr lang="pl-PL" sz="4900" dirty="0" smtClean="0"/>
              <a:t>Województwa* oraz przekazanie SZOOP do wiadomości KM RPO</a:t>
            </a:r>
            <a:endParaRPr lang="pl-PL" sz="4900" dirty="0"/>
          </a:p>
          <a:p>
            <a:pPr marL="0" indent="0">
              <a:buNone/>
            </a:pPr>
            <a:r>
              <a:rPr lang="pl-PL" sz="3400" dirty="0"/>
              <a:t> </a:t>
            </a:r>
          </a:p>
          <a:p>
            <a:pPr marL="0" indent="0">
              <a:buNone/>
            </a:pPr>
            <a:r>
              <a:rPr lang="pl-PL" sz="4000" dirty="0"/>
              <a:t>*wcześniej ZW zatwierdził SZOOP w zakresie działań: 8.1 </a:t>
            </a:r>
            <a:r>
              <a:rPr lang="pl-PL" sz="4000" i="1" dirty="0"/>
              <a:t>Projekty powiatowych urzędów pracy </a:t>
            </a:r>
            <a:r>
              <a:rPr lang="pl-PL" sz="4000" dirty="0"/>
              <a:t>i 11.1 </a:t>
            </a:r>
            <a:r>
              <a:rPr lang="pl-PL" sz="4000" i="1" dirty="0"/>
              <a:t>Pomoc </a:t>
            </a:r>
            <a:r>
              <a:rPr lang="pl-PL" sz="4000" i="1" dirty="0" smtClean="0"/>
              <a:t>techniczna</a:t>
            </a:r>
            <a:endParaRPr lang="pl-PL" sz="40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11560" y="134076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HARMONOGRAM PRAC </a:t>
            </a:r>
            <a:endParaRPr lang="pl-PL" b="1" dirty="0" smtClean="0"/>
          </a:p>
          <a:p>
            <a:pPr algn="ctr"/>
            <a:r>
              <a:rPr lang="pl-PL" b="1" dirty="0" smtClean="0"/>
              <a:t>NAD </a:t>
            </a:r>
            <a:r>
              <a:rPr lang="pl-PL" b="1" dirty="0"/>
              <a:t>SZCZEGÓŁOWYM OPISEM OSI </a:t>
            </a:r>
            <a:r>
              <a:rPr lang="pl-PL" b="1" dirty="0" smtClean="0"/>
              <a:t>PRIORYTETOWYCH RPO WD 2014-2020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910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6" y="340894"/>
            <a:ext cx="4248018" cy="416745"/>
          </a:xfrm>
          <a:prstGeom prst="rect">
            <a:avLst/>
          </a:prstGeom>
        </p:spPr>
      </p:pic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7272280"/>
              </p:ext>
            </p:extLst>
          </p:nvPr>
        </p:nvGraphicFramePr>
        <p:xfrm>
          <a:off x="539552" y="1052736"/>
          <a:ext cx="820891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549112746"/>
              </p:ext>
            </p:extLst>
          </p:nvPr>
        </p:nvGraphicFramePr>
        <p:xfrm>
          <a:off x="467544" y="2132856"/>
          <a:ext cx="835292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818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6" y="340894"/>
            <a:ext cx="4248018" cy="416745"/>
          </a:xfrm>
          <a:prstGeom prst="rect">
            <a:avLst/>
          </a:prstGeom>
        </p:spPr>
      </p:pic>
      <p:graphicFrame>
        <p:nvGraphicFramePr>
          <p:cNvPr id="4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7063852"/>
              </p:ext>
            </p:extLst>
          </p:nvPr>
        </p:nvGraphicFramePr>
        <p:xfrm>
          <a:off x="457200" y="1268760"/>
          <a:ext cx="82296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996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6" y="340894"/>
            <a:ext cx="4248018" cy="416745"/>
          </a:xfrm>
          <a:prstGeom prst="rect">
            <a:avLst/>
          </a:prstGeom>
        </p:spPr>
      </p:pic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01916"/>
              </p:ext>
            </p:extLst>
          </p:nvPr>
        </p:nvGraphicFramePr>
        <p:xfrm>
          <a:off x="457200" y="980728"/>
          <a:ext cx="8229600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618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6" y="340894"/>
            <a:ext cx="4248018" cy="416745"/>
          </a:xfrm>
          <a:prstGeom prst="rect">
            <a:avLst/>
          </a:prstGeom>
        </p:spPr>
      </p:pic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endParaRPr lang="pl-PL" sz="2900" dirty="0" smtClean="0"/>
          </a:p>
          <a:p>
            <a:endParaRPr lang="pl-PL" sz="2900" dirty="0" smtClean="0"/>
          </a:p>
          <a:p>
            <a:endParaRPr lang="pl-PL" sz="2900" dirty="0"/>
          </a:p>
          <a:p>
            <a:r>
              <a:rPr lang="pl-PL" sz="2600" dirty="0" smtClean="0"/>
              <a:t>opis </a:t>
            </a:r>
            <a:r>
              <a:rPr lang="pl-PL" sz="2600" dirty="0"/>
              <a:t>IZ RPO WD i jej główne funkcje (w tym schemat organizacyjny </a:t>
            </a:r>
            <a:r>
              <a:rPr lang="pl-PL" sz="2600" dirty="0" smtClean="0"/>
              <a:t/>
            </a:r>
            <a:br>
              <a:rPr lang="pl-PL" sz="2600" dirty="0" smtClean="0"/>
            </a:br>
            <a:r>
              <a:rPr lang="pl-PL" sz="2600" dirty="0" smtClean="0"/>
              <a:t>i </a:t>
            </a:r>
            <a:r>
              <a:rPr lang="pl-PL" sz="2600" dirty="0"/>
              <a:t>wyszczególnienie zadań)</a:t>
            </a:r>
          </a:p>
          <a:p>
            <a:r>
              <a:rPr lang="pl-PL" sz="2600" dirty="0" smtClean="0"/>
              <a:t>opis </a:t>
            </a:r>
            <a:r>
              <a:rPr lang="pl-PL" sz="2600" dirty="0"/>
              <a:t>IP RPO WD i ich funkcje (w tym schematy organizacyjne </a:t>
            </a:r>
            <a:r>
              <a:rPr lang="pl-PL" sz="2600" dirty="0" smtClean="0"/>
              <a:t/>
            </a:r>
            <a:br>
              <a:rPr lang="pl-PL" sz="2600" dirty="0" smtClean="0"/>
            </a:br>
            <a:r>
              <a:rPr lang="pl-PL" sz="2600" dirty="0" smtClean="0"/>
              <a:t>i </a:t>
            </a:r>
            <a:r>
              <a:rPr lang="pl-PL" sz="2600" dirty="0"/>
              <a:t>wyszczególnienie zadań)</a:t>
            </a:r>
          </a:p>
          <a:p>
            <a:r>
              <a:rPr lang="pl-PL" sz="2600" dirty="0" smtClean="0"/>
              <a:t>opis </a:t>
            </a:r>
            <a:r>
              <a:rPr lang="pl-PL" sz="2600" dirty="0"/>
              <a:t>procedur obowiązujących w RPO WD, w tym m.in. (opis procedur zapewniających skuteczne i proporcjonalne zwalczanie nadużyć finansowych, procedury nadzorowania funkcji oddelegowanych do IP, procedury oceny, wyboru i zatwierdzania operacji, procedury weryfikacji operacji w tym procedury kontroli, procedury sporządzania deklaracji zarządczej, opis procedur zapewniających ścieżkę audytu, opis procedur informowania o nieprawidłowościach)</a:t>
            </a:r>
          </a:p>
          <a:p>
            <a:r>
              <a:rPr lang="pl-PL" sz="2600" dirty="0" smtClean="0"/>
              <a:t>opis </a:t>
            </a:r>
            <a:r>
              <a:rPr lang="pl-PL" sz="2600" dirty="0"/>
              <a:t>IC i jej główne </a:t>
            </a:r>
            <a:r>
              <a:rPr lang="pl-PL" sz="2600" dirty="0" smtClean="0"/>
              <a:t>funkcje oraz opis procedur </a:t>
            </a:r>
            <a:r>
              <a:rPr lang="pl-PL" sz="2600" dirty="0"/>
              <a:t>IC</a:t>
            </a:r>
          </a:p>
          <a:p>
            <a:r>
              <a:rPr lang="pl-PL" sz="2600" dirty="0" smtClean="0"/>
              <a:t>opis </a:t>
            </a:r>
            <a:r>
              <a:rPr lang="pl-PL" sz="2600" dirty="0"/>
              <a:t>systemu informacyjnego</a:t>
            </a:r>
          </a:p>
          <a:p>
            <a:endParaRPr lang="pl-PL" dirty="0"/>
          </a:p>
        </p:txBody>
      </p:sp>
      <p:sp>
        <p:nvSpPr>
          <p:cNvPr id="4" name="Prostokąt zaokrąglony 3"/>
          <p:cNvSpPr/>
          <p:nvPr/>
        </p:nvSpPr>
        <p:spPr>
          <a:xfrm>
            <a:off x="467544" y="1268760"/>
            <a:ext cx="820891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Aby umożliwić przeprowadzenie oceny zgodności ustanowionego systemu zarządzania i kontroli programu operacyjnego z kryteriami desygnacji, </a:t>
            </a:r>
          </a:p>
          <a:p>
            <a:pPr algn="ctr"/>
            <a:r>
              <a:rPr lang="pl-PL" b="1" dirty="0"/>
              <a:t>IZ RPO WD przygotowuje Opis funkcji i procedur (</a:t>
            </a:r>
            <a:r>
              <a:rPr lang="pl-PL" b="1" dirty="0" err="1"/>
              <a:t>OFiP</a:t>
            </a:r>
            <a:r>
              <a:rPr lang="pl-PL" b="1" dirty="0"/>
              <a:t>) – opis systemu zarządzania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i </a:t>
            </a:r>
            <a:r>
              <a:rPr lang="pl-PL" b="1" dirty="0"/>
              <a:t>kontroli RPO WD </a:t>
            </a:r>
            <a:r>
              <a:rPr lang="pl-PL" b="1" dirty="0" smtClean="0"/>
              <a:t>2014-2020, który zawiera:</a:t>
            </a:r>
            <a:endParaRPr lang="pl-PL" b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417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6" y="340894"/>
            <a:ext cx="4248018" cy="416745"/>
          </a:xfrm>
          <a:prstGeom prst="rect">
            <a:avLst/>
          </a:prstGeom>
        </p:spPr>
      </p:pic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001200"/>
              </p:ext>
            </p:extLst>
          </p:nvPr>
        </p:nvGraphicFramePr>
        <p:xfrm>
          <a:off x="457200" y="1124744"/>
          <a:ext cx="8229600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45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6" y="340894"/>
            <a:ext cx="4248018" cy="416745"/>
          </a:xfrm>
          <a:prstGeom prst="rect">
            <a:avLst/>
          </a:prstGeom>
        </p:spPr>
      </p:pic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141507"/>
              </p:ext>
            </p:extLst>
          </p:nvPr>
        </p:nvGraphicFramePr>
        <p:xfrm>
          <a:off x="457200" y="2276872"/>
          <a:ext cx="8229600" cy="3849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1763688" y="1268760"/>
            <a:ext cx="6552728" cy="584775"/>
          </a:xfrm>
          <a:prstGeom prst="rect">
            <a:avLst/>
          </a:prstGeom>
          <a:noFill/>
          <a:ln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Inne aktualne działania IZ RPO WD</a:t>
            </a:r>
            <a:endParaRPr lang="pl-PL" sz="3200" b="1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145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1110</Words>
  <Application>Microsoft Office PowerPoint</Application>
  <PresentationFormat>Pokaz na ekranie (4:3)</PresentationFormat>
  <Paragraphs>170</Paragraphs>
  <Slides>23</Slides>
  <Notes>8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23</vt:i4>
      </vt:variant>
    </vt:vector>
  </HeadingPairs>
  <TitlesOfParts>
    <vt:vector size="25" baseType="lpstr">
      <vt:lpstr>Motyw pakietu Office</vt:lpstr>
      <vt:lpstr>1_Motyw pakietu Office</vt:lpstr>
      <vt:lpstr>Przedstawienie najistotniejszych kwestii dotyczących rozpoczęcia wdrażania  RPO WD 2014-2020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Marcin Dzwonek</dc:creator>
  <cp:lastModifiedBy>Olga Glanert</cp:lastModifiedBy>
  <cp:revision>106</cp:revision>
  <cp:lastPrinted>2015-06-26T06:23:27Z</cp:lastPrinted>
  <dcterms:created xsi:type="dcterms:W3CDTF">2015-04-22T07:48:15Z</dcterms:created>
  <dcterms:modified xsi:type="dcterms:W3CDTF">2015-06-29T05:25:40Z</dcterms:modified>
</cp:coreProperties>
</file>