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6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7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8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9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0.xml" ContentType="application/vnd.openxmlformats-officedocument.drawingml.chart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rts/chart11.xml" ContentType="application/vnd.openxmlformats-officedocument.drawingml.chart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charts/chart12.xml" ContentType="application/vnd.openxmlformats-officedocument.drawingml.chart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charts/chart13.xml" ContentType="application/vnd.openxmlformats-officedocument.drawingml.chart+xml"/>
  <Override PartName="/ppt/notesSlides/notesSlide55.xml" ContentType="application/vnd.openxmlformats-officedocument.presentationml.notesSlide+xml"/>
  <Override PartName="/ppt/charts/chart14.xml" ContentType="application/vnd.openxmlformats-officedocument.drawingml.chart+xml"/>
  <Override PartName="/ppt/notesSlides/notesSlide56.xml" ContentType="application/vnd.openxmlformats-officedocument.presentationml.notesSlide+xml"/>
  <Override PartName="/ppt/charts/chart15.xml" ContentType="application/vnd.openxmlformats-officedocument.drawingml.chart+xml"/>
  <Override PartName="/ppt/notesSlides/notesSlide57.xml" ContentType="application/vnd.openxmlformats-officedocument.presentationml.notesSlide+xml"/>
  <Override PartName="/ppt/charts/chart16.xml" ContentType="application/vnd.openxmlformats-officedocument.drawingml.chart+xml"/>
  <Override PartName="/ppt/notesSlides/notesSlide58.xml" ContentType="application/vnd.openxmlformats-officedocument.presentationml.notesSlide+xml"/>
  <Override PartName="/ppt/charts/chart17.xml" ContentType="application/vnd.openxmlformats-officedocument.drawingml.chart+xml"/>
  <Override PartName="/ppt/notesSlides/notesSlide59.xml" ContentType="application/vnd.openxmlformats-officedocument.presentationml.notesSlide+xml"/>
  <Override PartName="/ppt/charts/chart18.xml" ContentType="application/vnd.openxmlformats-officedocument.drawingml.chart+xml"/>
  <Override PartName="/ppt/notesSlides/notesSlide60.xml" ContentType="application/vnd.openxmlformats-officedocument.presentationml.notesSlide+xml"/>
  <Override PartName="/ppt/charts/chart19.xml" ContentType="application/vnd.openxmlformats-officedocument.drawingml.chart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327" r:id="rId4"/>
    <p:sldId id="328" r:id="rId5"/>
    <p:sldId id="361" r:id="rId6"/>
    <p:sldId id="326" r:id="rId7"/>
    <p:sldId id="321" r:id="rId8"/>
    <p:sldId id="324" r:id="rId9"/>
    <p:sldId id="323" r:id="rId10"/>
    <p:sldId id="322" r:id="rId11"/>
    <p:sldId id="363" r:id="rId12"/>
    <p:sldId id="364" r:id="rId13"/>
    <p:sldId id="365" r:id="rId14"/>
    <p:sldId id="362" r:id="rId15"/>
    <p:sldId id="320" r:id="rId16"/>
    <p:sldId id="366" r:id="rId17"/>
    <p:sldId id="351" r:id="rId18"/>
    <p:sldId id="367" r:id="rId19"/>
    <p:sldId id="319" r:id="rId20"/>
    <p:sldId id="318" r:id="rId21"/>
    <p:sldId id="368" r:id="rId22"/>
    <p:sldId id="352" r:id="rId23"/>
    <p:sldId id="317" r:id="rId24"/>
    <p:sldId id="331" r:id="rId25"/>
    <p:sldId id="369" r:id="rId26"/>
    <p:sldId id="353" r:id="rId27"/>
    <p:sldId id="330" r:id="rId28"/>
    <p:sldId id="315" r:id="rId29"/>
    <p:sldId id="370" r:id="rId30"/>
    <p:sldId id="354" r:id="rId31"/>
    <p:sldId id="329" r:id="rId32"/>
    <p:sldId id="316" r:id="rId33"/>
    <p:sldId id="371" r:id="rId34"/>
    <p:sldId id="356" r:id="rId35"/>
    <p:sldId id="344" r:id="rId36"/>
    <p:sldId id="343" r:id="rId37"/>
    <p:sldId id="372" r:id="rId38"/>
    <p:sldId id="355" r:id="rId39"/>
    <p:sldId id="342" r:id="rId40"/>
    <p:sldId id="341" r:id="rId41"/>
    <p:sldId id="373" r:id="rId42"/>
    <p:sldId id="357" r:id="rId43"/>
    <p:sldId id="340" r:id="rId44"/>
    <p:sldId id="339" r:id="rId45"/>
    <p:sldId id="374" r:id="rId46"/>
    <p:sldId id="358" r:id="rId47"/>
    <p:sldId id="338" r:id="rId48"/>
    <p:sldId id="337" r:id="rId49"/>
    <p:sldId id="375" r:id="rId50"/>
    <p:sldId id="359" r:id="rId51"/>
    <p:sldId id="336" r:id="rId52"/>
    <p:sldId id="335" r:id="rId53"/>
    <p:sldId id="376" r:id="rId54"/>
    <p:sldId id="334" r:id="rId55"/>
    <p:sldId id="333" r:id="rId56"/>
    <p:sldId id="349" r:id="rId57"/>
    <p:sldId id="360" r:id="rId58"/>
    <p:sldId id="332" r:id="rId59"/>
    <p:sldId id="348" r:id="rId60"/>
    <p:sldId id="350" r:id="rId61"/>
    <p:sldId id="314" r:id="rId6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3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kulik\Pulpit\Sprawozdania\2014\roczne%202014\Prezentacja%20AIR%202014\obliczenia%20do%20prezentacj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pl-PL" sz="1000" dirty="0" smtClean="0"/>
              <a:t> </a:t>
            </a:r>
            <a:r>
              <a:rPr lang="en-US" sz="1000" dirty="0" err="1" smtClean="0"/>
              <a:t>Realizacja</a:t>
            </a:r>
            <a:r>
              <a:rPr lang="en-US" sz="1000" dirty="0" smtClean="0"/>
              <a:t> </a:t>
            </a:r>
            <a:r>
              <a:rPr lang="pl-PL" sz="1000" dirty="0" smtClean="0"/>
              <a:t> </a:t>
            </a:r>
            <a:r>
              <a:rPr lang="en-US" sz="1000" dirty="0" err="1" smtClean="0"/>
              <a:t>zobowiązań</a:t>
            </a:r>
            <a:r>
              <a:rPr lang="en-US" sz="1000" dirty="0" smtClean="0"/>
              <a:t> </a:t>
            </a:r>
            <a:r>
              <a:rPr lang="en-US" sz="1000" dirty="0"/>
              <a:t>UE w </a:t>
            </a:r>
            <a:r>
              <a:rPr lang="en-US" sz="1000" dirty="0" err="1"/>
              <a:t>ramach</a:t>
            </a:r>
            <a:r>
              <a:rPr lang="en-US" sz="1000" dirty="0"/>
              <a:t> </a:t>
            </a:r>
            <a:r>
              <a:rPr lang="en-US" sz="1000" dirty="0" err="1"/>
              <a:t>Programu</a:t>
            </a:r>
            <a:r>
              <a:rPr lang="en-US" sz="1000" dirty="0"/>
              <a:t> w </a:t>
            </a:r>
            <a:r>
              <a:rPr lang="pl-PL" sz="1000" dirty="0" smtClean="0"/>
              <a:t>EUR</a:t>
            </a:r>
            <a:endParaRPr lang="en-US" sz="10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710857644852"/>
          <c:y val="9.759102839417827E-2"/>
          <c:w val="0.8703230614691686"/>
          <c:h val="0.683305893581486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'wykresy Priorytety'!$B$2:$B$3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Priorytety'!$A$4:$A$6;'wykresy Priorytety'!$A$7:$A$9)</c:f>
              <c:strCache>
                <c:ptCount val="6"/>
                <c:pt idx="0">
                  <c:v>Alokacja</c:v>
                </c:pt>
                <c:pt idx="1">
                  <c:v>Wnioski po ocenie formalnej [137,03%]</c:v>
                </c:pt>
                <c:pt idx="2">
                  <c:v>Umowy o dofinansowanie [98,23%]</c:v>
                </c:pt>
                <c:pt idx="3">
                  <c:v>Płatności na rzecz beneficjentów [83,08%]</c:v>
                </c:pt>
                <c:pt idx="4">
                  <c:v>Projekty zakończone [53,21%]</c:v>
                </c:pt>
                <c:pt idx="5">
                  <c:v>Refundacja z KE [85,92%]</c:v>
                </c:pt>
              </c:strCache>
            </c:strRef>
          </c:cat>
          <c:val>
            <c:numRef>
              <c:f>('wykresy Priorytety'!$B$4:$B$6;'wykresy Priorytety'!$B$7:$B$9)</c:f>
              <c:numCache>
                <c:formatCode>#,##0.00</c:formatCode>
                <c:ptCount val="6"/>
                <c:pt idx="1">
                  <c:v>861651317.03423774</c:v>
                </c:pt>
                <c:pt idx="2">
                  <c:v>442788747.08645266</c:v>
                </c:pt>
                <c:pt idx="3">
                  <c:v>127695419.68671016</c:v>
                </c:pt>
                <c:pt idx="4">
                  <c:v>5921408.33293596</c:v>
                </c:pt>
              </c:numCache>
            </c:numRef>
          </c:val>
        </c:ser>
        <c:ser>
          <c:idx val="1"/>
          <c:order val="1"/>
          <c:tx>
            <c:strRef>
              <c:f>'wykresy Priorytety'!$C$2:$C$3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201877231258997E-3"/>
                  <c:y val="-0.28325977248319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20000"/>
                  <a:lumOff val="80000"/>
                </a:schemeClr>
              </a:solidFill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Priorytety'!$A$4:$A$6;'wykresy Priorytety'!$A$7:$A$9)</c:f>
              <c:strCache>
                <c:ptCount val="6"/>
                <c:pt idx="0">
                  <c:v>Alokacja</c:v>
                </c:pt>
                <c:pt idx="1">
                  <c:v>Wnioski po ocenie formalnej [137,03%]</c:v>
                </c:pt>
                <c:pt idx="2">
                  <c:v>Umowy o dofinansowanie [98,23%]</c:v>
                </c:pt>
                <c:pt idx="3">
                  <c:v>Płatności na rzecz beneficjentów [83,08%]</c:v>
                </c:pt>
                <c:pt idx="4">
                  <c:v>Projekty zakończone [53,21%]</c:v>
                </c:pt>
                <c:pt idx="5">
                  <c:v>Refundacja z KE [85,92%]</c:v>
                </c:pt>
              </c:strCache>
            </c:strRef>
          </c:cat>
          <c:val>
            <c:numRef>
              <c:f>('wykresy Priorytety'!$C$4:$C$6;'wykresy Priorytety'!$C$7:$C$9)</c:f>
              <c:numCache>
                <c:formatCode>#,##0.00</c:formatCode>
                <c:ptCount val="6"/>
                <c:pt idx="0" formatCode="#,##0">
                  <c:v>1240184092</c:v>
                </c:pt>
                <c:pt idx="1">
                  <c:v>281804481.70604646</c:v>
                </c:pt>
                <c:pt idx="2">
                  <c:v>318165410.57412636</c:v>
                </c:pt>
                <c:pt idx="3">
                  <c:v>167418772.70993268</c:v>
                </c:pt>
                <c:pt idx="4">
                  <c:v>35455918.673406124</c:v>
                </c:pt>
              </c:numCache>
            </c:numRef>
          </c:val>
        </c:ser>
        <c:ser>
          <c:idx val="2"/>
          <c:order val="2"/>
          <c:tx>
            <c:strRef>
              <c:f>'wykresy Priorytety'!$D$2:$D$3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Priorytety'!$A$4:$A$6;'wykresy Priorytety'!$A$7:$A$9)</c:f>
              <c:strCache>
                <c:ptCount val="6"/>
                <c:pt idx="0">
                  <c:v>Alokacja</c:v>
                </c:pt>
                <c:pt idx="1">
                  <c:v>Wnioski po ocenie formalnej [137,03%]</c:v>
                </c:pt>
                <c:pt idx="2">
                  <c:v>Umowy o dofinansowanie [98,23%]</c:v>
                </c:pt>
                <c:pt idx="3">
                  <c:v>Płatności na rzecz beneficjentów [83,08%]</c:v>
                </c:pt>
                <c:pt idx="4">
                  <c:v>Projekty zakończone [53,21%]</c:v>
                </c:pt>
                <c:pt idx="5">
                  <c:v>Refundacja z KE [85,92%]</c:v>
                </c:pt>
              </c:strCache>
            </c:strRef>
          </c:cat>
          <c:val>
            <c:numRef>
              <c:f>('wykresy Priorytety'!$D$4:$D$6;'wykresy Priorytety'!$D$7:$D$9)</c:f>
              <c:numCache>
                <c:formatCode>#,##0.00</c:formatCode>
                <c:ptCount val="6"/>
                <c:pt idx="1">
                  <c:v>98956543.469195679</c:v>
                </c:pt>
                <c:pt idx="2">
                  <c:v>122275190.75151391</c:v>
                </c:pt>
                <c:pt idx="3">
                  <c:v>186431287.49701968</c:v>
                </c:pt>
                <c:pt idx="4">
                  <c:v>108641325.94535312</c:v>
                </c:pt>
              </c:numCache>
            </c:numRef>
          </c:val>
        </c:ser>
        <c:ser>
          <c:idx val="3"/>
          <c:order val="3"/>
          <c:tx>
            <c:strRef>
              <c:f>'wykresy Priorytety'!$E$2:$E$3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Priorytety'!$A$4:$A$6;'wykresy Priorytety'!$A$7:$A$9)</c:f>
              <c:strCache>
                <c:ptCount val="6"/>
                <c:pt idx="0">
                  <c:v>Alokacja</c:v>
                </c:pt>
                <c:pt idx="1">
                  <c:v>Wnioski po ocenie formalnej [137,03%]</c:v>
                </c:pt>
                <c:pt idx="2">
                  <c:v>Umowy o dofinansowanie [98,23%]</c:v>
                </c:pt>
                <c:pt idx="3">
                  <c:v>Płatności na rzecz beneficjentów [83,08%]</c:v>
                </c:pt>
                <c:pt idx="4">
                  <c:v>Projekty zakończone [53,21%]</c:v>
                </c:pt>
                <c:pt idx="5">
                  <c:v>Refundacja z KE [85,92%]</c:v>
                </c:pt>
              </c:strCache>
            </c:strRef>
          </c:cat>
          <c:val>
            <c:numRef>
              <c:f>('wykresy Priorytety'!$E$4:$E$6;'wykresy Priorytety'!$E$7:$E$9)</c:f>
              <c:numCache>
                <c:formatCode>#,##0.00</c:formatCode>
                <c:ptCount val="6"/>
                <c:pt idx="1">
                  <c:v>267330022.32153893</c:v>
                </c:pt>
                <c:pt idx="2">
                  <c:v>144640963.68318152</c:v>
                </c:pt>
                <c:pt idx="3">
                  <c:v>187871391.66467971</c:v>
                </c:pt>
                <c:pt idx="4">
                  <c:v>162600799.85217673</c:v>
                </c:pt>
              </c:numCache>
            </c:numRef>
          </c:val>
        </c:ser>
        <c:ser>
          <c:idx val="4"/>
          <c:order val="4"/>
          <c:tx>
            <c:strRef>
              <c:f>'wykresy Priorytety'!$F$2:$F$3</c:f>
              <c:strCache>
                <c:ptCount val="1"/>
                <c:pt idx="0">
                  <c:v>stan na 31.12.2013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Priorytety'!$A$4:$A$6;'wykresy Priorytety'!$A$7:$A$9)</c:f>
              <c:strCache>
                <c:ptCount val="6"/>
                <c:pt idx="0">
                  <c:v>Alokacja</c:v>
                </c:pt>
                <c:pt idx="1">
                  <c:v>Wnioski po ocenie formalnej [137,03%]</c:v>
                </c:pt>
                <c:pt idx="2">
                  <c:v>Umowy o dofinansowanie [98,23%]</c:v>
                </c:pt>
                <c:pt idx="3">
                  <c:v>Płatności na rzecz beneficjentów [83,08%]</c:v>
                </c:pt>
                <c:pt idx="4">
                  <c:v>Projekty zakończone [53,21%]</c:v>
                </c:pt>
                <c:pt idx="5">
                  <c:v>Refundacja z KE [85,92%]</c:v>
                </c:pt>
              </c:strCache>
            </c:strRef>
          </c:cat>
          <c:val>
            <c:numRef>
              <c:f>('wykresy Priorytety'!$F$4:$F$6;'wykresy Priorytety'!$F$7:$F$9)</c:f>
              <c:numCache>
                <c:formatCode>#,##0.00</c:formatCode>
                <c:ptCount val="6"/>
                <c:pt idx="1">
                  <c:v>138668806.54236788</c:v>
                </c:pt>
                <c:pt idx="2">
                  <c:v>161605760.41438162</c:v>
                </c:pt>
                <c:pt idx="3">
                  <c:v>185033663.35654011</c:v>
                </c:pt>
                <c:pt idx="4">
                  <c:v>160575621.83729911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Priorytety'!$G$2:$G$3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Priorytety'!$A$4:$A$6;'wykresy Priorytety'!$A$7:$A$9)</c:f>
              <c:strCache>
                <c:ptCount val="6"/>
                <c:pt idx="0">
                  <c:v>Alokacja</c:v>
                </c:pt>
                <c:pt idx="1">
                  <c:v>Wnioski po ocenie formalnej [137,03%]</c:v>
                </c:pt>
                <c:pt idx="2">
                  <c:v>Umowy o dofinansowanie [98,23%]</c:v>
                </c:pt>
                <c:pt idx="3">
                  <c:v>Płatności na rzecz beneficjentów [83,08%]</c:v>
                </c:pt>
                <c:pt idx="4">
                  <c:v>Projekty zakończone [53,21%]</c:v>
                </c:pt>
                <c:pt idx="5">
                  <c:v>Refundacja z KE [85,92%]</c:v>
                </c:pt>
              </c:strCache>
            </c:strRef>
          </c:cat>
          <c:val>
            <c:numRef>
              <c:f>('wykresy Priorytety'!$G$4:$G$6;'wykresy Priorytety'!$G$7:$G$9)</c:f>
              <c:numCache>
                <c:formatCode>#,##0.00</c:formatCode>
                <c:ptCount val="6"/>
                <c:pt idx="1">
                  <c:v>51044904.169208556</c:v>
                </c:pt>
                <c:pt idx="2">
                  <c:v>28809488.794712543</c:v>
                </c:pt>
                <c:pt idx="3">
                  <c:v>175861725.06167135</c:v>
                </c:pt>
                <c:pt idx="4">
                  <c:v>186662377.46180031</c:v>
                </c:pt>
                <c:pt idx="5">
                  <c:v>1065594221.4599996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04352"/>
        <c:axId val="134410240"/>
        <c:axId val="0"/>
      </c:bar3DChart>
      <c:catAx>
        <c:axId val="13440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34410240"/>
        <c:crosses val="autoZero"/>
        <c:auto val="1"/>
        <c:lblAlgn val="ctr"/>
        <c:lblOffset val="100"/>
        <c:noMultiLvlLbl val="0"/>
      </c:catAx>
      <c:valAx>
        <c:axId val="13441024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344043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Realizacja zobowi</a:t>
            </a:r>
            <a:r>
              <a:rPr lang="pl-PL" sz="1200"/>
              <a:t>ą</a:t>
            </a:r>
            <a:r>
              <a:rPr lang="en-US" sz="1200"/>
              <a:t>zań UE w ramach Priorytetu 8 w </a:t>
            </a:r>
            <a:r>
              <a:rPr lang="pl-PL" sz="1200"/>
              <a:t>EUR</a:t>
            </a:r>
            <a:endParaRPr lang="en-US" sz="1200"/>
          </a:p>
        </c:rich>
      </c:tx>
      <c:layout>
        <c:manualLayout>
          <c:xMode val="edge"/>
          <c:yMode val="edge"/>
          <c:x val="0.2071395802765211"/>
          <c:y val="1.62802423662328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Priorytety'!$B$146:$B$147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Priorytety'!$A$148:$A$150;'wykresy Priorytety'!$A$151:$A$153)</c:f>
              <c:strCache>
                <c:ptCount val="6"/>
                <c:pt idx="0">
                  <c:v>Alokacja</c:v>
                </c:pt>
                <c:pt idx="1">
                  <c:v>Wnioski po ocenie formalnej [121,32%]</c:v>
                </c:pt>
                <c:pt idx="2">
                  <c:v>Umowy o dofinansowanie [98,37%]</c:v>
                </c:pt>
                <c:pt idx="3">
                  <c:v>Płatności na rzecz beneficjentów [97,53%]</c:v>
                </c:pt>
                <c:pt idx="4">
                  <c:v>Projekty zakończone [87,82%]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Priorytety'!$B$148:$B$150;'wykresy Priorytety'!$B$151:$B$153)</c:f>
              <c:numCache>
                <c:formatCode>#,##0.00</c:formatCode>
                <c:ptCount val="6"/>
                <c:pt idx="1">
                  <c:v>56975476.233846731</c:v>
                </c:pt>
                <c:pt idx="2">
                  <c:v>47372382.909732483</c:v>
                </c:pt>
                <c:pt idx="3">
                  <c:v>4114361.2297935267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Priorytety'!$C$146:$C$147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7.6021246681403217E-3"/>
                  <c:y val="-0.30118448377530727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Priorytety'!$A$148:$A$150;'wykresy Priorytety'!$A$151:$A$153)</c:f>
              <c:strCache>
                <c:ptCount val="6"/>
                <c:pt idx="0">
                  <c:v>Alokacja</c:v>
                </c:pt>
                <c:pt idx="1">
                  <c:v>Wnioski po ocenie formalnej [121,32%]</c:v>
                </c:pt>
                <c:pt idx="2">
                  <c:v>Umowy o dofinansowanie [98,37%]</c:v>
                </c:pt>
                <c:pt idx="3">
                  <c:v>Płatności na rzecz beneficjentów [97,53%]</c:v>
                </c:pt>
                <c:pt idx="4">
                  <c:v>Projekty zakończone [87,82%]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Priorytety'!$C$148:$C$150;'wykresy Priorytety'!$C$151:$C$153)</c:f>
              <c:numCache>
                <c:formatCode>#,##0.00</c:formatCode>
                <c:ptCount val="6"/>
                <c:pt idx="0" formatCode="#,##0">
                  <c:v>52722970</c:v>
                </c:pt>
                <c:pt idx="1">
                  <c:v>127405.08321014792</c:v>
                </c:pt>
                <c:pt idx="2">
                  <c:v>-35348.45500929658</c:v>
                </c:pt>
                <c:pt idx="3">
                  <c:v>21440212.488674823</c:v>
                </c:pt>
                <c:pt idx="4">
                  <c:v>4981543.2835820895</c:v>
                </c:pt>
              </c:numCache>
            </c:numRef>
          </c:val>
        </c:ser>
        <c:ser>
          <c:idx val="2"/>
          <c:order val="2"/>
          <c:tx>
            <c:strRef>
              <c:f>'wykresy Priorytety'!$D$146:$D$147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Priorytety'!$A$148:$A$150;'wykresy Priorytety'!$A$151:$A$153)</c:f>
              <c:strCache>
                <c:ptCount val="6"/>
                <c:pt idx="0">
                  <c:v>Alokacja</c:v>
                </c:pt>
                <c:pt idx="1">
                  <c:v>Wnioski po ocenie formalnej [121,32%]</c:v>
                </c:pt>
                <c:pt idx="2">
                  <c:v>Umowy o dofinansowanie [98,37%]</c:v>
                </c:pt>
                <c:pt idx="3">
                  <c:v>Płatności na rzecz beneficjentów [97,53%]</c:v>
                </c:pt>
                <c:pt idx="4">
                  <c:v>Projekty zakończone [87,82%]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Priorytety'!$D$148:$D$150;'wykresy Priorytety'!$D$151:$D$153)</c:f>
              <c:numCache>
                <c:formatCode>#,##0.00</c:formatCode>
                <c:ptCount val="6"/>
                <c:pt idx="1">
                  <c:v>6642394.0536931977</c:v>
                </c:pt>
                <c:pt idx="2">
                  <c:v>3726038.9084926844</c:v>
                </c:pt>
                <c:pt idx="3">
                  <c:v>10089832.637928555</c:v>
                </c:pt>
                <c:pt idx="4">
                  <c:v>9463182.8095941935</c:v>
                </c:pt>
              </c:numCache>
            </c:numRef>
          </c:val>
        </c:ser>
        <c:ser>
          <c:idx val="3"/>
          <c:order val="3"/>
          <c:tx>
            <c:strRef>
              <c:f>'wykresy Priorytety'!$E$146:$E$147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Priorytety'!$A$148:$A$150;'wykresy Priorytety'!$A$151:$A$153)</c:f>
              <c:strCache>
                <c:ptCount val="6"/>
                <c:pt idx="0">
                  <c:v>Alokacja</c:v>
                </c:pt>
                <c:pt idx="1">
                  <c:v>Wnioski po ocenie formalnej [121,32%]</c:v>
                </c:pt>
                <c:pt idx="2">
                  <c:v>Umowy o dofinansowanie [98,37%]</c:v>
                </c:pt>
                <c:pt idx="3">
                  <c:v>Płatności na rzecz beneficjentów [97,53%]</c:v>
                </c:pt>
                <c:pt idx="4">
                  <c:v>Projekty zakończone [87,82%]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Priorytety'!$E$148:$E$150;'wykresy Priorytety'!$E$151:$E$153)</c:f>
              <c:numCache>
                <c:formatCode>#,##0.00</c:formatCode>
                <c:ptCount val="6"/>
                <c:pt idx="1">
                  <c:v>0</c:v>
                </c:pt>
                <c:pt idx="2">
                  <c:v>879793.22397595632</c:v>
                </c:pt>
                <c:pt idx="3">
                  <c:v>6295682.7023031944</c:v>
                </c:pt>
                <c:pt idx="4">
                  <c:v>11757199.98807878</c:v>
                </c:pt>
              </c:numCache>
            </c:numRef>
          </c:val>
        </c:ser>
        <c:ser>
          <c:idx val="4"/>
          <c:order val="4"/>
          <c:tx>
            <c:strRef>
              <c:f>'wykresy Priorytety'!$F$146:$F$147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Priorytety'!$A$148:$A$150;'wykresy Priorytety'!$A$151:$A$153)</c:f>
              <c:strCache>
                <c:ptCount val="6"/>
                <c:pt idx="0">
                  <c:v>Alokacja</c:v>
                </c:pt>
                <c:pt idx="1">
                  <c:v>Wnioski po ocenie formalnej [121,32%]</c:v>
                </c:pt>
                <c:pt idx="2">
                  <c:v>Umowy o dofinansowanie [98,37%]</c:v>
                </c:pt>
                <c:pt idx="3">
                  <c:v>Płatności na rzecz beneficjentów [97,53%]</c:v>
                </c:pt>
                <c:pt idx="4">
                  <c:v>Projekty zakończone [87,82%]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Priorytety'!$F$148:$F$150;'wykresy Priorytety'!$F$151:$F$153)</c:f>
              <c:numCache>
                <c:formatCode>#,##0.00</c:formatCode>
                <c:ptCount val="6"/>
                <c:pt idx="1">
                  <c:v>0</c:v>
                </c:pt>
                <c:pt idx="2">
                  <c:v>-244278.32006103545</c:v>
                </c:pt>
                <c:pt idx="3">
                  <c:v>3526012.6817986686</c:v>
                </c:pt>
                <c:pt idx="4">
                  <c:v>6228623.5539554702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Priorytety'!$G$146:$G$147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Priorytety'!$A$148:$A$150;'wykresy Priorytety'!$A$151:$A$153)</c:f>
              <c:strCache>
                <c:ptCount val="6"/>
                <c:pt idx="0">
                  <c:v>Alokacja</c:v>
                </c:pt>
                <c:pt idx="1">
                  <c:v>Wnioski po ocenie formalnej [121,32%]</c:v>
                </c:pt>
                <c:pt idx="2">
                  <c:v>Umowy o dofinansowanie [98,37%]</c:v>
                </c:pt>
                <c:pt idx="3">
                  <c:v>Płatności na rzecz beneficjentów [97,53%]</c:v>
                </c:pt>
                <c:pt idx="4">
                  <c:v>Projekty zakończone [87,82%]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Priorytety'!$G$148:$G$150;'wykresy Priorytety'!$G$151:$G$153)</c:f>
              <c:numCache>
                <c:formatCode>#,##0.00</c:formatCode>
                <c:ptCount val="6"/>
                <c:pt idx="1">
                  <c:v>219611.45637083804</c:v>
                </c:pt>
                <c:pt idx="2">
                  <c:v>163927.26471283278</c:v>
                </c:pt>
                <c:pt idx="3">
                  <c:v>5956836.5149201378</c:v>
                </c:pt>
                <c:pt idx="4">
                  <c:v>13869950.723658308</c:v>
                </c:pt>
                <c:pt idx="5">
                  <c:v>52722970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919936"/>
        <c:axId val="164921728"/>
        <c:axId val="0"/>
      </c:bar3DChart>
      <c:catAx>
        <c:axId val="16491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64921728"/>
        <c:crosses val="autoZero"/>
        <c:auto val="1"/>
        <c:lblAlgn val="ctr"/>
        <c:lblOffset val="100"/>
        <c:noMultiLvlLbl val="0"/>
      </c:catAx>
      <c:valAx>
        <c:axId val="164921728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4919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zobowiązań UE w ramach Priorytetu 9 w EUR</a:t>
            </a:r>
          </a:p>
        </c:rich>
      </c:tx>
      <c:layout>
        <c:manualLayout>
          <c:xMode val="edge"/>
          <c:yMode val="edge"/>
          <c:x val="0.1885385242095608"/>
          <c:y val="1.62802423662328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Priorytety'!$B$164:$B$165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Priorytety'!$A$166:$A$168;'wykresy Priorytety'!$A$169:$A$171)</c:f>
              <c:strCache>
                <c:ptCount val="6"/>
                <c:pt idx="0">
                  <c:v>Alokacja</c:v>
                </c:pt>
                <c:pt idx="1">
                  <c:v>Wnioski po ocenie formalnej [122,64%]</c:v>
                </c:pt>
                <c:pt idx="2">
                  <c:v>Umowy o dofinansowanie [98,01%]</c:v>
                </c:pt>
                <c:pt idx="3">
                  <c:v>Płatności na rzecz beneficjentów [87,98%]</c:v>
                </c:pt>
                <c:pt idx="4">
                  <c:v>Projekty zakończone [71,20%]</c:v>
                </c:pt>
                <c:pt idx="5">
                  <c:v>Refundacja z KE [95,88%]</c:v>
                </c:pt>
              </c:strCache>
            </c:strRef>
          </c:cat>
          <c:val>
            <c:numRef>
              <c:f>('wykresy Priorytety'!$B$166:$B$168;'wykresy Priorytety'!$B$169:$B$171)</c:f>
              <c:numCache>
                <c:formatCode>#,##0.00</c:formatCode>
                <c:ptCount val="6"/>
                <c:pt idx="1">
                  <c:v>52520438.548471697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Priorytety'!$C$164:$C$165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074298487252604E-3"/>
                  <c:y val="-0.30389785750301251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Priorytety'!$A$166:$A$168;'wykresy Priorytety'!$A$169:$A$171)</c:f>
              <c:strCache>
                <c:ptCount val="6"/>
                <c:pt idx="0">
                  <c:v>Alokacja</c:v>
                </c:pt>
                <c:pt idx="1">
                  <c:v>Wnioski po ocenie formalnej [122,64%]</c:v>
                </c:pt>
                <c:pt idx="2">
                  <c:v>Umowy o dofinansowanie [98,01%]</c:v>
                </c:pt>
                <c:pt idx="3">
                  <c:v>Płatności na rzecz beneficjentów [87,98%]</c:v>
                </c:pt>
                <c:pt idx="4">
                  <c:v>Projekty zakończone [71,20%]</c:v>
                </c:pt>
                <c:pt idx="5">
                  <c:v>Refundacja z KE [95,88%]</c:v>
                </c:pt>
              </c:strCache>
            </c:strRef>
          </c:cat>
          <c:val>
            <c:numRef>
              <c:f>('wykresy Priorytety'!$C$166:$C$168;'wykresy Priorytety'!$C$169:$C$171)</c:f>
              <c:numCache>
                <c:formatCode>#,##0.00</c:formatCode>
                <c:ptCount val="6"/>
                <c:pt idx="0" formatCode="#,##0">
                  <c:v>111759049.48999999</c:v>
                </c:pt>
                <c:pt idx="1">
                  <c:v>34742550.932239763</c:v>
                </c:pt>
                <c:pt idx="2">
                  <c:v>75414713.926374525</c:v>
                </c:pt>
                <c:pt idx="3">
                  <c:v>8324509.9732964523</c:v>
                </c:pt>
                <c:pt idx="4">
                  <c:v>635264.01220733405</c:v>
                </c:pt>
              </c:numCache>
            </c:numRef>
          </c:val>
        </c:ser>
        <c:ser>
          <c:idx val="2"/>
          <c:order val="2"/>
          <c:tx>
            <c:strRef>
              <c:f>'wykresy Priorytety'!$D$164:$D$165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Priorytety'!$A$166:$A$168;'wykresy Priorytety'!$A$169:$A$171)</c:f>
              <c:strCache>
                <c:ptCount val="6"/>
                <c:pt idx="0">
                  <c:v>Alokacja</c:v>
                </c:pt>
                <c:pt idx="1">
                  <c:v>Wnioski po ocenie formalnej [122,64%]</c:v>
                </c:pt>
                <c:pt idx="2">
                  <c:v>Umowy o dofinansowanie [98,01%]</c:v>
                </c:pt>
                <c:pt idx="3">
                  <c:v>Płatności na rzecz beneficjentów [87,98%]</c:v>
                </c:pt>
                <c:pt idx="4">
                  <c:v>Projekty zakończone [71,20%]</c:v>
                </c:pt>
                <c:pt idx="5">
                  <c:v>Refundacja z KE [95,88%]</c:v>
                </c:pt>
              </c:strCache>
            </c:strRef>
          </c:cat>
          <c:val>
            <c:numRef>
              <c:f>('wykresy Priorytety'!$D$166:$D$168;'wykresy Priorytety'!$D$169:$D$171)</c:f>
              <c:numCache>
                <c:formatCode>#,##0.00</c:formatCode>
                <c:ptCount val="6"/>
                <c:pt idx="1">
                  <c:v>5536340.8278098227</c:v>
                </c:pt>
                <c:pt idx="2">
                  <c:v>-634297.23666015267</c:v>
                </c:pt>
                <c:pt idx="3">
                  <c:v>24473751.344714127</c:v>
                </c:pt>
                <c:pt idx="4">
                  <c:v>14271875.287301505</c:v>
                </c:pt>
              </c:numCache>
            </c:numRef>
          </c:val>
        </c:ser>
        <c:ser>
          <c:idx val="3"/>
          <c:order val="3"/>
          <c:tx>
            <c:strRef>
              <c:f>'wykresy Priorytety'!$E$164:$E$165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Priorytety'!$A$166:$A$168;'wykresy Priorytety'!$A$169:$A$171)</c:f>
              <c:strCache>
                <c:ptCount val="6"/>
                <c:pt idx="0">
                  <c:v>Alokacja</c:v>
                </c:pt>
                <c:pt idx="1">
                  <c:v>Wnioski po ocenie formalnej [122,64%]</c:v>
                </c:pt>
                <c:pt idx="2">
                  <c:v>Umowy o dofinansowanie [98,01%]</c:v>
                </c:pt>
                <c:pt idx="3">
                  <c:v>Płatności na rzecz beneficjentów [87,98%]</c:v>
                </c:pt>
                <c:pt idx="4">
                  <c:v>Projekty zakończone [71,20%]</c:v>
                </c:pt>
                <c:pt idx="5">
                  <c:v>Refundacja z KE [95,88%]</c:v>
                </c:pt>
              </c:strCache>
            </c:strRef>
          </c:cat>
          <c:val>
            <c:numRef>
              <c:f>('wykresy Priorytety'!$E$166:$E$168;'wykresy Priorytety'!$E$169:$E$171)</c:f>
              <c:numCache>
                <c:formatCode>#,##0.00</c:formatCode>
                <c:ptCount val="6"/>
                <c:pt idx="1">
                  <c:v>25536878.54894853</c:v>
                </c:pt>
                <c:pt idx="2">
                  <c:v>18632475.866673011</c:v>
                </c:pt>
                <c:pt idx="3">
                  <c:v>23875741.228363045</c:v>
                </c:pt>
                <c:pt idx="4">
                  <c:v>15105276.903819542</c:v>
                </c:pt>
              </c:numCache>
            </c:numRef>
          </c:val>
        </c:ser>
        <c:ser>
          <c:idx val="4"/>
          <c:order val="4"/>
          <c:tx>
            <c:strRef>
              <c:f>'wykresy Priorytety'!$F$164:$F$165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Priorytety'!$A$166:$A$168;'wykresy Priorytety'!$A$169:$A$171)</c:f>
              <c:strCache>
                <c:ptCount val="6"/>
                <c:pt idx="0">
                  <c:v>Alokacja</c:v>
                </c:pt>
                <c:pt idx="1">
                  <c:v>Wnioski po ocenie formalnej [122,64%]</c:v>
                </c:pt>
                <c:pt idx="2">
                  <c:v>Umowy o dofinansowanie [98,01%]</c:v>
                </c:pt>
                <c:pt idx="3">
                  <c:v>Płatności na rzecz beneficjentów [87,98%]</c:v>
                </c:pt>
                <c:pt idx="4">
                  <c:v>Projekty zakończone [71,20%]</c:v>
                </c:pt>
                <c:pt idx="5">
                  <c:v>Refundacja z KE [95,88%]</c:v>
                </c:pt>
              </c:strCache>
            </c:strRef>
          </c:cat>
          <c:val>
            <c:numRef>
              <c:f>('wykresy Priorytety'!$F$166:$F$168;'wykresy Priorytety'!$F$169:$F$171)</c:f>
              <c:numCache>
                <c:formatCode>#,##0.00</c:formatCode>
                <c:ptCount val="6"/>
                <c:pt idx="1">
                  <c:v>18229270.630871207</c:v>
                </c:pt>
                <c:pt idx="2">
                  <c:v>13235326.896666825</c:v>
                </c:pt>
                <c:pt idx="3">
                  <c:v>22856493.052310321</c:v>
                </c:pt>
                <c:pt idx="4">
                  <c:v>27215505.502837233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Priorytety'!$G$164:$G$165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Priorytety'!$A$166:$A$168;'wykresy Priorytety'!$A$169:$A$171)</c:f>
              <c:strCache>
                <c:ptCount val="6"/>
                <c:pt idx="0">
                  <c:v>Alokacja</c:v>
                </c:pt>
                <c:pt idx="1">
                  <c:v>Wnioski po ocenie formalnej [122,64%]</c:v>
                </c:pt>
                <c:pt idx="2">
                  <c:v>Umowy o dofinansowanie [98,01%]</c:v>
                </c:pt>
                <c:pt idx="3">
                  <c:v>Płatności na rzecz beneficjentów [87,98%]</c:v>
                </c:pt>
                <c:pt idx="4">
                  <c:v>Projekty zakończone [71,20%]</c:v>
                </c:pt>
                <c:pt idx="5">
                  <c:v>Refundacja z KE [95,88%]</c:v>
                </c:pt>
              </c:strCache>
            </c:strRef>
          </c:cat>
          <c:val>
            <c:numRef>
              <c:f>('wykresy Priorytety'!$G$166:$G$168;'wykresy Priorytety'!$G$169:$G$171)</c:f>
              <c:numCache>
                <c:formatCode>#,##0.00</c:formatCode>
                <c:ptCount val="6"/>
                <c:pt idx="1">
                  <c:v>496806.51338151126</c:v>
                </c:pt>
                <c:pt idx="2">
                  <c:v>2881422.1757318527</c:v>
                </c:pt>
                <c:pt idx="3">
                  <c:v>18794537.558404919</c:v>
                </c:pt>
                <c:pt idx="4">
                  <c:v>22339297.019610722</c:v>
                </c:pt>
                <c:pt idx="5">
                  <c:v>107160013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616320"/>
        <c:axId val="150622208"/>
        <c:axId val="0"/>
      </c:bar3DChart>
      <c:catAx>
        <c:axId val="15061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0622208"/>
        <c:crosses val="autoZero"/>
        <c:auto val="1"/>
        <c:lblAlgn val="ctr"/>
        <c:lblOffset val="100"/>
        <c:noMultiLvlLbl val="0"/>
      </c:catAx>
      <c:valAx>
        <c:axId val="150622208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0616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zobowiązań UE w ramach Priorytetu 10 w EUR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Priorytety'!$B$182:$B$183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Priorytety'!$A$184:$A$186;'wykresy Priorytety'!$A$187:$A$189)</c:f>
              <c:strCache>
                <c:ptCount val="6"/>
                <c:pt idx="0">
                  <c:v>Alokacja</c:v>
                </c:pt>
                <c:pt idx="1">
                  <c:v>Wnioski po ocenie formalnej [103,62%]</c:v>
                </c:pt>
                <c:pt idx="2">
                  <c:v>Umowy o dofinansowanie [102,89%]</c:v>
                </c:pt>
                <c:pt idx="3">
                  <c:v>Płatności na rzecz beneficjentów [76,96%]</c:v>
                </c:pt>
                <c:pt idx="4">
                  <c:v>Projekty zakończone [60,66%]</c:v>
                </c:pt>
                <c:pt idx="5">
                  <c:v>Refundacja z KE [70,68%]</c:v>
                </c:pt>
              </c:strCache>
            </c:strRef>
          </c:cat>
          <c:val>
            <c:numRef>
              <c:f>('wykresy Priorytety'!$B$184:$B$186;'wykresy Priorytety'!$B$187:$B$189)</c:f>
              <c:numCache>
                <c:formatCode>#,##0.00</c:formatCode>
                <c:ptCount val="6"/>
                <c:pt idx="1">
                  <c:v>16568803.974536261</c:v>
                </c:pt>
                <c:pt idx="2">
                  <c:v>14830586.939106381</c:v>
                </c:pt>
                <c:pt idx="3">
                  <c:v>6878989.4497162718</c:v>
                </c:pt>
                <c:pt idx="4">
                  <c:v>3329882.5115635875</c:v>
                </c:pt>
              </c:numCache>
            </c:numRef>
          </c:val>
        </c:ser>
        <c:ser>
          <c:idx val="1"/>
          <c:order val="1"/>
          <c:tx>
            <c:strRef>
              <c:f>'wykresy Priorytety'!$C$182:$C$183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7.5371501382503273E-3"/>
                  <c:y val="-0.3501449900470599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Priorytety'!$A$184:$A$186;'wykresy Priorytety'!$A$187:$A$189)</c:f>
              <c:strCache>
                <c:ptCount val="6"/>
                <c:pt idx="0">
                  <c:v>Alokacja</c:v>
                </c:pt>
                <c:pt idx="1">
                  <c:v>Wnioski po ocenie formalnej [103,62%]</c:v>
                </c:pt>
                <c:pt idx="2">
                  <c:v>Umowy o dofinansowanie [102,89%]</c:v>
                </c:pt>
                <c:pt idx="3">
                  <c:v>Płatności na rzecz beneficjentów [76,96%]</c:v>
                </c:pt>
                <c:pt idx="4">
                  <c:v>Projekty zakończone [60,66%]</c:v>
                </c:pt>
                <c:pt idx="5">
                  <c:v>Refundacja z KE [70,68%]</c:v>
                </c:pt>
              </c:strCache>
            </c:strRef>
          </c:cat>
          <c:val>
            <c:numRef>
              <c:f>('wykresy Priorytety'!$C$184:$C$186;'wykresy Priorytety'!$C$187:$C$189)</c:f>
              <c:numCache>
                <c:formatCode>#,##0.00</c:formatCode>
                <c:ptCount val="6"/>
                <c:pt idx="0" formatCode="#,##0">
                  <c:v>39525790</c:v>
                </c:pt>
                <c:pt idx="1">
                  <c:v>4898123.6827046871</c:v>
                </c:pt>
                <c:pt idx="2">
                  <c:v>5573087.5756997764</c:v>
                </c:pt>
                <c:pt idx="3">
                  <c:v>4160171.7729245122</c:v>
                </c:pt>
                <c:pt idx="4">
                  <c:v>3102138.9871727624</c:v>
                </c:pt>
              </c:numCache>
            </c:numRef>
          </c:val>
        </c:ser>
        <c:ser>
          <c:idx val="2"/>
          <c:order val="2"/>
          <c:tx>
            <c:strRef>
              <c:f>'wykresy Priorytety'!$D$182:$D$183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Priorytety'!$A$184:$A$186;'wykresy Priorytety'!$A$187:$A$189)</c:f>
              <c:strCache>
                <c:ptCount val="6"/>
                <c:pt idx="0">
                  <c:v>Alokacja</c:v>
                </c:pt>
                <c:pt idx="1">
                  <c:v>Wnioski po ocenie formalnej [103,62%]</c:v>
                </c:pt>
                <c:pt idx="2">
                  <c:v>Umowy o dofinansowanie [102,89%]</c:v>
                </c:pt>
                <c:pt idx="3">
                  <c:v>Płatności na rzecz beneficjentów [76,96%]</c:v>
                </c:pt>
                <c:pt idx="4">
                  <c:v>Projekty zakończone [60,66%]</c:v>
                </c:pt>
                <c:pt idx="5">
                  <c:v>Refundacja z KE [70,68%]</c:v>
                </c:pt>
              </c:strCache>
            </c:strRef>
          </c:cat>
          <c:val>
            <c:numRef>
              <c:f>('wykresy Priorytety'!$D$184:$D$186;'wykresy Priorytety'!$D$187:$D$189)</c:f>
              <c:numCache>
                <c:formatCode>#,##0.00</c:formatCode>
                <c:ptCount val="6"/>
                <c:pt idx="1">
                  <c:v>5254593.5220065787</c:v>
                </c:pt>
                <c:pt idx="2">
                  <c:v>4530862.3575413674</c:v>
                </c:pt>
                <c:pt idx="3">
                  <c:v>4784804.1605073642</c:v>
                </c:pt>
                <c:pt idx="4">
                  <c:v>4818840.5250107264</c:v>
                </c:pt>
              </c:numCache>
            </c:numRef>
          </c:val>
        </c:ser>
        <c:ser>
          <c:idx val="3"/>
          <c:order val="3"/>
          <c:tx>
            <c:strRef>
              <c:f>'wykresy Priorytety'!$E$182:$E$183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Priorytety'!$A$184:$A$186;'wykresy Priorytety'!$A$187:$A$189)</c:f>
              <c:strCache>
                <c:ptCount val="6"/>
                <c:pt idx="0">
                  <c:v>Alokacja</c:v>
                </c:pt>
                <c:pt idx="1">
                  <c:v>Wnioski po ocenie formalnej [103,62%]</c:v>
                </c:pt>
                <c:pt idx="2">
                  <c:v>Umowy o dofinansowanie [102,89%]</c:v>
                </c:pt>
                <c:pt idx="3">
                  <c:v>Płatności na rzecz beneficjentów [76,96%]</c:v>
                </c:pt>
                <c:pt idx="4">
                  <c:v>Projekty zakończone [60,66%]</c:v>
                </c:pt>
                <c:pt idx="5">
                  <c:v>Refundacja z KE [70,68%]</c:v>
                </c:pt>
              </c:strCache>
            </c:strRef>
          </c:cat>
          <c:val>
            <c:numRef>
              <c:f>('wykresy Priorytety'!$E$184:$E$186;'wykresy Priorytety'!$E$187:$E$189)</c:f>
              <c:numCache>
                <c:formatCode>#,##0.00</c:formatCode>
                <c:ptCount val="6"/>
                <c:pt idx="1">
                  <c:v>4650934.230604168</c:v>
                </c:pt>
                <c:pt idx="2">
                  <c:v>-146011.32516332332</c:v>
                </c:pt>
                <c:pt idx="3">
                  <c:v>4905976.8227552101</c:v>
                </c:pt>
                <c:pt idx="4">
                  <c:v>4286944.1037623342</c:v>
                </c:pt>
              </c:numCache>
            </c:numRef>
          </c:val>
        </c:ser>
        <c:ser>
          <c:idx val="4"/>
          <c:order val="4"/>
          <c:tx>
            <c:strRef>
              <c:f>'wykresy Priorytety'!$F$182:$F$183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Priorytety'!$A$184:$A$186;'wykresy Priorytety'!$A$187:$A$189)</c:f>
              <c:strCache>
                <c:ptCount val="6"/>
                <c:pt idx="0">
                  <c:v>Alokacja</c:v>
                </c:pt>
                <c:pt idx="1">
                  <c:v>Wnioski po ocenie formalnej [103,62%]</c:v>
                </c:pt>
                <c:pt idx="2">
                  <c:v>Umowy o dofinansowanie [102,89%]</c:v>
                </c:pt>
                <c:pt idx="3">
                  <c:v>Płatności na rzecz beneficjentów [76,96%]</c:v>
                </c:pt>
                <c:pt idx="4">
                  <c:v>Projekty zakończone [60,66%]</c:v>
                </c:pt>
                <c:pt idx="5">
                  <c:v>Refundacja z KE [70,68%]</c:v>
                </c:pt>
              </c:strCache>
            </c:strRef>
          </c:cat>
          <c:val>
            <c:numRef>
              <c:f>('wykresy Priorytety'!$F$184:$F$186;'wykresy Priorytety'!$F$187:$F$189)</c:f>
              <c:numCache>
                <c:formatCode>#,##0.00</c:formatCode>
                <c:ptCount val="6"/>
                <c:pt idx="1">
                  <c:v>7046361.9879834093</c:v>
                </c:pt>
                <c:pt idx="2">
                  <c:v>11808331.081016641</c:v>
                </c:pt>
                <c:pt idx="3">
                  <c:v>4665435.1938390983</c:v>
                </c:pt>
                <c:pt idx="4">
                  <c:v>4087245.3697963832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Priorytety'!$G$182:$G$183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Priorytety'!$A$184:$A$186;'wykresy Priorytety'!$A$187:$A$189)</c:f>
              <c:strCache>
                <c:ptCount val="6"/>
                <c:pt idx="0">
                  <c:v>Alokacja</c:v>
                </c:pt>
                <c:pt idx="1">
                  <c:v>Wnioski po ocenie formalnej [103,62%]</c:v>
                </c:pt>
                <c:pt idx="2">
                  <c:v>Umowy o dofinansowanie [102,89%]</c:v>
                </c:pt>
                <c:pt idx="3">
                  <c:v>Płatności na rzecz beneficjentów [76,96%]</c:v>
                </c:pt>
                <c:pt idx="4">
                  <c:v>Projekty zakończone [60,66%]</c:v>
                </c:pt>
                <c:pt idx="5">
                  <c:v>Refundacja z KE [70,68%]</c:v>
                </c:pt>
              </c:strCache>
            </c:strRef>
          </c:cat>
          <c:val>
            <c:numRef>
              <c:f>('wykresy Priorytety'!$G$184:$G$186;'wykresy Priorytety'!$G$187:$G$189)</c:f>
              <c:numCache>
                <c:formatCode>#,##0.00</c:formatCode>
                <c:ptCount val="6"/>
                <c:pt idx="1">
                  <c:v>2538893.1337692807</c:v>
                </c:pt>
                <c:pt idx="2">
                  <c:v>4069883.8737370446</c:v>
                </c:pt>
                <c:pt idx="3">
                  <c:v>5022852.5993005447</c:v>
                </c:pt>
                <c:pt idx="4">
                  <c:v>4353077.0806165896</c:v>
                </c:pt>
                <c:pt idx="5">
                  <c:v>27935204.809999999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722432"/>
        <c:axId val="150723968"/>
        <c:axId val="0"/>
      </c:bar3DChart>
      <c:catAx>
        <c:axId val="15072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0723968"/>
        <c:crosses val="autoZero"/>
        <c:auto val="1"/>
        <c:lblAlgn val="ctr"/>
        <c:lblOffset val="100"/>
        <c:noMultiLvlLbl val="0"/>
      </c:catAx>
      <c:valAx>
        <c:axId val="150723968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07224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solidFill>
                <a:srgbClr val="FFFFCC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wskaźniki!$B$4:$B$6</c:f>
              <c:strCache>
                <c:ptCount val="3"/>
                <c:pt idx="0">
                  <c:v>Liczba utworzonych miejsc pracy brutto [etat]</c:v>
                </c:pt>
                <c:pt idx="1">
                  <c:v>w tym kobiety [etat]</c:v>
                </c:pt>
                <c:pt idx="2">
                  <c:v>w tym mężczyźni [etat]</c:v>
                </c:pt>
              </c:strCache>
            </c:strRef>
          </c:cat>
          <c:val>
            <c:numRef>
              <c:f>wskaźniki!$C$4:$C$6</c:f>
              <c:numCache>
                <c:formatCode>#,##0</c:formatCode>
                <c:ptCount val="3"/>
                <c:pt idx="0">
                  <c:v>8370</c:v>
                </c:pt>
                <c:pt idx="1">
                  <c:v>4185</c:v>
                </c:pt>
                <c:pt idx="2">
                  <c:v>4185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wskaźniki!$B$4:$B$6</c:f>
              <c:strCache>
                <c:ptCount val="3"/>
                <c:pt idx="0">
                  <c:v>Liczba utworzonych miejsc pracy brutto [etat]</c:v>
                </c:pt>
                <c:pt idx="1">
                  <c:v>w tym kobiety [etat]</c:v>
                </c:pt>
                <c:pt idx="2">
                  <c:v>w tym mężczyźni [etat]</c:v>
                </c:pt>
              </c:strCache>
            </c:strRef>
          </c:cat>
          <c:val>
            <c:numRef>
              <c:f>wskaźniki!$D$4:$D$6</c:f>
              <c:numCache>
                <c:formatCode>#,##0.00</c:formatCode>
                <c:ptCount val="3"/>
                <c:pt idx="0">
                  <c:v>4153.87</c:v>
                </c:pt>
                <c:pt idx="1">
                  <c:v>1732.41</c:v>
                </c:pt>
                <c:pt idx="2">
                  <c:v>2421.46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wskaźniki!$B$4:$B$6</c:f>
              <c:strCache>
                <c:ptCount val="3"/>
                <c:pt idx="0">
                  <c:v>Liczba utworzonych miejsc pracy brutto [etat]</c:v>
                </c:pt>
                <c:pt idx="1">
                  <c:v>w tym kobiety [etat]</c:v>
                </c:pt>
                <c:pt idx="2">
                  <c:v>w tym mężczyźni [etat]</c:v>
                </c:pt>
              </c:strCache>
            </c:strRef>
          </c:cat>
          <c:val>
            <c:numRef>
              <c:f>wskaźniki!$E$4:$E$6</c:f>
              <c:numCache>
                <c:formatCode>#,##0.00</c:formatCode>
                <c:ptCount val="3"/>
                <c:pt idx="0">
                  <c:v>2716.8700000000008</c:v>
                </c:pt>
                <c:pt idx="1">
                  <c:v>1106.8599999999999</c:v>
                </c:pt>
                <c:pt idx="2">
                  <c:v>1610.01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669312"/>
        <c:axId val="164670848"/>
        <c:axId val="0"/>
      </c:bar3DChart>
      <c:catAx>
        <c:axId val="16466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670848"/>
        <c:crosses val="autoZero"/>
        <c:auto val="1"/>
        <c:lblAlgn val="ctr"/>
        <c:lblOffset val="100"/>
        <c:noMultiLvlLbl val="0"/>
      </c:catAx>
      <c:valAx>
        <c:axId val="1646708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4669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solidFill>
                <a:srgbClr val="FFFFCC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wskaźniki!$B$9:$B$12</c:f>
              <c:strCache>
                <c:ptCount val="4"/>
                <c:pt idx="0">
                  <c:v>Liczba projektów dotyczących współpracy pomiędzy przedsiębiorstwami a jednostkami badawczymi [szt.]</c:v>
                </c:pt>
                <c:pt idx="1">
                  <c:v>Liczba projektów z dziedziny B+R w MŚP [szt.]</c:v>
                </c:pt>
                <c:pt idx="2">
                  <c:v>Liczba projektów dotyczących poprawy dostępności komunikacyjnej terenów inwestycyjnych i atrakcji turystycznych [szt.]</c:v>
                </c:pt>
                <c:pt idx="3">
                  <c:v>Liczba projektów dotyczących e-usług  [szt.]</c:v>
                </c:pt>
              </c:strCache>
            </c:strRef>
          </c:cat>
          <c:val>
            <c:numRef>
              <c:f>wskaźniki!$C$9:$C$12</c:f>
              <c:numCache>
                <c:formatCode>#,##0</c:formatCode>
                <c:ptCount val="4"/>
                <c:pt idx="0">
                  <c:v>90</c:v>
                </c:pt>
                <c:pt idx="1">
                  <c:v>80</c:v>
                </c:pt>
                <c:pt idx="2">
                  <c:v>25</c:v>
                </c:pt>
                <c:pt idx="3">
                  <c:v>36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wskaźniki!$B$9:$B$12</c:f>
              <c:strCache>
                <c:ptCount val="4"/>
                <c:pt idx="0">
                  <c:v>Liczba projektów dotyczących współpracy pomiędzy przedsiębiorstwami a jednostkami badawczymi [szt.]</c:v>
                </c:pt>
                <c:pt idx="1">
                  <c:v>Liczba projektów z dziedziny B+R w MŚP [szt.]</c:v>
                </c:pt>
                <c:pt idx="2">
                  <c:v>Liczba projektów dotyczących poprawy dostępności komunikacyjnej terenów inwestycyjnych i atrakcji turystycznych [szt.]</c:v>
                </c:pt>
                <c:pt idx="3">
                  <c:v>Liczba projektów dotyczących e-usług  [szt.]</c:v>
                </c:pt>
              </c:strCache>
            </c:strRef>
          </c:cat>
          <c:val>
            <c:numRef>
              <c:f>wskaźniki!$D$9:$D$12</c:f>
              <c:numCache>
                <c:formatCode>General</c:formatCode>
                <c:ptCount val="4"/>
                <c:pt idx="0">
                  <c:v>175</c:v>
                </c:pt>
                <c:pt idx="1">
                  <c:v>163</c:v>
                </c:pt>
                <c:pt idx="2">
                  <c:v>25</c:v>
                </c:pt>
                <c:pt idx="3">
                  <c:v>72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wskaźniki!$B$9:$B$12</c:f>
              <c:strCache>
                <c:ptCount val="4"/>
                <c:pt idx="0">
                  <c:v>Liczba projektów dotyczących współpracy pomiędzy przedsiębiorstwami a jednostkami badawczymi [szt.]</c:v>
                </c:pt>
                <c:pt idx="1">
                  <c:v>Liczba projektów z dziedziny B+R w MŚP [szt.]</c:v>
                </c:pt>
                <c:pt idx="2">
                  <c:v>Liczba projektów dotyczących poprawy dostępności komunikacyjnej terenów inwestycyjnych i atrakcji turystycznych [szt.]</c:v>
                </c:pt>
                <c:pt idx="3">
                  <c:v>Liczba projektów dotyczących e-usług  [szt.]</c:v>
                </c:pt>
              </c:strCache>
            </c:strRef>
          </c:cat>
          <c:val>
            <c:numRef>
              <c:f>wskaźniki!$E$9:$E$12</c:f>
              <c:numCache>
                <c:formatCode>General</c:formatCode>
                <c:ptCount val="4"/>
                <c:pt idx="0">
                  <c:v>149</c:v>
                </c:pt>
                <c:pt idx="1">
                  <c:v>119</c:v>
                </c:pt>
                <c:pt idx="2">
                  <c:v>22</c:v>
                </c:pt>
                <c:pt idx="3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742656"/>
        <c:axId val="164744192"/>
        <c:axId val="0"/>
      </c:bar3DChart>
      <c:catAx>
        <c:axId val="16474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64744192"/>
        <c:crosses val="autoZero"/>
        <c:auto val="1"/>
        <c:lblAlgn val="ctr"/>
        <c:lblOffset val="100"/>
        <c:noMultiLvlLbl val="0"/>
      </c:catAx>
      <c:valAx>
        <c:axId val="1647441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4742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7857142857142839E-2"/>
                  <c:y val="-3.2128505928341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857142857142856E-2"/>
                  <c:y val="-2.8915655335507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809523809523812E-2"/>
                  <c:y val="-1.9277103557005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04761904761921E-2"/>
                  <c:y val="-1.9277103557005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CC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wskaźniki!$B$15:$B$16</c:f>
              <c:strCache>
                <c:ptCount val="2"/>
                <c:pt idx="0">
                  <c:v>Długość nowych dróg [km]</c:v>
                </c:pt>
                <c:pt idx="1">
                  <c:v>Długość zmodernizowanych dróg [km]</c:v>
                </c:pt>
              </c:strCache>
            </c:strRef>
          </c:cat>
          <c:val>
            <c:numRef>
              <c:f>wskaźniki!$C$15:$C$16</c:f>
              <c:numCache>
                <c:formatCode>#,##0</c:formatCode>
                <c:ptCount val="2"/>
                <c:pt idx="0">
                  <c:v>45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3888888888888919E-2"/>
                  <c:y val="-5.461846007818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761904761904791E-2"/>
                  <c:y val="-5.7831310671015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wskaźniki!$B$15:$B$16</c:f>
              <c:strCache>
                <c:ptCount val="2"/>
                <c:pt idx="0">
                  <c:v>Długość nowych dróg [km]</c:v>
                </c:pt>
                <c:pt idx="1">
                  <c:v>Długość zmodernizowanych dróg [km]</c:v>
                </c:pt>
              </c:strCache>
            </c:strRef>
          </c:cat>
          <c:val>
            <c:numRef>
              <c:f>wskaźniki!$D$15:$D$16</c:f>
              <c:numCache>
                <c:formatCode>General</c:formatCode>
                <c:ptCount val="2"/>
                <c:pt idx="0">
                  <c:v>79.36</c:v>
                </c:pt>
                <c:pt idx="1">
                  <c:v>112.64999999999999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873015873015879E-2"/>
                  <c:y val="-5.1405609485346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809523809523812E-2"/>
                  <c:y val="-5.1405609485346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wskaźniki!$B$15:$B$16</c:f>
              <c:strCache>
                <c:ptCount val="2"/>
                <c:pt idx="0">
                  <c:v>Długość nowych dróg [km]</c:v>
                </c:pt>
                <c:pt idx="1">
                  <c:v>Długość zmodernizowanych dróg [km]</c:v>
                </c:pt>
              </c:strCache>
            </c:strRef>
          </c:cat>
          <c:val>
            <c:numRef>
              <c:f>wskaźniki!$E$15:$E$16</c:f>
              <c:numCache>
                <c:formatCode>General</c:formatCode>
                <c:ptCount val="2"/>
                <c:pt idx="0">
                  <c:v>32.870000000000005</c:v>
                </c:pt>
                <c:pt idx="1">
                  <c:v>71.83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803712"/>
        <c:axId val="164805248"/>
        <c:axId val="0"/>
      </c:bar3DChart>
      <c:catAx>
        <c:axId val="16480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805248"/>
        <c:crosses val="autoZero"/>
        <c:auto val="1"/>
        <c:lblAlgn val="ctr"/>
        <c:lblOffset val="100"/>
        <c:noMultiLvlLbl val="0"/>
      </c:catAx>
      <c:valAx>
        <c:axId val="1648052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48037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4.0526849037487338E-3"/>
                  <c:y val="-4.232803057172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370820668693E-2"/>
                  <c:y val="-4.232803057172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CC"/>
              </a:solidFill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wskaźniki!$B$17:$B$18</c:f>
              <c:strCache>
                <c:ptCount val="2"/>
                <c:pt idx="0">
                  <c:v>Długość wybudowanej sieci wodociągowej [km]</c:v>
                </c:pt>
                <c:pt idx="1">
                  <c:v>Długość wybudowanej sieci kanalizacyjnej [km]</c:v>
                </c:pt>
              </c:strCache>
            </c:strRef>
          </c:cat>
          <c:val>
            <c:numRef>
              <c:f>wskaźniki!$C$17:$C$18</c:f>
              <c:numCache>
                <c:formatCode>#,##0</c:formatCode>
                <c:ptCount val="2"/>
                <c:pt idx="0">
                  <c:v>160</c:v>
                </c:pt>
                <c:pt idx="1">
                  <c:v>540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0790273556231489E-3"/>
                  <c:y val="-5.2910038214657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58054711246199E-2"/>
                  <c:y val="-4.232803057172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wskaźniki!$B$17:$B$18</c:f>
              <c:strCache>
                <c:ptCount val="2"/>
                <c:pt idx="0">
                  <c:v>Długość wybudowanej sieci wodociągowej [km]</c:v>
                </c:pt>
                <c:pt idx="1">
                  <c:v>Długość wybudowanej sieci kanalizacyjnej [km]</c:v>
                </c:pt>
              </c:strCache>
            </c:strRef>
          </c:cat>
          <c:val>
            <c:numRef>
              <c:f>wskaźniki!$D$17:$D$18</c:f>
              <c:numCache>
                <c:formatCode>General</c:formatCode>
                <c:ptCount val="2"/>
                <c:pt idx="0">
                  <c:v>218.72</c:v>
                </c:pt>
                <c:pt idx="1">
                  <c:v>354.9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4184397163120564E-2"/>
                  <c:y val="-5.2910038214657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184397163120564E-2"/>
                  <c:y val="-4.232803057172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wskaźniki!$B$17:$B$18</c:f>
              <c:strCache>
                <c:ptCount val="2"/>
                <c:pt idx="0">
                  <c:v>Długość wybudowanej sieci wodociągowej [km]</c:v>
                </c:pt>
                <c:pt idx="1">
                  <c:v>Długość wybudowanej sieci kanalizacyjnej [km]</c:v>
                </c:pt>
              </c:strCache>
            </c:strRef>
          </c:cat>
          <c:val>
            <c:numRef>
              <c:f>wskaźniki!$E$17:$E$18</c:f>
              <c:numCache>
                <c:formatCode>General</c:formatCode>
                <c:ptCount val="2"/>
                <c:pt idx="0">
                  <c:v>218.72</c:v>
                </c:pt>
                <c:pt idx="1">
                  <c:v>282.6400000000001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872960"/>
        <c:axId val="164874496"/>
        <c:axId val="0"/>
      </c:bar3DChart>
      <c:catAx>
        <c:axId val="164872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4874496"/>
        <c:crosses val="autoZero"/>
        <c:auto val="1"/>
        <c:lblAlgn val="ctr"/>
        <c:lblOffset val="100"/>
        <c:noMultiLvlLbl val="0"/>
      </c:catAx>
      <c:valAx>
        <c:axId val="1648744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4872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379565682781254E-2"/>
          <c:y val="3.41013232063994E-2"/>
          <c:w val="0.89872285517383077"/>
          <c:h val="0.697417801942176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solidFill>
                <a:srgbClr val="FFFFCC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wskaźniki!$B$20:$B$21</c:f>
              <c:strCache>
                <c:ptCount val="2"/>
                <c:pt idx="0">
                  <c:v>Liczba osób przyłączonych do sieci kanalizacyjnej w wyniku realizacji projektów [osoby]</c:v>
                </c:pt>
                <c:pt idx="1">
                  <c:v>Liczba osób przyłączonych do sieci wodociągowej w wyniku realizacji projektów [osoby]</c:v>
                </c:pt>
              </c:strCache>
            </c:strRef>
          </c:cat>
          <c:val>
            <c:numRef>
              <c:f>wskaźniki!$C$20:$C$21</c:f>
              <c:numCache>
                <c:formatCode>#,##0</c:formatCode>
                <c:ptCount val="2"/>
                <c:pt idx="0">
                  <c:v>40000</c:v>
                </c:pt>
                <c:pt idx="1">
                  <c:v>20000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wskaźniki!$B$20:$B$21</c:f>
              <c:strCache>
                <c:ptCount val="2"/>
                <c:pt idx="0">
                  <c:v>Liczba osób przyłączonych do sieci kanalizacyjnej w wyniku realizacji projektów [osoby]</c:v>
                </c:pt>
                <c:pt idx="1">
                  <c:v>Liczba osób przyłączonych do sieci wodociągowej w wyniku realizacji projektów [osoby]</c:v>
                </c:pt>
              </c:strCache>
            </c:strRef>
          </c:cat>
          <c:val>
            <c:numRef>
              <c:f>wskaźniki!$D$20:$D$21</c:f>
              <c:numCache>
                <c:formatCode>#,##0</c:formatCode>
                <c:ptCount val="2"/>
                <c:pt idx="0">
                  <c:v>21782</c:v>
                </c:pt>
                <c:pt idx="1">
                  <c:v>13140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wskaźniki!$B$20:$B$21</c:f>
              <c:strCache>
                <c:ptCount val="2"/>
                <c:pt idx="0">
                  <c:v>Liczba osób przyłączonych do sieci kanalizacyjnej w wyniku realizacji projektów [osoby]</c:v>
                </c:pt>
                <c:pt idx="1">
                  <c:v>Liczba osób przyłączonych do sieci wodociągowej w wyniku realizacji projektów [osoby]</c:v>
                </c:pt>
              </c:strCache>
            </c:strRef>
          </c:cat>
          <c:val>
            <c:numRef>
              <c:f>wskaźniki!$E$20:$E$21</c:f>
              <c:numCache>
                <c:formatCode>#,##0</c:formatCode>
                <c:ptCount val="2"/>
                <c:pt idx="0">
                  <c:v>17037</c:v>
                </c:pt>
                <c:pt idx="1">
                  <c:v>13682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852736"/>
        <c:axId val="170854272"/>
        <c:axId val="0"/>
      </c:bar3DChart>
      <c:catAx>
        <c:axId val="17085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70854272"/>
        <c:crosses val="autoZero"/>
        <c:auto val="1"/>
        <c:lblAlgn val="ctr"/>
        <c:lblOffset val="100"/>
        <c:noMultiLvlLbl val="0"/>
      </c:catAx>
      <c:valAx>
        <c:axId val="1708542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0852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4.4593088071349062E-3"/>
                  <c:y val="-4.196933010492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77926421404578E-2"/>
                  <c:y val="-4.196933010492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CC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wskaźniki!$B$26:$B$27</c:f>
              <c:strCache>
                <c:ptCount val="2"/>
                <c:pt idx="0">
                  <c:v>Liczba miejsc 
w zakupionym taborze kolejowym [szt.]</c:v>
                </c:pt>
                <c:pt idx="1">
                  <c:v>Liczba miejsc w zakupionym taborze komunikacji miejskiej [szt.]</c:v>
                </c:pt>
              </c:strCache>
            </c:strRef>
          </c:cat>
          <c:val>
            <c:numRef>
              <c:f>wskaźniki!$C$26:$C$27</c:f>
              <c:numCache>
                <c:formatCode>#,##0</c:formatCode>
                <c:ptCount val="2"/>
                <c:pt idx="0">
                  <c:v>3000</c:v>
                </c:pt>
                <c:pt idx="1">
                  <c:v>7000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wskaźniki!$B$26:$B$27</c:f>
              <c:strCache>
                <c:ptCount val="2"/>
                <c:pt idx="0">
                  <c:v>Liczba miejsc 
w zakupionym taborze kolejowym [szt.]</c:v>
                </c:pt>
                <c:pt idx="1">
                  <c:v>Liczba miejsc w zakupionym taborze komunikacji miejskiej [szt.]</c:v>
                </c:pt>
              </c:strCache>
            </c:strRef>
          </c:cat>
          <c:val>
            <c:numRef>
              <c:f>wskaźniki!$D$26:$D$27</c:f>
              <c:numCache>
                <c:formatCode>#,##0</c:formatCode>
                <c:ptCount val="2"/>
                <c:pt idx="0">
                  <c:v>3591</c:v>
                </c:pt>
                <c:pt idx="1">
                  <c:v>11064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wskaźniki!$B$26:$B$27</c:f>
              <c:strCache>
                <c:ptCount val="2"/>
                <c:pt idx="0">
                  <c:v>Liczba miejsc 
w zakupionym taborze kolejowym [szt.]</c:v>
                </c:pt>
                <c:pt idx="1">
                  <c:v>Liczba miejsc w zakupionym taborze komunikacji miejskiej [szt.]</c:v>
                </c:pt>
              </c:strCache>
            </c:strRef>
          </c:cat>
          <c:val>
            <c:numRef>
              <c:f>wskaźniki!$E$26:$E$27</c:f>
              <c:numCache>
                <c:formatCode>#,##0</c:formatCode>
                <c:ptCount val="2"/>
                <c:pt idx="0">
                  <c:v>3591</c:v>
                </c:pt>
                <c:pt idx="1">
                  <c:v>6075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921984"/>
        <c:axId val="170923520"/>
        <c:axId val="0"/>
      </c:bar3DChart>
      <c:catAx>
        <c:axId val="17092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0923520"/>
        <c:crosses val="autoZero"/>
        <c:auto val="1"/>
        <c:lblAlgn val="ctr"/>
        <c:lblOffset val="100"/>
        <c:noMultiLvlLbl val="0"/>
      </c:catAx>
      <c:valAx>
        <c:axId val="1709235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09219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wskaźniki!$C$3</c:f>
              <c:strCache>
                <c:ptCount val="1"/>
                <c:pt idx="0">
                  <c:v>Wartość docelowa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solidFill>
                <a:srgbClr val="FFFFCC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wskaźniki!$B$31:$B$34</c:f>
              <c:strCache>
                <c:ptCount val="4"/>
                <c:pt idx="0">
                  <c:v>Liczba uczniów korzystających 
z efektów projektów 
(z wyłączeniem e-edukacji) [osoby]</c:v>
                </c:pt>
                <c:pt idx="1">
                  <c:v>Liczba studentów korzystających z efektów projektów (z wyłącze-niem e-edukacji) [osoby]</c:v>
                </c:pt>
                <c:pt idx="2">
                  <c:v>Potencjalna liczba specjalistycznych badań przeprowadzonych sprzętem zakupionym w wyniku realizacji RPO [szt.]</c:v>
                </c:pt>
                <c:pt idx="3">
                  <c:v>Liczba osób zamieszkujących budynki mieszkalne odnowione w ramach Priorytetu 9 [osoby]</c:v>
                </c:pt>
              </c:strCache>
            </c:strRef>
          </c:cat>
          <c:val>
            <c:numRef>
              <c:f>wskaźniki!$C$31:$C$34</c:f>
              <c:numCache>
                <c:formatCode>#,##0</c:formatCode>
                <c:ptCount val="4"/>
                <c:pt idx="0">
                  <c:v>14500</c:v>
                </c:pt>
                <c:pt idx="1">
                  <c:v>32000</c:v>
                </c:pt>
                <c:pt idx="2">
                  <c:v>100000</c:v>
                </c:pt>
                <c:pt idx="3">
                  <c:v>15700</c:v>
                </c:pt>
              </c:numCache>
            </c:numRef>
          </c:val>
        </c:ser>
        <c:ser>
          <c:idx val="1"/>
          <c:order val="1"/>
          <c:tx>
            <c:strRef>
              <c:f>wskaźniki!$D$3</c:f>
              <c:strCache>
                <c:ptCount val="1"/>
                <c:pt idx="0">
                  <c:v>Szacowana realizacja (na podstawie umów)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wskaźniki!$B$31:$B$34</c:f>
              <c:strCache>
                <c:ptCount val="4"/>
                <c:pt idx="0">
                  <c:v>Liczba uczniów korzystających 
z efektów projektów 
(z wyłączeniem e-edukacji) [osoby]</c:v>
                </c:pt>
                <c:pt idx="1">
                  <c:v>Liczba studentów korzystających z efektów projektów (z wyłącze-niem e-edukacji) [osoby]</c:v>
                </c:pt>
                <c:pt idx="2">
                  <c:v>Potencjalna liczba specjalistycznych badań przeprowadzonych sprzętem zakupionym w wyniku realizacji RPO [szt.]</c:v>
                </c:pt>
                <c:pt idx="3">
                  <c:v>Liczba osób zamieszkujących budynki mieszkalne odnowione w ramach Priorytetu 9 [osoby]</c:v>
                </c:pt>
              </c:strCache>
            </c:strRef>
          </c:cat>
          <c:val>
            <c:numRef>
              <c:f>wskaźniki!$D$31:$D$34</c:f>
              <c:numCache>
                <c:formatCode>#,##0</c:formatCode>
                <c:ptCount val="4"/>
                <c:pt idx="0">
                  <c:v>59844</c:v>
                </c:pt>
                <c:pt idx="1">
                  <c:v>29007</c:v>
                </c:pt>
                <c:pt idx="2">
                  <c:v>203524</c:v>
                </c:pt>
                <c:pt idx="3">
                  <c:v>18176</c:v>
                </c:pt>
              </c:numCache>
            </c:numRef>
          </c:val>
        </c:ser>
        <c:ser>
          <c:idx val="2"/>
          <c:order val="2"/>
          <c:tx>
            <c:strRef>
              <c:f>wskaźniki!$E$3</c:f>
              <c:strCache>
                <c:ptCount val="1"/>
                <c:pt idx="0">
                  <c:v>Realizacja (na podstawie wniosków o płatność końcową)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wskaźniki!$B$31:$B$34</c:f>
              <c:strCache>
                <c:ptCount val="4"/>
                <c:pt idx="0">
                  <c:v>Liczba uczniów korzystających 
z efektów projektów 
(z wyłączeniem e-edukacji) [osoby]</c:v>
                </c:pt>
                <c:pt idx="1">
                  <c:v>Liczba studentów korzystających z efektów projektów (z wyłącze-niem e-edukacji) [osoby]</c:v>
                </c:pt>
                <c:pt idx="2">
                  <c:v>Potencjalna liczba specjalistycznych badań przeprowadzonych sprzętem zakupionym w wyniku realizacji RPO [szt.]</c:v>
                </c:pt>
                <c:pt idx="3">
                  <c:v>Liczba osób zamieszkujących budynki mieszkalne odnowione w ramach Priorytetu 9 [osoby]</c:v>
                </c:pt>
              </c:strCache>
            </c:strRef>
          </c:cat>
          <c:val>
            <c:numRef>
              <c:f>wskaźniki!$E$31:$E$34</c:f>
              <c:numCache>
                <c:formatCode>#,##0</c:formatCode>
                <c:ptCount val="4"/>
                <c:pt idx="0">
                  <c:v>74358</c:v>
                </c:pt>
                <c:pt idx="1">
                  <c:v>22529</c:v>
                </c:pt>
                <c:pt idx="2">
                  <c:v>226837</c:v>
                </c:pt>
                <c:pt idx="3">
                  <c:v>12870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986880"/>
        <c:axId val="170992768"/>
        <c:axId val="0"/>
      </c:bar3DChart>
      <c:catAx>
        <c:axId val="170986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992768"/>
        <c:crosses val="autoZero"/>
        <c:auto val="1"/>
        <c:lblAlgn val="ctr"/>
        <c:lblOffset val="100"/>
        <c:noMultiLvlLbl val="0"/>
      </c:catAx>
      <c:valAx>
        <c:axId val="1709927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0986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pl-PL" sz="1000" dirty="0" smtClean="0"/>
              <a:t>Stopień wykorzystania alokacji </a:t>
            </a:r>
            <a:r>
              <a:rPr lang="en-US" sz="1000" dirty="0" smtClean="0"/>
              <a:t>z </a:t>
            </a:r>
            <a:r>
              <a:rPr lang="en-US" sz="1000" dirty="0"/>
              <a:t>EFRR w </a:t>
            </a:r>
            <a:r>
              <a:rPr lang="pl-PL" sz="1000" dirty="0" smtClean="0"/>
              <a:t>umowach </a:t>
            </a:r>
            <a:r>
              <a:rPr lang="en-US" sz="1000" dirty="0" smtClean="0"/>
              <a:t>o </a:t>
            </a:r>
            <a:r>
              <a:rPr lang="pl-PL" sz="1000" dirty="0" smtClean="0"/>
              <a:t>dofinansowanie</a:t>
            </a:r>
            <a:r>
              <a:rPr lang="en-US" sz="1000" dirty="0" smtClean="0"/>
              <a:t>, </a:t>
            </a:r>
            <a:r>
              <a:rPr lang="pl-PL" sz="1000" dirty="0" smtClean="0"/>
              <a:t>płatnościach na rzecz beneficjentów oraz projektach zakończonych</a:t>
            </a:r>
            <a:r>
              <a:rPr lang="en-US" sz="1000" dirty="0" smtClean="0"/>
              <a:t> </a:t>
            </a:r>
            <a:r>
              <a:rPr lang="pl-PL" sz="1000" dirty="0" smtClean="0"/>
              <a:t> według Priorytetów wg stanu na dzień</a:t>
            </a:r>
            <a:r>
              <a:rPr lang="pl-PL" sz="1000" baseline="0" dirty="0" smtClean="0"/>
              <a:t> 31.12.2014 r.</a:t>
            </a:r>
            <a:endParaRPr lang="en-US" sz="1000" dirty="0"/>
          </a:p>
        </c:rich>
      </c:tx>
      <c:layout/>
      <c:overlay val="0"/>
      <c:spPr>
        <a:solidFill>
          <a:schemeClr val="bg1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Arkusz1!$C$2</c:f>
              <c:strCache>
                <c:ptCount val="1"/>
                <c:pt idx="0">
                  <c:v>umowy o dofinansowanie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3427323185942219E-3"/>
                  <c:y val="-2.1897810218978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459854014598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9.7323600973235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46472019464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281969557826669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9.7323600973235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427323185942219E-3"/>
                  <c:y val="-3.406326034063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572695422001741E-7"/>
                  <c:y val="-2.9197271873862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2992700729927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00B05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Arkusz1!$B$18:$B$27</c:f>
              <c:strCache>
                <c:ptCount val="10"/>
                <c:pt idx="0">
                  <c:v>Przedsiębiorstwa i Innowacyjność</c:v>
                </c:pt>
                <c:pt idx="1">
                  <c:v>Społeczeństwo informacyjne</c:v>
                </c:pt>
                <c:pt idx="2">
                  <c:v>Transport</c:v>
                </c:pt>
                <c:pt idx="3">
                  <c:v>Środowisko i bezpieczeństwo ekologiczne</c:v>
                </c:pt>
                <c:pt idx="4">
                  <c:v>Energetyka</c:v>
                </c:pt>
                <c:pt idx="5">
                  <c:v>Turystyka i Kultura</c:v>
                </c:pt>
                <c:pt idx="6">
                  <c:v>Edukacja</c:v>
                </c:pt>
                <c:pt idx="7">
                  <c:v>Zdrowie</c:v>
                </c:pt>
                <c:pt idx="8">
                  <c:v>Miasta</c:v>
                </c:pt>
                <c:pt idx="9">
                  <c:v>Pomoc Techniczna</c:v>
                </c:pt>
              </c:strCache>
            </c:strRef>
          </c:cat>
          <c:val>
            <c:numRef>
              <c:f>Arkusz1!$D$18:$D$27</c:f>
              <c:numCache>
                <c:formatCode>0.00%</c:formatCode>
                <c:ptCount val="10"/>
                <c:pt idx="0">
                  <c:v>0.95883991036546812</c:v>
                </c:pt>
                <c:pt idx="1">
                  <c:v>0.97721681943195149</c:v>
                </c:pt>
                <c:pt idx="2">
                  <c:v>0.99551463467791679</c:v>
                </c:pt>
                <c:pt idx="3">
                  <c:v>0.9883062725775974</c:v>
                </c:pt>
                <c:pt idx="4">
                  <c:v>0.97578915334890415</c:v>
                </c:pt>
                <c:pt idx="5">
                  <c:v>0.99253603421914049</c:v>
                </c:pt>
                <c:pt idx="6">
                  <c:v>0.98748761089040948</c:v>
                </c:pt>
                <c:pt idx="7">
                  <c:v>0.98367970415634054</c:v>
                </c:pt>
                <c:pt idx="8">
                  <c:v>0.98005165692274954</c:v>
                </c:pt>
                <c:pt idx="9">
                  <c:v>1.0288659759093466</c:v>
                </c:pt>
              </c:numCache>
            </c:numRef>
          </c:val>
        </c:ser>
        <c:ser>
          <c:idx val="1"/>
          <c:order val="1"/>
          <c:tx>
            <c:strRef>
              <c:f>Arkusz1!$E$2</c:f>
              <c:strCache>
                <c:ptCount val="1"/>
                <c:pt idx="0">
                  <c:v>płatności na rzecz beneficjentów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7136615929711194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854646371884659E-3"/>
                  <c:y val="-1.946472019464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709292743768823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27323185942219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9.7323600973236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281969557826669E-3"/>
                  <c:y val="-7.2992700729927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3709292743768823E-3"/>
                  <c:y val="-7.2992700729927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854646371884412E-3"/>
                  <c:y val="-9.7323600973235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solidFill>
                  <a:srgbClr val="FFFF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Arkusz1!$B$18:$B$27</c:f>
              <c:strCache>
                <c:ptCount val="10"/>
                <c:pt idx="0">
                  <c:v>Przedsiębiorstwa i Innowacyjność</c:v>
                </c:pt>
                <c:pt idx="1">
                  <c:v>Społeczeństwo informacyjne</c:v>
                </c:pt>
                <c:pt idx="2">
                  <c:v>Transport</c:v>
                </c:pt>
                <c:pt idx="3">
                  <c:v>Środowisko i bezpieczeństwo ekologiczne</c:v>
                </c:pt>
                <c:pt idx="4">
                  <c:v>Energetyka</c:v>
                </c:pt>
                <c:pt idx="5">
                  <c:v>Turystyka i Kultura</c:v>
                </c:pt>
                <c:pt idx="6">
                  <c:v>Edukacja</c:v>
                </c:pt>
                <c:pt idx="7">
                  <c:v>Zdrowie</c:v>
                </c:pt>
                <c:pt idx="8">
                  <c:v>Miasta</c:v>
                </c:pt>
                <c:pt idx="9">
                  <c:v>Pomoc Techniczna</c:v>
                </c:pt>
              </c:strCache>
            </c:strRef>
          </c:cat>
          <c:val>
            <c:numRef>
              <c:f>Arkusz1!$F$18:$F$27</c:f>
              <c:numCache>
                <c:formatCode>0.00%</c:formatCode>
                <c:ptCount val="10"/>
                <c:pt idx="0">
                  <c:v>0.7925492367877236</c:v>
                </c:pt>
                <c:pt idx="1">
                  <c:v>0.56224654516605233</c:v>
                </c:pt>
                <c:pt idx="2">
                  <c:v>0.86323836594011827</c:v>
                </c:pt>
                <c:pt idx="3">
                  <c:v>0.89616658140483629</c:v>
                </c:pt>
                <c:pt idx="4">
                  <c:v>0.44017398034361532</c:v>
                </c:pt>
                <c:pt idx="5">
                  <c:v>0.92391583668713828</c:v>
                </c:pt>
                <c:pt idx="6">
                  <c:v>0.96894029226110712</c:v>
                </c:pt>
                <c:pt idx="7">
                  <c:v>0.97534221337339244</c:v>
                </c:pt>
                <c:pt idx="8">
                  <c:v>0.87979482293187294</c:v>
                </c:pt>
                <c:pt idx="9">
                  <c:v>0.76957930503205652</c:v>
                </c:pt>
              </c:numCache>
            </c:numRef>
          </c:val>
        </c:ser>
        <c:ser>
          <c:idx val="2"/>
          <c:order val="2"/>
          <c:tx>
            <c:strRef>
              <c:f>Arkusz1!$G$2</c:f>
              <c:strCache>
                <c:ptCount val="1"/>
                <c:pt idx="0">
                  <c:v>projekty zakończone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7136615929711194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27323185942219E-3"/>
                  <c:y val="-1.703163017031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27323185942219E-3"/>
                  <c:y val="-9.7323600973236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854646371884412E-3"/>
                  <c:y val="-1.459854014598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27323185942219E-3"/>
                  <c:y val="-1.4598540145985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281969557826669E-3"/>
                  <c:y val="-1.2165450121654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854646371884412E-3"/>
                  <c:y val="-1.459854014598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81969557826669E-3"/>
                  <c:y val="-4.8661800486618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27323185941219E-3"/>
                  <c:y val="-1.2165450121654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854646371884412E-3"/>
                  <c:y val="-1.2165450121654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00B0F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Arkusz1!$H$18:$H$27</c:f>
              <c:numCache>
                <c:formatCode>0.00%</c:formatCode>
                <c:ptCount val="10"/>
                <c:pt idx="0">
                  <c:v>0.35877377479509448</c:v>
                </c:pt>
                <c:pt idx="1">
                  <c:v>0.34422465257060086</c:v>
                </c:pt>
                <c:pt idx="2">
                  <c:v>0.39365977442326566</c:v>
                </c:pt>
                <c:pt idx="3">
                  <c:v>0.71947901305764905</c:v>
                </c:pt>
                <c:pt idx="4">
                  <c:v>0.21074309670174032</c:v>
                </c:pt>
                <c:pt idx="5">
                  <c:v>0.76844424898788743</c:v>
                </c:pt>
                <c:pt idx="6">
                  <c:v>0.81468780530369433</c:v>
                </c:pt>
                <c:pt idx="7">
                  <c:v>0.87818460073225857</c:v>
                </c:pt>
                <c:pt idx="8">
                  <c:v>0.71195325200842874</c:v>
                </c:pt>
                <c:pt idx="9">
                  <c:v>0.60664514429496263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349952"/>
        <c:axId val="136376320"/>
        <c:axId val="0"/>
      </c:bar3DChart>
      <c:catAx>
        <c:axId val="1363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36376320"/>
        <c:crosses val="autoZero"/>
        <c:auto val="1"/>
        <c:lblAlgn val="ctr"/>
        <c:lblOffset val="100"/>
        <c:noMultiLvlLbl val="0"/>
      </c:catAx>
      <c:valAx>
        <c:axId val="1363763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6349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zobowiąząń UE w ramach Priorytetu 1 w EUR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Priorytety'!$B$20:$B$21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Priorytety'!$A$22:$A$24;'wykresy Priorytety'!$A$25:$A$27)</c:f>
              <c:strCache>
                <c:ptCount val="6"/>
                <c:pt idx="0">
                  <c:v>Alokacja</c:v>
                </c:pt>
                <c:pt idx="1">
                  <c:v>Wnioski po ocenie formalnej [183,73%]</c:v>
                </c:pt>
                <c:pt idx="2">
                  <c:v>Umowy o dofinansowanie [95,88%]</c:v>
                </c:pt>
                <c:pt idx="3">
                  <c:v>Płatności na rzecz beneficjentów [79,25%]</c:v>
                </c:pt>
                <c:pt idx="4">
                  <c:v>Projekty zakończone [35,88%]</c:v>
                </c:pt>
                <c:pt idx="5">
                  <c:v>Refundacja z KE [79,39%]</c:v>
                </c:pt>
              </c:strCache>
            </c:strRef>
          </c:cat>
          <c:val>
            <c:numRef>
              <c:f>('wykresy Priorytety'!$B$22:$B$24;'wykresy Priorytety'!$B$25:$B$27)</c:f>
              <c:numCache>
                <c:formatCode>#,##0.00</c:formatCode>
                <c:ptCount val="6"/>
                <c:pt idx="1">
                  <c:v>342890362.10004288</c:v>
                </c:pt>
                <c:pt idx="2">
                  <c:v>141235878.05540991</c:v>
                </c:pt>
                <c:pt idx="3">
                  <c:v>101016350.09775399</c:v>
                </c:pt>
                <c:pt idx="4">
                  <c:v>1737928.2628391585</c:v>
                </c:pt>
              </c:numCache>
            </c:numRef>
          </c:val>
        </c:ser>
        <c:ser>
          <c:idx val="1"/>
          <c:order val="1"/>
          <c:tx>
            <c:strRef>
              <c:f>'wykresy Priorytety'!$C$20:$C$21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2163399469024515E-2"/>
                  <c:y val="-0.21706989821643757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Priorytety'!$A$22:$A$24;'wykresy Priorytety'!$A$25:$A$27)</c:f>
              <c:strCache>
                <c:ptCount val="6"/>
                <c:pt idx="0">
                  <c:v>Alokacja</c:v>
                </c:pt>
                <c:pt idx="1">
                  <c:v>Wnioski po ocenie formalnej [183,73%]</c:v>
                </c:pt>
                <c:pt idx="2">
                  <c:v>Umowy o dofinansowanie [95,88%]</c:v>
                </c:pt>
                <c:pt idx="3">
                  <c:v>Płatności na rzecz beneficjentów [79,25%]</c:v>
                </c:pt>
                <c:pt idx="4">
                  <c:v>Projekty zakończone [35,88%]</c:v>
                </c:pt>
                <c:pt idx="5">
                  <c:v>Refundacja z KE [79,39%]</c:v>
                </c:pt>
              </c:strCache>
            </c:strRef>
          </c:cat>
          <c:val>
            <c:numRef>
              <c:f>('wykresy Priorytety'!$C$22:$C$24;'wykresy Priorytety'!$C$25:$C$27)</c:f>
              <c:numCache>
                <c:formatCode>#,##0.00</c:formatCode>
                <c:ptCount val="6"/>
                <c:pt idx="0" formatCode="#,##0">
                  <c:v>293251447.77999979</c:v>
                </c:pt>
                <c:pt idx="1">
                  <c:v>28198893.666611072</c:v>
                </c:pt>
                <c:pt idx="2">
                  <c:v>53815055.45276808</c:v>
                </c:pt>
                <c:pt idx="3">
                  <c:v>18184913.828620479</c:v>
                </c:pt>
                <c:pt idx="4">
                  <c:v>11333261.389537929</c:v>
                </c:pt>
              </c:numCache>
            </c:numRef>
          </c:val>
        </c:ser>
        <c:ser>
          <c:idx val="2"/>
          <c:order val="2"/>
          <c:tx>
            <c:strRef>
              <c:f>'wykresy Priorytety'!$D$20:$D$21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Priorytety'!$A$22:$A$24;'wykresy Priorytety'!$A$25:$A$27)</c:f>
              <c:strCache>
                <c:ptCount val="6"/>
                <c:pt idx="0">
                  <c:v>Alokacja</c:v>
                </c:pt>
                <c:pt idx="1">
                  <c:v>Wnioski po ocenie formalnej [183,73%]</c:v>
                </c:pt>
                <c:pt idx="2">
                  <c:v>Umowy o dofinansowanie [95,88%]</c:v>
                </c:pt>
                <c:pt idx="3">
                  <c:v>Płatności na rzecz beneficjentów [79,25%]</c:v>
                </c:pt>
                <c:pt idx="4">
                  <c:v>Projekty zakończone [35,88%]</c:v>
                </c:pt>
                <c:pt idx="5">
                  <c:v>Refundacja z KE [79,39%]</c:v>
                </c:pt>
              </c:strCache>
            </c:strRef>
          </c:cat>
          <c:val>
            <c:numRef>
              <c:f>('wykresy Priorytety'!$D$22:$D$24;'wykresy Priorytety'!$D$25:$D$27)</c:f>
              <c:numCache>
                <c:formatCode>#,##0.00</c:formatCode>
                <c:ptCount val="6"/>
                <c:pt idx="1">
                  <c:v>5025440.6820132136</c:v>
                </c:pt>
                <c:pt idx="2">
                  <c:v>23650393.166754078</c:v>
                </c:pt>
                <c:pt idx="3">
                  <c:v>25275400.674741283</c:v>
                </c:pt>
                <c:pt idx="4">
                  <c:v>13628353.271184012</c:v>
                </c:pt>
              </c:numCache>
            </c:numRef>
          </c:val>
        </c:ser>
        <c:ser>
          <c:idx val="3"/>
          <c:order val="3"/>
          <c:tx>
            <c:strRef>
              <c:f>'wykresy Priorytety'!$E$20:$E$21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Priorytety'!$A$22:$A$24;'wykresy Priorytety'!$A$25:$A$27)</c:f>
              <c:strCache>
                <c:ptCount val="6"/>
                <c:pt idx="0">
                  <c:v>Alokacja</c:v>
                </c:pt>
                <c:pt idx="1">
                  <c:v>Wnioski po ocenie formalnej [183,73%]</c:v>
                </c:pt>
                <c:pt idx="2">
                  <c:v>Umowy o dofinansowanie [95,88%]</c:v>
                </c:pt>
                <c:pt idx="3">
                  <c:v>Płatności na rzecz beneficjentów [79,25%]</c:v>
                </c:pt>
                <c:pt idx="4">
                  <c:v>Projekty zakończone [35,88%]</c:v>
                </c:pt>
                <c:pt idx="5">
                  <c:v>Refundacja z KE [79,39%]</c:v>
                </c:pt>
              </c:strCache>
            </c:strRef>
          </c:cat>
          <c:val>
            <c:numRef>
              <c:f>('wykresy Priorytety'!$E$22:$E$24;'wykresy Priorytety'!$E$25:$E$27)</c:f>
              <c:numCache>
                <c:formatCode>#,##0.00</c:formatCode>
                <c:ptCount val="6"/>
                <c:pt idx="1">
                  <c:v>90461357.665585741</c:v>
                </c:pt>
                <c:pt idx="2">
                  <c:v>25709837.048781633</c:v>
                </c:pt>
                <c:pt idx="3">
                  <c:v>29305373.489580747</c:v>
                </c:pt>
                <c:pt idx="4">
                  <c:v>22310480.401506837</c:v>
                </c:pt>
              </c:numCache>
            </c:numRef>
          </c:val>
        </c:ser>
        <c:ser>
          <c:idx val="4"/>
          <c:order val="4"/>
          <c:tx>
            <c:strRef>
              <c:f>'wykresy Priorytety'!$F$20:$F$21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Priorytety'!$A$22:$A$24;'wykresy Priorytety'!$A$25:$A$27)</c:f>
              <c:strCache>
                <c:ptCount val="6"/>
                <c:pt idx="0">
                  <c:v>Alokacja</c:v>
                </c:pt>
                <c:pt idx="1">
                  <c:v>Wnioski po ocenie formalnej [183,73%]</c:v>
                </c:pt>
                <c:pt idx="2">
                  <c:v>Umowy o dofinansowanie [95,88%]</c:v>
                </c:pt>
                <c:pt idx="3">
                  <c:v>Płatności na rzecz beneficjentów [79,25%]</c:v>
                </c:pt>
                <c:pt idx="4">
                  <c:v>Projekty zakończone [35,88%]</c:v>
                </c:pt>
                <c:pt idx="5">
                  <c:v>Refundacja z KE [79,39%]</c:v>
                </c:pt>
              </c:strCache>
            </c:strRef>
          </c:cat>
          <c:val>
            <c:numRef>
              <c:f>('wykresy Priorytety'!$F$22:$F$24;'wykresy Priorytety'!$F$25:$F$27)</c:f>
              <c:numCache>
                <c:formatCode>#,##0.00</c:formatCode>
                <c:ptCount val="6"/>
                <c:pt idx="1">
                  <c:v>40433515.514281631</c:v>
                </c:pt>
                <c:pt idx="2">
                  <c:v>28040501.800104897</c:v>
                </c:pt>
                <c:pt idx="3">
                  <c:v>19749063.759477396</c:v>
                </c:pt>
                <c:pt idx="4">
                  <c:v>27590219.500739075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Priorytety'!$G$20:$G$21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Priorytety'!$A$22:$A$24;'wykresy Priorytety'!$A$25:$A$27)</c:f>
              <c:strCache>
                <c:ptCount val="6"/>
                <c:pt idx="0">
                  <c:v>Alokacja</c:v>
                </c:pt>
                <c:pt idx="1">
                  <c:v>Wnioski po ocenie formalnej [183,73%]</c:v>
                </c:pt>
                <c:pt idx="2">
                  <c:v>Umowy o dofinansowanie [95,88%]</c:v>
                </c:pt>
                <c:pt idx="3">
                  <c:v>Płatności na rzecz beneficjentów [79,25%]</c:v>
                </c:pt>
                <c:pt idx="4">
                  <c:v>Projekty zakończone [35,88%]</c:v>
                </c:pt>
                <c:pt idx="5">
                  <c:v>Refundacja z KE [79,39%]</c:v>
                </c:pt>
              </c:strCache>
            </c:strRef>
          </c:cat>
          <c:val>
            <c:numRef>
              <c:f>('wykresy Priorytety'!$G$22:$G$24;'wykresy Priorytety'!$G$25:$G$27)</c:f>
              <c:numCache>
                <c:formatCode>#,##0.00</c:formatCode>
                <c:ptCount val="6"/>
                <c:pt idx="1">
                  <c:v>31778998.824740648</c:v>
                </c:pt>
                <c:pt idx="2">
                  <c:v>8729526.3801003098</c:v>
                </c:pt>
                <c:pt idx="3">
                  <c:v>38885109.274760008</c:v>
                </c:pt>
                <c:pt idx="4">
                  <c:v>28610686.058350131</c:v>
                </c:pt>
                <c:pt idx="5">
                  <c:v>232822011.90000001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525312"/>
        <c:axId val="136526848"/>
        <c:axId val="0"/>
      </c:bar3DChart>
      <c:catAx>
        <c:axId val="1365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36526848"/>
        <c:crosses val="autoZero"/>
        <c:auto val="1"/>
        <c:lblAlgn val="ctr"/>
        <c:lblOffset val="100"/>
        <c:noMultiLvlLbl val="0"/>
      </c:catAx>
      <c:valAx>
        <c:axId val="1365268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6525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zobowiązań UE w ramach Priorytetu 2 w EUR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Priorytety'!$B$38:$B$39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Priorytety'!$A$40:$A$42;'wykresy Priorytety'!$A$43:$A$45)</c:f>
              <c:strCache>
                <c:ptCount val="6"/>
                <c:pt idx="0">
                  <c:v>Alokacja</c:v>
                </c:pt>
                <c:pt idx="1">
                  <c:v>Wnioski po ocenie formalnej [105,13%]</c:v>
                </c:pt>
                <c:pt idx="2">
                  <c:v>Umowy o dofinansowanie [97,72%]</c:v>
                </c:pt>
                <c:pt idx="3">
                  <c:v>Płatności na rzecz beneficjentów [56,22%]</c:v>
                </c:pt>
                <c:pt idx="4">
                  <c:v>Projekty zakończone [34,42%]</c:v>
                </c:pt>
                <c:pt idx="5">
                  <c:v>Refundacja z KE [48,62%]</c:v>
                </c:pt>
              </c:strCache>
            </c:strRef>
          </c:cat>
          <c:val>
            <c:numRef>
              <c:f>('wykresy Priorytety'!$B$40:$B$42;'wykresy Priorytety'!$B$43:$B$45)</c:f>
              <c:numCache>
                <c:formatCode>#,##0.00</c:formatCode>
                <c:ptCount val="6"/>
                <c:pt idx="1">
                  <c:v>42530726.372132935</c:v>
                </c:pt>
                <c:pt idx="2">
                  <c:v>18575196.709742017</c:v>
                </c:pt>
                <c:pt idx="3">
                  <c:v>4921.6537122693235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Priorytety'!$C$38:$C$39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0148600553001298E-3"/>
                  <c:y val="-0.32904725533134288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Priorytety'!$A$40:$A$42;'wykresy Priorytety'!$A$43:$A$45)</c:f>
              <c:strCache>
                <c:ptCount val="6"/>
                <c:pt idx="0">
                  <c:v>Alokacja</c:v>
                </c:pt>
                <c:pt idx="1">
                  <c:v>Wnioski po ocenie formalnej [105,13%]</c:v>
                </c:pt>
                <c:pt idx="2">
                  <c:v>Umowy o dofinansowanie [97,72%]</c:v>
                </c:pt>
                <c:pt idx="3">
                  <c:v>Płatności na rzecz beneficjentów [56,22%]</c:v>
                </c:pt>
                <c:pt idx="4">
                  <c:v>Projekty zakończone [34,42%]</c:v>
                </c:pt>
                <c:pt idx="5">
                  <c:v>Refundacja z KE [48,62%]</c:v>
                </c:pt>
              </c:strCache>
            </c:strRef>
          </c:cat>
          <c:val>
            <c:numRef>
              <c:f>('wykresy Priorytety'!$C$40:$C$42;'wykresy Priorytety'!$C$43:$C$45)</c:f>
              <c:numCache>
                <c:formatCode>#,##0.00</c:formatCode>
                <c:ptCount val="6"/>
                <c:pt idx="0" formatCode="#,##0">
                  <c:v>100559976.72</c:v>
                </c:pt>
                <c:pt idx="1">
                  <c:v>6424837.2204472804</c:v>
                </c:pt>
                <c:pt idx="2">
                  <c:v>27554986.56001142</c:v>
                </c:pt>
                <c:pt idx="3">
                  <c:v>5747538.7320585614</c:v>
                </c:pt>
                <c:pt idx="4">
                  <c:v>110743.38133613089</c:v>
                </c:pt>
              </c:numCache>
            </c:numRef>
          </c:val>
        </c:ser>
        <c:ser>
          <c:idx val="2"/>
          <c:order val="2"/>
          <c:tx>
            <c:strRef>
              <c:f>'wykresy Priorytety'!$D$38:$D$39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Priorytety'!$A$40:$A$42;'wykresy Priorytety'!$A$43:$A$45)</c:f>
              <c:strCache>
                <c:ptCount val="6"/>
                <c:pt idx="0">
                  <c:v>Alokacja</c:v>
                </c:pt>
                <c:pt idx="1">
                  <c:v>Wnioski po ocenie formalnej [105,13%]</c:v>
                </c:pt>
                <c:pt idx="2">
                  <c:v>Umowy o dofinansowanie [97,72%]</c:v>
                </c:pt>
                <c:pt idx="3">
                  <c:v>Płatności na rzecz beneficjentów [56,22%]</c:v>
                </c:pt>
                <c:pt idx="4">
                  <c:v>Projekty zakończone [34,42%]</c:v>
                </c:pt>
                <c:pt idx="5">
                  <c:v>Refundacja z KE [48,62%]</c:v>
                </c:pt>
              </c:strCache>
            </c:strRef>
          </c:cat>
          <c:val>
            <c:numRef>
              <c:f>('wykresy Priorytety'!$D$40:$D$42;'wykresy Priorytety'!$D$43:$D$45)</c:f>
              <c:numCache>
                <c:formatCode>#,##0.00</c:formatCode>
                <c:ptCount val="6"/>
                <c:pt idx="1">
                  <c:v>3748682.8262839252</c:v>
                </c:pt>
                <c:pt idx="2">
                  <c:v>1879055.3192503974</c:v>
                </c:pt>
                <c:pt idx="3">
                  <c:v>10314880.370511658</c:v>
                </c:pt>
                <c:pt idx="4">
                  <c:v>5250070.3137666248</c:v>
                </c:pt>
              </c:numCache>
            </c:numRef>
          </c:val>
        </c:ser>
        <c:ser>
          <c:idx val="3"/>
          <c:order val="3"/>
          <c:tx>
            <c:strRef>
              <c:f>'wykresy Priorytety'!$E$38:$E$39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Priorytety'!$A$40:$A$42;'wykresy Priorytety'!$A$43:$A$45)</c:f>
              <c:strCache>
                <c:ptCount val="6"/>
                <c:pt idx="0">
                  <c:v>Alokacja</c:v>
                </c:pt>
                <c:pt idx="1">
                  <c:v>Wnioski po ocenie formalnej [105,13%]</c:v>
                </c:pt>
                <c:pt idx="2">
                  <c:v>Umowy o dofinansowanie [97,72%]</c:v>
                </c:pt>
                <c:pt idx="3">
                  <c:v>Płatności na rzecz beneficjentów [56,22%]</c:v>
                </c:pt>
                <c:pt idx="4">
                  <c:v>Projekty zakończone [34,42%]</c:v>
                </c:pt>
                <c:pt idx="5">
                  <c:v>Refundacja z KE [48,62%]</c:v>
                </c:pt>
              </c:strCache>
            </c:strRef>
          </c:cat>
          <c:val>
            <c:numRef>
              <c:f>('wykresy Priorytety'!$E$40:$E$42;'wykresy Priorytety'!$E$43:$E$45)</c:f>
              <c:numCache>
                <c:formatCode>#,##0.00</c:formatCode>
                <c:ptCount val="6"/>
                <c:pt idx="1">
                  <c:v>39859732.330360964</c:v>
                </c:pt>
                <c:pt idx="2">
                  <c:v>3628341.5216251016</c:v>
                </c:pt>
                <c:pt idx="3">
                  <c:v>9961285.2009918299</c:v>
                </c:pt>
                <c:pt idx="4">
                  <c:v>2148261.0628963811</c:v>
                </c:pt>
              </c:numCache>
            </c:numRef>
          </c:val>
        </c:ser>
        <c:ser>
          <c:idx val="4"/>
          <c:order val="4"/>
          <c:tx>
            <c:strRef>
              <c:f>'wykresy Priorytety'!$F$38:$F$39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Priorytety'!$A$40:$A$42;'wykresy Priorytety'!$A$43:$A$45)</c:f>
              <c:strCache>
                <c:ptCount val="6"/>
                <c:pt idx="0">
                  <c:v>Alokacja</c:v>
                </c:pt>
                <c:pt idx="1">
                  <c:v>Wnioski po ocenie formalnej [105,13%]</c:v>
                </c:pt>
                <c:pt idx="2">
                  <c:v>Umowy o dofinansowanie [97,72%]</c:v>
                </c:pt>
                <c:pt idx="3">
                  <c:v>Płatności na rzecz beneficjentów [56,22%]</c:v>
                </c:pt>
                <c:pt idx="4">
                  <c:v>Projekty zakończone [34,42%]</c:v>
                </c:pt>
                <c:pt idx="5">
                  <c:v>Refundacja z KE [48,62%]</c:v>
                </c:pt>
              </c:strCache>
            </c:strRef>
          </c:cat>
          <c:val>
            <c:numRef>
              <c:f>('wykresy Priorytety'!$F$40:$F$42;'wykresy Priorytety'!$F$43:$F$45)</c:f>
              <c:numCache>
                <c:formatCode>#,##0.00</c:formatCode>
                <c:ptCount val="6"/>
                <c:pt idx="1">
                  <c:v>10863530.449191729</c:v>
                </c:pt>
                <c:pt idx="2">
                  <c:v>43964029.381050006</c:v>
                </c:pt>
                <c:pt idx="3">
                  <c:v>9532909.1698059216</c:v>
                </c:pt>
                <c:pt idx="4">
                  <c:v>12918344.053693192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Priorytety'!$G$38:$G$39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Priorytety'!$A$40:$A$42;'wykresy Priorytety'!$A$43:$A$45)</c:f>
              <c:strCache>
                <c:ptCount val="6"/>
                <c:pt idx="0">
                  <c:v>Alokacja</c:v>
                </c:pt>
                <c:pt idx="1">
                  <c:v>Wnioski po ocenie formalnej [105,13%]</c:v>
                </c:pt>
                <c:pt idx="2">
                  <c:v>Umowy o dofinansowanie [97,72%]</c:v>
                </c:pt>
                <c:pt idx="3">
                  <c:v>Płatności na rzecz beneficjentów [56,22%]</c:v>
                </c:pt>
                <c:pt idx="4">
                  <c:v>Projekty zakończone [34,42%]</c:v>
                </c:pt>
                <c:pt idx="5">
                  <c:v>Refundacja z KE [48,62%]</c:v>
                </c:pt>
              </c:strCache>
            </c:strRef>
          </c:cat>
          <c:val>
            <c:numRef>
              <c:f>('wykresy Priorytety'!$G$40:$G$42;'wykresy Priorytety'!$G$43:$G$45)</c:f>
              <c:numCache>
                <c:formatCode>#,##0.00</c:formatCode>
                <c:ptCount val="6"/>
                <c:pt idx="1">
                  <c:v>2293350.0915013254</c:v>
                </c:pt>
                <c:pt idx="2">
                  <c:v>2667291.1207905128</c:v>
                </c:pt>
                <c:pt idx="3">
                  <c:v>20977964.365718439</c:v>
                </c:pt>
                <c:pt idx="4">
                  <c:v>14187804.237257378</c:v>
                </c:pt>
                <c:pt idx="5">
                  <c:v>48896426.190000013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660096"/>
        <c:axId val="136661632"/>
        <c:axId val="0"/>
      </c:bar3DChart>
      <c:catAx>
        <c:axId val="13666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36661632"/>
        <c:crosses val="autoZero"/>
        <c:auto val="1"/>
        <c:lblAlgn val="ctr"/>
        <c:lblOffset val="100"/>
        <c:noMultiLvlLbl val="0"/>
      </c:catAx>
      <c:valAx>
        <c:axId val="136661632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6660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zobowiązań UE w ramach Priorytetu 3 w EUR</a:t>
            </a:r>
          </a:p>
        </c:rich>
      </c:tx>
      <c:layout>
        <c:manualLayout>
          <c:xMode val="edge"/>
          <c:yMode val="edge"/>
          <c:x val="0.21416483163789032"/>
          <c:y val="1.62802423662328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Priorytety'!$B$56:$B$57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Priorytety'!$A$58:$A$60;'wykresy Priorytety'!$A$61:$A$63)</c:f>
              <c:strCache>
                <c:ptCount val="6"/>
                <c:pt idx="0">
                  <c:v>Alokacja</c:v>
                </c:pt>
                <c:pt idx="1">
                  <c:v>Wnioski po ocenie formalnej [111,01%]</c:v>
                </c:pt>
                <c:pt idx="2">
                  <c:v>Umowy o dofinansowanie [99,55%]</c:v>
                </c:pt>
                <c:pt idx="3">
                  <c:v>Płatności na rzecz beneficjentów [86,32%]</c:v>
                </c:pt>
                <c:pt idx="4">
                  <c:v>Projekty zakończone [39,37%]</c:v>
                </c:pt>
                <c:pt idx="5">
                  <c:v>Refundacja z KE [99,74%]</c:v>
                </c:pt>
              </c:strCache>
            </c:strRef>
          </c:cat>
          <c:val>
            <c:numRef>
              <c:f>('wykresy Priorytety'!$B$58:$B$60;'wykresy Priorytety'!$B$61:$B$63)</c:f>
              <c:numCache>
                <c:formatCode>#,##0.00</c:formatCode>
                <c:ptCount val="6"/>
                <c:pt idx="1">
                  <c:v>87129243.188212231</c:v>
                </c:pt>
                <c:pt idx="2">
                  <c:v>79520491.18544656</c:v>
                </c:pt>
                <c:pt idx="3">
                  <c:v>8671258.9742978346</c:v>
                </c:pt>
                <c:pt idx="4">
                  <c:v>853597.5585332124</c:v>
                </c:pt>
              </c:numCache>
            </c:numRef>
          </c:val>
        </c:ser>
        <c:ser>
          <c:idx val="1"/>
          <c:order val="1"/>
          <c:tx>
            <c:strRef>
              <c:f>'wykresy Priorytety'!$C$56:$C$57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2059438789802085E-2"/>
                  <c:y val="-0.3228914735969509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Priorytety'!$A$58:$A$60;'wykresy Priorytety'!$A$61:$A$63)</c:f>
              <c:strCache>
                <c:ptCount val="6"/>
                <c:pt idx="0">
                  <c:v>Alokacja</c:v>
                </c:pt>
                <c:pt idx="1">
                  <c:v>Wnioski po ocenie formalnej [111,01%]</c:v>
                </c:pt>
                <c:pt idx="2">
                  <c:v>Umowy o dofinansowanie [99,55%]</c:v>
                </c:pt>
                <c:pt idx="3">
                  <c:v>Płatności na rzecz beneficjentów [86,32%]</c:v>
                </c:pt>
                <c:pt idx="4">
                  <c:v>Projekty zakończone [39,37%]</c:v>
                </c:pt>
                <c:pt idx="5">
                  <c:v>Refundacja z KE [99,74%]</c:v>
                </c:pt>
              </c:strCache>
            </c:strRef>
          </c:cat>
          <c:val>
            <c:numRef>
              <c:f>('wykresy Priorytety'!$C$58:$C$60;'wykresy Priorytety'!$C$61:$C$63)</c:f>
              <c:numCache>
                <c:formatCode>#,##0.00</c:formatCode>
                <c:ptCount val="6"/>
                <c:pt idx="0" formatCode="#,##0">
                  <c:v>273907934.13999999</c:v>
                </c:pt>
                <c:pt idx="1">
                  <c:v>84108207.496066079</c:v>
                </c:pt>
                <c:pt idx="2">
                  <c:v>35688079.273759007</c:v>
                </c:pt>
                <c:pt idx="3">
                  <c:v>26212303.485766046</c:v>
                </c:pt>
                <c:pt idx="4">
                  <c:v>10141877.542797195</c:v>
                </c:pt>
              </c:numCache>
            </c:numRef>
          </c:val>
        </c:ser>
        <c:ser>
          <c:idx val="2"/>
          <c:order val="2"/>
          <c:tx>
            <c:strRef>
              <c:f>'wykresy Priorytety'!$D$56:$D$57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Priorytety'!$A$58:$A$60;'wykresy Priorytety'!$A$61:$A$63)</c:f>
              <c:strCache>
                <c:ptCount val="6"/>
                <c:pt idx="0">
                  <c:v>Alokacja</c:v>
                </c:pt>
                <c:pt idx="1">
                  <c:v>Wnioski po ocenie formalnej [111,01%]</c:v>
                </c:pt>
                <c:pt idx="2">
                  <c:v>Umowy o dofinansowanie [99,55%]</c:v>
                </c:pt>
                <c:pt idx="3">
                  <c:v>Płatności na rzecz beneficjentów [86,32%]</c:v>
                </c:pt>
                <c:pt idx="4">
                  <c:v>Projekty zakończone [39,37%]</c:v>
                </c:pt>
                <c:pt idx="5">
                  <c:v>Refundacja z KE [99,74%]</c:v>
                </c:pt>
              </c:strCache>
            </c:strRef>
          </c:cat>
          <c:val>
            <c:numRef>
              <c:f>('wykresy Priorytety'!$D$58:$D$60;'wykresy Priorytety'!$D$61:$D$63)</c:f>
              <c:numCache>
                <c:formatCode>#,##0.00</c:formatCode>
                <c:ptCount val="6"/>
                <c:pt idx="1">
                  <c:v>47538770.757236183</c:v>
                </c:pt>
                <c:pt idx="2">
                  <c:v>73203025.470888346</c:v>
                </c:pt>
                <c:pt idx="3">
                  <c:v>29968818.208478358</c:v>
                </c:pt>
                <c:pt idx="4">
                  <c:v>9905805.257260019</c:v>
                </c:pt>
              </c:numCache>
            </c:numRef>
          </c:val>
        </c:ser>
        <c:ser>
          <c:idx val="3"/>
          <c:order val="3"/>
          <c:tx>
            <c:strRef>
              <c:f>'wykresy Priorytety'!$E$56:$E$57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Priorytety'!$A$58:$A$60;'wykresy Priorytety'!$A$61:$A$63)</c:f>
              <c:strCache>
                <c:ptCount val="6"/>
                <c:pt idx="0">
                  <c:v>Alokacja</c:v>
                </c:pt>
                <c:pt idx="1">
                  <c:v>Wnioski po ocenie formalnej [111,01%]</c:v>
                </c:pt>
                <c:pt idx="2">
                  <c:v>Umowy o dofinansowanie [99,55%]</c:v>
                </c:pt>
                <c:pt idx="3">
                  <c:v>Płatności na rzecz beneficjentów [86,32%]</c:v>
                </c:pt>
                <c:pt idx="4">
                  <c:v>Projekty zakończone [39,37%]</c:v>
                </c:pt>
                <c:pt idx="5">
                  <c:v>Refundacja z KE [99,74%]</c:v>
                </c:pt>
              </c:strCache>
            </c:strRef>
          </c:cat>
          <c:val>
            <c:numRef>
              <c:f>('wykresy Priorytety'!$E$58:$E$60;'wykresy Priorytety'!$E$61:$E$63)</c:f>
              <c:numCache>
                <c:formatCode>#,##0.00</c:formatCode>
                <c:ptCount val="6"/>
                <c:pt idx="1">
                  <c:v>57455603.6788899</c:v>
                </c:pt>
                <c:pt idx="2">
                  <c:v>60862249.904630236</c:v>
                </c:pt>
                <c:pt idx="3">
                  <c:v>54155976.930046231</c:v>
                </c:pt>
                <c:pt idx="4">
                  <c:v>29330377.166086495</c:v>
                </c:pt>
              </c:numCache>
            </c:numRef>
          </c:val>
        </c:ser>
        <c:ser>
          <c:idx val="4"/>
          <c:order val="4"/>
          <c:tx>
            <c:strRef>
              <c:f>'wykresy Priorytety'!$F$56:$F$57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Priorytety'!$A$58:$A$60;'wykresy Priorytety'!$A$61:$A$63)</c:f>
              <c:strCache>
                <c:ptCount val="6"/>
                <c:pt idx="0">
                  <c:v>Alokacja</c:v>
                </c:pt>
                <c:pt idx="1">
                  <c:v>Wnioski po ocenie formalnej [111,01%]</c:v>
                </c:pt>
                <c:pt idx="2">
                  <c:v>Umowy o dofinansowanie [99,55%]</c:v>
                </c:pt>
                <c:pt idx="3">
                  <c:v>Płatności na rzecz beneficjentów [86,32%]</c:v>
                </c:pt>
                <c:pt idx="4">
                  <c:v>Projekty zakończone [39,37%]</c:v>
                </c:pt>
                <c:pt idx="5">
                  <c:v>Refundacja z KE [99,74%]</c:v>
                </c:pt>
              </c:strCache>
            </c:strRef>
          </c:cat>
          <c:val>
            <c:numRef>
              <c:f>('wykresy Priorytety'!$F$58:$F$60;'wykresy Priorytety'!$F$61:$F$63)</c:f>
              <c:numCache>
                <c:formatCode>#,##0.00</c:formatCode>
                <c:ptCount val="6"/>
                <c:pt idx="1">
                  <c:v>26799008.304324999</c:v>
                </c:pt>
                <c:pt idx="2">
                  <c:v>22530553.120976567</c:v>
                </c:pt>
                <c:pt idx="3">
                  <c:v>75587713.420914471</c:v>
                </c:pt>
                <c:pt idx="4">
                  <c:v>25000517.815077968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Priorytety'!$G$56:$G$57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Priorytety'!$A$58:$A$60;'wykresy Priorytety'!$A$61:$A$63)</c:f>
              <c:strCache>
                <c:ptCount val="6"/>
                <c:pt idx="0">
                  <c:v>Alokacja</c:v>
                </c:pt>
                <c:pt idx="1">
                  <c:v>Wnioski po ocenie formalnej [111,01%]</c:v>
                </c:pt>
                <c:pt idx="2">
                  <c:v>Umowy o dofinansowanie [99,55%]</c:v>
                </c:pt>
                <c:pt idx="3">
                  <c:v>Płatności na rzecz beneficjentów [86,32%]</c:v>
                </c:pt>
                <c:pt idx="4">
                  <c:v>Projekty zakończone [39,37%]</c:v>
                </c:pt>
                <c:pt idx="5">
                  <c:v>Refundacja z KE [99,74%]</c:v>
                </c:pt>
              </c:strCache>
            </c:strRef>
          </c:cat>
          <c:val>
            <c:numRef>
              <c:f>('wykresy Priorytety'!$G$58:$G$60;'wykresy Priorytety'!$G$61:$G$63)</c:f>
              <c:numCache>
                <c:formatCode>#,##0.00</c:formatCode>
                <c:ptCount val="6"/>
                <c:pt idx="1">
                  <c:v>1043983.9229906201</c:v>
                </c:pt>
                <c:pt idx="2">
                  <c:v>874958.03506439924</c:v>
                </c:pt>
                <c:pt idx="3">
                  <c:v>41851766.465544172</c:v>
                </c:pt>
                <c:pt idx="4">
                  <c:v>32594360.226540148</c:v>
                </c:pt>
                <c:pt idx="5">
                  <c:v>273196914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391680"/>
        <c:axId val="132393216"/>
        <c:axId val="0"/>
      </c:bar3DChart>
      <c:catAx>
        <c:axId val="13239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32393216"/>
        <c:crosses val="autoZero"/>
        <c:auto val="1"/>
        <c:lblAlgn val="ctr"/>
        <c:lblOffset val="100"/>
        <c:noMultiLvlLbl val="0"/>
      </c:catAx>
      <c:valAx>
        <c:axId val="132393216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2391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zobowiązań UE w ramach Priorytetu 4 w EUR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07946221302805"/>
          <c:y val="0.12188058139836368"/>
          <c:w val="0.85341434796578897"/>
          <c:h val="0.621900409423295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'wykresy Priorytety'!$B$74:$B$75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Priorytety'!$A$76:$A$78;'wykresy Priorytety'!$A$79:$A$81)</c:f>
              <c:strCache>
                <c:ptCount val="6"/>
                <c:pt idx="0">
                  <c:v>Alokacja</c:v>
                </c:pt>
                <c:pt idx="1">
                  <c:v>Wnioski po ocenie formalnej [128,05%]</c:v>
                </c:pt>
                <c:pt idx="2">
                  <c:v>Umowy o dofinansowanie [98,83%]</c:v>
                </c:pt>
                <c:pt idx="3">
                  <c:v>Płatności na rzecz beneficjentów [89,62%]</c:v>
                </c:pt>
                <c:pt idx="4">
                  <c:v>Projekty zakończone [71,95%]</c:v>
                </c:pt>
                <c:pt idx="5">
                  <c:v>Refundacja z KE [86,14%]</c:v>
                </c:pt>
              </c:strCache>
            </c:strRef>
          </c:cat>
          <c:val>
            <c:numRef>
              <c:f>('wykresy Priorytety'!$B$76:$B$78;'wykresy Priorytety'!$B$79:$B$81)</c:f>
              <c:numCache>
                <c:formatCode>#,##0.00</c:formatCode>
                <c:ptCount val="6"/>
                <c:pt idx="1">
                  <c:v>72513589.23990272</c:v>
                </c:pt>
                <c:pt idx="2">
                  <c:v>45393805.264412753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Priorytety'!$C$74:$C$75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6.0297193949010452E-3"/>
                  <c:y val="-0.25007591405182056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 sz="1000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Priorytety'!$A$76:$A$78;'wykresy Priorytety'!$A$79:$A$81)</c:f>
              <c:strCache>
                <c:ptCount val="6"/>
                <c:pt idx="0">
                  <c:v>Alokacja</c:v>
                </c:pt>
                <c:pt idx="1">
                  <c:v>Wnioski po ocenie formalnej [128,05%]</c:v>
                </c:pt>
                <c:pt idx="2">
                  <c:v>Umowy o dofinansowanie [98,83%]</c:v>
                </c:pt>
                <c:pt idx="3">
                  <c:v>Płatności na rzecz beneficjentów [89,62%]</c:v>
                </c:pt>
                <c:pt idx="4">
                  <c:v>Projekty zakończone [71,95%]</c:v>
                </c:pt>
                <c:pt idx="5">
                  <c:v>Refundacja z KE [86,14%]</c:v>
                </c:pt>
              </c:strCache>
            </c:strRef>
          </c:cat>
          <c:val>
            <c:numRef>
              <c:f>('wykresy Priorytety'!$C$76:$C$78;'wykresy Priorytety'!$C$79:$C$81)</c:f>
              <c:numCache>
                <c:formatCode>#,##0.00</c:formatCode>
                <c:ptCount val="6"/>
                <c:pt idx="0" formatCode="#,##0">
                  <c:v>126109265.669</c:v>
                </c:pt>
                <c:pt idx="1">
                  <c:v>39869146.707357779</c:v>
                </c:pt>
                <c:pt idx="2">
                  <c:v>35041069.960898392</c:v>
                </c:pt>
                <c:pt idx="3">
                  <c:v>24212156.947689652</c:v>
                </c:pt>
                <c:pt idx="4">
                  <c:v>465883.59162653185</c:v>
                </c:pt>
              </c:numCache>
            </c:numRef>
          </c:val>
        </c:ser>
        <c:ser>
          <c:idx val="2"/>
          <c:order val="2"/>
          <c:tx>
            <c:strRef>
              <c:f>'wykresy Priorytety'!$D$74:$D$75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Priorytety'!$A$76:$A$78;'wykresy Priorytety'!$A$79:$A$81)</c:f>
              <c:strCache>
                <c:ptCount val="6"/>
                <c:pt idx="0">
                  <c:v>Alokacja</c:v>
                </c:pt>
                <c:pt idx="1">
                  <c:v>Wnioski po ocenie formalnej [128,05%]</c:v>
                </c:pt>
                <c:pt idx="2">
                  <c:v>Umowy o dofinansowanie [98,83%]</c:v>
                </c:pt>
                <c:pt idx="3">
                  <c:v>Płatności na rzecz beneficjentów [89,62%]</c:v>
                </c:pt>
                <c:pt idx="4">
                  <c:v>Projekty zakończone [71,95%]</c:v>
                </c:pt>
                <c:pt idx="5">
                  <c:v>Refundacja z KE [86,14%]</c:v>
                </c:pt>
              </c:strCache>
            </c:strRef>
          </c:cat>
          <c:val>
            <c:numRef>
              <c:f>('wykresy Priorytety'!$D$76:$D$78;'wykresy Priorytety'!$D$79:$D$81)</c:f>
              <c:numCache>
                <c:formatCode>#,##0.00</c:formatCode>
                <c:ptCount val="6"/>
                <c:pt idx="1">
                  <c:v>12442603.984073238</c:v>
                </c:pt>
                <c:pt idx="2">
                  <c:v>10341416.343998844</c:v>
                </c:pt>
                <c:pt idx="3">
                  <c:v>32165515.681178756</c:v>
                </c:pt>
                <c:pt idx="4">
                  <c:v>19475191.550236039</c:v>
                </c:pt>
              </c:numCache>
            </c:numRef>
          </c:val>
        </c:ser>
        <c:ser>
          <c:idx val="3"/>
          <c:order val="3"/>
          <c:tx>
            <c:strRef>
              <c:f>'wykresy Priorytety'!$E$74:$E$75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Priorytety'!$A$76:$A$78;'wykresy Priorytety'!$A$79:$A$81)</c:f>
              <c:strCache>
                <c:ptCount val="6"/>
                <c:pt idx="0">
                  <c:v>Alokacja</c:v>
                </c:pt>
                <c:pt idx="1">
                  <c:v>Wnioski po ocenie formalnej [128,05%]</c:v>
                </c:pt>
                <c:pt idx="2">
                  <c:v>Umowy o dofinansowanie [98,83%]</c:v>
                </c:pt>
                <c:pt idx="3">
                  <c:v>Płatności na rzecz beneficjentów [89,62%]</c:v>
                </c:pt>
                <c:pt idx="4">
                  <c:v>Projekty zakończone [71,95%]</c:v>
                </c:pt>
                <c:pt idx="5">
                  <c:v>Refundacja z KE [86,14%]</c:v>
                </c:pt>
              </c:strCache>
            </c:strRef>
          </c:cat>
          <c:val>
            <c:numRef>
              <c:f>('wykresy Priorytety'!$E$76:$E$78;'wykresy Priorytety'!$E$79:$E$81)</c:f>
              <c:numCache>
                <c:formatCode>#,##0.00</c:formatCode>
                <c:ptCount val="6"/>
                <c:pt idx="1">
                  <c:v>12188700.38624768</c:v>
                </c:pt>
                <c:pt idx="2">
                  <c:v>9320039.2351342235</c:v>
                </c:pt>
                <c:pt idx="3">
                  <c:v>19381803.02799106</c:v>
                </c:pt>
                <c:pt idx="4">
                  <c:v>24530389.213676017</c:v>
                </c:pt>
              </c:numCache>
            </c:numRef>
          </c:val>
        </c:ser>
        <c:ser>
          <c:idx val="4"/>
          <c:order val="4"/>
          <c:tx>
            <c:strRef>
              <c:f>'wykresy Priorytety'!$F$74:$F$75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Priorytety'!$A$76:$A$78;'wykresy Priorytety'!$A$79:$A$81)</c:f>
              <c:strCache>
                <c:ptCount val="6"/>
                <c:pt idx="0">
                  <c:v>Alokacja</c:v>
                </c:pt>
                <c:pt idx="1">
                  <c:v>Wnioski po ocenie formalnej [128,05%]</c:v>
                </c:pt>
                <c:pt idx="2">
                  <c:v>Umowy o dofinansowanie [98,83%]</c:v>
                </c:pt>
                <c:pt idx="3">
                  <c:v>Płatności na rzecz beneficjentów [89,62%]</c:v>
                </c:pt>
                <c:pt idx="4">
                  <c:v>Projekty zakończone [71,95%]</c:v>
                </c:pt>
                <c:pt idx="5">
                  <c:v>Refundacja z KE [86,14%]</c:v>
                </c:pt>
              </c:strCache>
            </c:strRef>
          </c:cat>
          <c:val>
            <c:numRef>
              <c:f>('wykresy Priorytety'!$F$76:$F$78;'wykresy Priorytety'!$F$79:$F$81)</c:f>
              <c:numCache>
                <c:formatCode>#,##0.00</c:formatCode>
                <c:ptCount val="6"/>
                <c:pt idx="1">
                  <c:v>22007247.892327487</c:v>
                </c:pt>
                <c:pt idx="2">
                  <c:v>25357260.762481514</c:v>
                </c:pt>
                <c:pt idx="3">
                  <c:v>17206280.353821918</c:v>
                </c:pt>
                <c:pt idx="4">
                  <c:v>21403310.340470176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Priorytety'!$G$74:$G$75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Priorytety'!$A$76:$A$78;'wykresy Priorytety'!$A$79:$A$81)</c:f>
              <c:strCache>
                <c:ptCount val="6"/>
                <c:pt idx="0">
                  <c:v>Alokacja</c:v>
                </c:pt>
                <c:pt idx="1">
                  <c:v>Wnioski po ocenie formalnej [128,05%]</c:v>
                </c:pt>
                <c:pt idx="2">
                  <c:v>Umowy o dofinansowanie [98,83%]</c:v>
                </c:pt>
                <c:pt idx="3">
                  <c:v>Płatności na rzecz beneficjentów [89,62%]</c:v>
                </c:pt>
                <c:pt idx="4">
                  <c:v>Projekty zakończone [71,95%]</c:v>
                </c:pt>
                <c:pt idx="5">
                  <c:v>Refundacja z KE [86,14%]</c:v>
                </c:pt>
              </c:strCache>
            </c:strRef>
          </c:cat>
          <c:val>
            <c:numRef>
              <c:f>('wykresy Priorytety'!$G$76:$G$78;'wykresy Priorytety'!$G$79:$G$81)</c:f>
              <c:numCache>
                <c:formatCode>#,##0.00</c:formatCode>
                <c:ptCount val="6"/>
                <c:pt idx="1">
                  <c:v>2459710.1656114459</c:v>
                </c:pt>
                <c:pt idx="2">
                  <c:v>0</c:v>
                </c:pt>
                <c:pt idx="3">
                  <c:v>20049153.487380676</c:v>
                </c:pt>
                <c:pt idx="4">
                  <c:v>24858195.304948203</c:v>
                </c:pt>
                <c:pt idx="5">
                  <c:v>108629357.63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951360"/>
        <c:axId val="141952896"/>
        <c:axId val="0"/>
      </c:bar3DChart>
      <c:catAx>
        <c:axId val="14195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000"/>
            </a:pPr>
            <a:endParaRPr lang="pl-PL"/>
          </a:p>
        </c:txPr>
        <c:crossAx val="141952896"/>
        <c:crosses val="autoZero"/>
        <c:auto val="1"/>
        <c:lblAlgn val="ctr"/>
        <c:lblOffset val="100"/>
        <c:noMultiLvlLbl val="0"/>
      </c:catAx>
      <c:valAx>
        <c:axId val="14195289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419513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/>
              <a:t>Realizacja zobowiązań UE</a:t>
            </a:r>
            <a:r>
              <a:rPr lang="pl-PL" sz="1200" baseline="0"/>
              <a:t> w ramach Priorytetu 5 w EUR</a:t>
            </a:r>
            <a:endParaRPr lang="pl-PL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Priorytety'!$B$92:$B$93</c:f>
              <c:strCache>
                <c:ptCount val="1"/>
                <c:pt idx="0">
                  <c:v>stan na 31.12.2009</c:v>
                </c:pt>
              </c:strCache>
            </c:strRef>
          </c:tx>
          <c:invertIfNegative val="0"/>
          <c:cat>
            <c:strRef>
              <c:f>('wykresy Priorytety'!$A$94:$A$96;'wykresy Priorytety'!$A$97:$A$99)</c:f>
              <c:strCache>
                <c:ptCount val="6"/>
                <c:pt idx="0">
                  <c:v>Alokacja</c:v>
                </c:pt>
                <c:pt idx="1">
                  <c:v>Wnioski po ocenie formalnej [166,01%]</c:v>
                </c:pt>
                <c:pt idx="2">
                  <c:v>Umowy o dofinansowanie [97,58%]</c:v>
                </c:pt>
                <c:pt idx="3">
                  <c:v>Płatności na rzecz beneficjentów [44,02%]</c:v>
                </c:pt>
                <c:pt idx="4">
                  <c:v>Projekty zakończone [21,07%]</c:v>
                </c:pt>
                <c:pt idx="5">
                  <c:v>Refundacja z KE [19,48%]</c:v>
                </c:pt>
              </c:strCache>
            </c:strRef>
          </c:cat>
          <c:val>
            <c:numRef>
              <c:f>('wykresy Priorytety'!$B$94:$B$96;'wykresy Priorytety'!$B$97:$B$99)</c:f>
              <c:numCache>
                <c:formatCode>#,##0.00</c:formatCode>
                <c:ptCount val="6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Priorytety'!$C$92:$C$93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-0.242507776913676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Priorytety'!$A$94:$A$96;'wykresy Priorytety'!$A$97:$A$99)</c:f>
              <c:strCache>
                <c:ptCount val="6"/>
                <c:pt idx="0">
                  <c:v>Alokacja</c:v>
                </c:pt>
                <c:pt idx="1">
                  <c:v>Wnioski po ocenie formalnej [166,01%]</c:v>
                </c:pt>
                <c:pt idx="2">
                  <c:v>Umowy o dofinansowanie [97,58%]</c:v>
                </c:pt>
                <c:pt idx="3">
                  <c:v>Płatności na rzecz beneficjentów [44,02%]</c:v>
                </c:pt>
                <c:pt idx="4">
                  <c:v>Projekty zakończone [21,07%]</c:v>
                </c:pt>
                <c:pt idx="5">
                  <c:v>Refundacja z KE [19,48%]</c:v>
                </c:pt>
              </c:strCache>
            </c:strRef>
          </c:cat>
          <c:val>
            <c:numRef>
              <c:f>('wykresy Priorytety'!$C$94:$C$96;'wykresy Priorytety'!$C$97:$C$99)</c:f>
              <c:numCache>
                <c:formatCode>#,##0.00</c:formatCode>
                <c:ptCount val="6"/>
                <c:pt idx="0" formatCode="#,##0">
                  <c:v>34400424.040000007</c:v>
                </c:pt>
                <c:pt idx="1">
                  <c:v>2432244.6950550741</c:v>
                </c:pt>
                <c:pt idx="2">
                  <c:v>2083002.9612321767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'wykresy Priorytety'!$D$92:$D$93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Priorytety'!$A$94:$A$96;'wykresy Priorytety'!$A$97:$A$99)</c:f>
              <c:strCache>
                <c:ptCount val="6"/>
                <c:pt idx="0">
                  <c:v>Alokacja</c:v>
                </c:pt>
                <c:pt idx="1">
                  <c:v>Wnioski po ocenie formalnej [166,01%]</c:v>
                </c:pt>
                <c:pt idx="2">
                  <c:v>Umowy o dofinansowanie [97,58%]</c:v>
                </c:pt>
                <c:pt idx="3">
                  <c:v>Płatności na rzecz beneficjentów [44,02%]</c:v>
                </c:pt>
                <c:pt idx="4">
                  <c:v>Projekty zakończone [21,07%]</c:v>
                </c:pt>
                <c:pt idx="5">
                  <c:v>Refundacja z KE [19,48%]</c:v>
                </c:pt>
              </c:strCache>
            </c:strRef>
          </c:cat>
          <c:val>
            <c:numRef>
              <c:f>('wykresy Priorytety'!$D$94:$D$96;'wykresy Priorytety'!$D$97:$D$99)</c:f>
              <c:numCache>
                <c:formatCode>#,##0.00</c:formatCode>
                <c:ptCount val="6"/>
                <c:pt idx="1">
                  <c:v>8185383.1100090593</c:v>
                </c:pt>
                <c:pt idx="2">
                  <c:v>-199658.9814505743</c:v>
                </c:pt>
                <c:pt idx="3">
                  <c:v>343221.87306280097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'wykresy Priorytety'!$E$92:$E$93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Priorytety'!$A$94:$A$96;'wykresy Priorytety'!$A$97:$A$99)</c:f>
              <c:strCache>
                <c:ptCount val="6"/>
                <c:pt idx="0">
                  <c:v>Alokacja</c:v>
                </c:pt>
                <c:pt idx="1">
                  <c:v>Wnioski po ocenie formalnej [166,01%]</c:v>
                </c:pt>
                <c:pt idx="2">
                  <c:v>Umowy o dofinansowanie [97,58%]</c:v>
                </c:pt>
                <c:pt idx="3">
                  <c:v>Płatności na rzecz beneficjentów [44,02%]</c:v>
                </c:pt>
                <c:pt idx="4">
                  <c:v>Projekty zakończone [21,07%]</c:v>
                </c:pt>
                <c:pt idx="5">
                  <c:v>Refundacja z KE [19,48%]</c:v>
                </c:pt>
              </c:strCache>
            </c:strRef>
          </c:cat>
          <c:val>
            <c:numRef>
              <c:f>('wykresy Priorytety'!$E$94:$E$96;'wykresy Priorytety'!$E$97:$E$99)</c:f>
              <c:numCache>
                <c:formatCode>#,##0.00</c:formatCode>
                <c:ptCount val="6"/>
                <c:pt idx="1">
                  <c:v>27866009.20795384</c:v>
                </c:pt>
                <c:pt idx="2">
                  <c:v>12699483.768060653</c:v>
                </c:pt>
                <c:pt idx="3">
                  <c:v>617512.46244814259</c:v>
                </c:pt>
                <c:pt idx="4">
                  <c:v>156568.59472605016</c:v>
                </c:pt>
              </c:numCache>
            </c:numRef>
          </c:val>
        </c:ser>
        <c:ser>
          <c:idx val="4"/>
          <c:order val="4"/>
          <c:tx>
            <c:strRef>
              <c:f>'wykresy Priorytety'!$F$92:$F$93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Priorytety'!$A$94:$A$96;'wykresy Priorytety'!$A$97:$A$99)</c:f>
              <c:strCache>
                <c:ptCount val="6"/>
                <c:pt idx="0">
                  <c:v>Alokacja</c:v>
                </c:pt>
                <c:pt idx="1">
                  <c:v>Wnioski po ocenie formalnej [166,01%]</c:v>
                </c:pt>
                <c:pt idx="2">
                  <c:v>Umowy o dofinansowanie [97,58%]</c:v>
                </c:pt>
                <c:pt idx="3">
                  <c:v>Płatności na rzecz beneficjentów [44,02%]</c:v>
                </c:pt>
                <c:pt idx="4">
                  <c:v>Projekty zakończone [21,07%]</c:v>
                </c:pt>
                <c:pt idx="5">
                  <c:v>Refundacja z KE [19,48%]</c:v>
                </c:pt>
              </c:strCache>
            </c:strRef>
          </c:cat>
          <c:val>
            <c:numRef>
              <c:f>('wykresy Priorytety'!$F$94:$F$96;'wykresy Priorytety'!$F$97:$F$99)</c:f>
              <c:numCache>
                <c:formatCode>#,##0.00</c:formatCode>
                <c:ptCount val="6"/>
                <c:pt idx="1">
                  <c:v>9407751.1420533061</c:v>
                </c:pt>
                <c:pt idx="2">
                  <c:v>10399839.001478231</c:v>
                </c:pt>
                <c:pt idx="3">
                  <c:v>2368278.663392303</c:v>
                </c:pt>
                <c:pt idx="4">
                  <c:v>625648.44070382905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Priorytety'!$G$92:$G$93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Priorytety'!$A$94:$A$96;'wykresy Priorytety'!$A$97:$A$99)</c:f>
              <c:strCache>
                <c:ptCount val="6"/>
                <c:pt idx="0">
                  <c:v>Alokacja</c:v>
                </c:pt>
                <c:pt idx="1">
                  <c:v>Wnioski po ocenie formalnej [166,01%]</c:v>
                </c:pt>
                <c:pt idx="2">
                  <c:v>Umowy o dofinansowanie [97,58%]</c:v>
                </c:pt>
                <c:pt idx="3">
                  <c:v>Płatności na rzecz beneficjentów [44,02%]</c:v>
                </c:pt>
                <c:pt idx="4">
                  <c:v>Projekty zakończone [21,07%]</c:v>
                </c:pt>
                <c:pt idx="5">
                  <c:v>Refundacja z KE [19,48%]</c:v>
                </c:pt>
              </c:strCache>
            </c:strRef>
          </c:cat>
          <c:val>
            <c:numRef>
              <c:f>('wykresy Priorytety'!$G$94:$G$96;'wykresy Priorytety'!$G$97:$G$99)</c:f>
              <c:numCache>
                <c:formatCode>#,##0.00</c:formatCode>
                <c:ptCount val="6"/>
                <c:pt idx="1">
                  <c:v>9216867.3136114385</c:v>
                </c:pt>
                <c:pt idx="2">
                  <c:v>8584893.899514379</c:v>
                </c:pt>
                <c:pt idx="3">
                  <c:v>11813158.576291732</c:v>
                </c:pt>
                <c:pt idx="4">
                  <c:v>6467434.8546127016</c:v>
                </c:pt>
                <c:pt idx="5">
                  <c:v>6701520.9300000025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084992"/>
        <c:axId val="144086528"/>
        <c:axId val="0"/>
      </c:bar3DChart>
      <c:catAx>
        <c:axId val="1440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44086528"/>
        <c:crosses val="autoZero"/>
        <c:auto val="1"/>
        <c:lblAlgn val="ctr"/>
        <c:lblOffset val="100"/>
        <c:noMultiLvlLbl val="0"/>
      </c:catAx>
      <c:valAx>
        <c:axId val="144086528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44084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Realizacja zobowiązań UE w ramach Priorytetu 6 w </a:t>
            </a:r>
            <a:r>
              <a:rPr lang="pl-PL" sz="1200"/>
              <a:t>EUR</a:t>
            </a:r>
            <a:endParaRPr lang="en-U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'wykresy Priorytety'!$B$110:$B$111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Priorytety'!$A$112:$A$114;'wykresy Priorytety'!$A$115:$A$117)</c:f>
              <c:strCache>
                <c:ptCount val="6"/>
                <c:pt idx="0">
                  <c:v>Alokacja</c:v>
                </c:pt>
                <c:pt idx="1">
                  <c:v>Wnioski po ocenie formalnej [156,07%]</c:v>
                </c:pt>
                <c:pt idx="2">
                  <c:v>Umowy o dofinansowanie [99,25%]</c:v>
                </c:pt>
                <c:pt idx="3">
                  <c:v>Płatności na rzecz beneficjentów [92,39%]</c:v>
                </c:pt>
                <c:pt idx="4">
                  <c:v>Projekty zakończone [76,84%]</c:v>
                </c:pt>
                <c:pt idx="5">
                  <c:v>Refundacja z KE [99,62%]</c:v>
                </c:pt>
              </c:strCache>
            </c:strRef>
          </c:cat>
          <c:val>
            <c:numRef>
              <c:f>('wykresy Priorytety'!$B$112:$B$114;'wykresy Priorytety'!$B$115:$B$117)</c:f>
              <c:numCache>
                <c:formatCode>#,##0.00</c:formatCode>
                <c:ptCount val="6"/>
                <c:pt idx="1">
                  <c:v>138728645.37218058</c:v>
                </c:pt>
                <c:pt idx="2">
                  <c:v>24149432.802441452</c:v>
                </c:pt>
                <c:pt idx="3">
                  <c:v>690601.30656621081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Priorytety'!$C$110:$C$111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6.1345840800297547E-3"/>
                  <c:y val="-0.25534061721168638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Priorytety'!$A$112:$A$114;'wykresy Priorytety'!$A$115:$A$117)</c:f>
              <c:strCache>
                <c:ptCount val="6"/>
                <c:pt idx="0">
                  <c:v>Alokacja</c:v>
                </c:pt>
                <c:pt idx="1">
                  <c:v>Wnioski po ocenie formalnej [156,07%]</c:v>
                </c:pt>
                <c:pt idx="2">
                  <c:v>Umowy o dofinansowanie [99,25%]</c:v>
                </c:pt>
                <c:pt idx="3">
                  <c:v>Płatności na rzecz beneficjentów [92,39%]</c:v>
                </c:pt>
                <c:pt idx="4">
                  <c:v>Projekty zakończone [76,84%]</c:v>
                </c:pt>
                <c:pt idx="5">
                  <c:v>Refundacja z KE [99,62%]</c:v>
                </c:pt>
              </c:strCache>
            </c:strRef>
          </c:cat>
          <c:val>
            <c:numRef>
              <c:f>('wykresy Priorytety'!$C$112:$C$114;'wykresy Priorytety'!$C$115:$C$117)</c:f>
              <c:numCache>
                <c:formatCode>#,##0.00</c:formatCode>
                <c:ptCount val="6"/>
                <c:pt idx="0" formatCode="#,##0">
                  <c:v>108896918.161</c:v>
                </c:pt>
                <c:pt idx="1">
                  <c:v>13154780.685232013</c:v>
                </c:pt>
                <c:pt idx="2">
                  <c:v>61308284.564398475</c:v>
                </c:pt>
                <c:pt idx="3">
                  <c:v>23547785.966334462</c:v>
                </c:pt>
                <c:pt idx="4">
                  <c:v>406224.57679652853</c:v>
                </c:pt>
              </c:numCache>
            </c:numRef>
          </c:val>
        </c:ser>
        <c:ser>
          <c:idx val="2"/>
          <c:order val="2"/>
          <c:tx>
            <c:strRef>
              <c:f>'wykresy Priorytety'!$D$110:$D$111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Priorytety'!$A$112:$A$114;'wykresy Priorytety'!$A$115:$A$117)</c:f>
              <c:strCache>
                <c:ptCount val="6"/>
                <c:pt idx="0">
                  <c:v>Alokacja</c:v>
                </c:pt>
                <c:pt idx="1">
                  <c:v>Wnioski po ocenie formalnej [156,07%]</c:v>
                </c:pt>
                <c:pt idx="2">
                  <c:v>Umowy o dofinansowanie [99,25%]</c:v>
                </c:pt>
                <c:pt idx="3">
                  <c:v>Płatności na rzecz beneficjentów [92,39%]</c:v>
                </c:pt>
                <c:pt idx="4">
                  <c:v>Projekty zakończone [76,84%]</c:v>
                </c:pt>
                <c:pt idx="5">
                  <c:v>Refundacja z KE [99,62%]</c:v>
                </c:pt>
              </c:strCache>
            </c:strRef>
          </c:cat>
          <c:val>
            <c:numRef>
              <c:f>('wykresy Priorytety'!$D$112:$D$114;'wykresy Priorytety'!$D$115:$D$117)</c:f>
              <c:numCache>
                <c:formatCode>#,##0.00</c:formatCode>
                <c:ptCount val="6"/>
                <c:pt idx="1">
                  <c:v>4892520.0705736279</c:v>
                </c:pt>
                <c:pt idx="2">
                  <c:v>6324495.7846549898</c:v>
                </c:pt>
                <c:pt idx="3">
                  <c:v>29101837.816508509</c:v>
                </c:pt>
                <c:pt idx="4">
                  <c:v>13748482.742835337</c:v>
                </c:pt>
              </c:numCache>
            </c:numRef>
          </c:val>
        </c:ser>
        <c:ser>
          <c:idx val="3"/>
          <c:order val="3"/>
          <c:tx>
            <c:strRef>
              <c:f>'wykresy Priorytety'!$E$110:$E$111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Priorytety'!$A$112:$A$114;'wykresy Priorytety'!$A$115:$A$117)</c:f>
              <c:strCache>
                <c:ptCount val="6"/>
                <c:pt idx="0">
                  <c:v>Alokacja</c:v>
                </c:pt>
                <c:pt idx="1">
                  <c:v>Wnioski po ocenie formalnej [156,07%]</c:v>
                </c:pt>
                <c:pt idx="2">
                  <c:v>Umowy o dofinansowanie [99,25%]</c:v>
                </c:pt>
                <c:pt idx="3">
                  <c:v>Płatności na rzecz beneficjentów [92,39%]</c:v>
                </c:pt>
                <c:pt idx="4">
                  <c:v>Projekty zakończone [76,84%]</c:v>
                </c:pt>
                <c:pt idx="5">
                  <c:v>Refundacja z KE [99,62%]</c:v>
                </c:pt>
              </c:strCache>
            </c:strRef>
          </c:cat>
          <c:val>
            <c:numRef>
              <c:f>('wykresy Priorytety'!$E$112:$E$114;'wykresy Priorytety'!$E$115:$E$117)</c:f>
              <c:numCache>
                <c:formatCode>#,##0.00</c:formatCode>
                <c:ptCount val="6"/>
                <c:pt idx="1">
                  <c:v>8710368.1584092323</c:v>
                </c:pt>
                <c:pt idx="2">
                  <c:v>9789055.4050832149</c:v>
                </c:pt>
                <c:pt idx="3">
                  <c:v>23347704.346478458</c:v>
                </c:pt>
                <c:pt idx="4">
                  <c:v>30049357.01683278</c:v>
                </c:pt>
              </c:numCache>
            </c:numRef>
          </c:val>
        </c:ser>
        <c:ser>
          <c:idx val="4"/>
          <c:order val="4"/>
          <c:tx>
            <c:strRef>
              <c:f>'wykresy Priorytety'!$F$110:$F$111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Priorytety'!$A$112:$A$114;'wykresy Priorytety'!$A$115:$A$117)</c:f>
              <c:strCache>
                <c:ptCount val="6"/>
                <c:pt idx="0">
                  <c:v>Alokacja</c:v>
                </c:pt>
                <c:pt idx="1">
                  <c:v>Wnioski po ocenie formalnej [156,07%]</c:v>
                </c:pt>
                <c:pt idx="2">
                  <c:v>Umowy o dofinansowanie [99,25%]</c:v>
                </c:pt>
                <c:pt idx="3">
                  <c:v>Płatności na rzecz beneficjentów [92,39%]</c:v>
                </c:pt>
                <c:pt idx="4">
                  <c:v>Projekty zakończone [76,84%]</c:v>
                </c:pt>
                <c:pt idx="5">
                  <c:v>Refundacja z KE [99,62%]</c:v>
                </c:pt>
              </c:strCache>
            </c:strRef>
          </c:cat>
          <c:val>
            <c:numRef>
              <c:f>('wykresy Priorytety'!$F$112:$F$114;'wykresy Priorytety'!$F$115:$F$117)</c:f>
              <c:numCache>
                <c:formatCode>#,##0.00</c:formatCode>
                <c:ptCount val="6"/>
                <c:pt idx="1">
                  <c:v>3882120.6213342263</c:v>
                </c:pt>
                <c:pt idx="2">
                  <c:v>5207889.4425635533</c:v>
                </c:pt>
                <c:pt idx="3">
                  <c:v>13388460.893615013</c:v>
                </c:pt>
                <c:pt idx="4">
                  <c:v>19305623.601640347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Priorytety'!$G$110:$G$111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Priorytety'!$A$112:$A$114;'wykresy Priorytety'!$A$115:$A$117)</c:f>
              <c:strCache>
                <c:ptCount val="6"/>
                <c:pt idx="0">
                  <c:v>Alokacja</c:v>
                </c:pt>
                <c:pt idx="1">
                  <c:v>Wnioski po ocenie formalnej [156,07%]</c:v>
                </c:pt>
                <c:pt idx="2">
                  <c:v>Umowy o dofinansowanie [99,25%]</c:v>
                </c:pt>
                <c:pt idx="3">
                  <c:v>Płatności na rzecz beneficjentów [92,39%]</c:v>
                </c:pt>
                <c:pt idx="4">
                  <c:v>Projekty zakończone [76,84%]</c:v>
                </c:pt>
                <c:pt idx="5">
                  <c:v>Refundacja z KE [99,62%]</c:v>
                </c:pt>
              </c:strCache>
            </c:strRef>
          </c:cat>
          <c:val>
            <c:numRef>
              <c:f>('wykresy Priorytety'!$G$112:$G$114;'wykresy Priorytety'!$G$115:$G$117)</c:f>
              <c:numCache>
                <c:formatCode>#,##0.00</c:formatCode>
                <c:ptCount val="6"/>
                <c:pt idx="1">
                  <c:v>583498.1249512732</c:v>
                </c:pt>
                <c:pt idx="2">
                  <c:v>1304957.2910635916</c:v>
                </c:pt>
                <c:pt idx="3">
                  <c:v>10535196.925868427</c:v>
                </c:pt>
                <c:pt idx="4">
                  <c:v>20171522.555220045</c:v>
                </c:pt>
                <c:pt idx="5">
                  <c:v>108479487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219520"/>
        <c:axId val="144229504"/>
        <c:axId val="0"/>
      </c:bar3DChart>
      <c:catAx>
        <c:axId val="14421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44229504"/>
        <c:crosses val="autoZero"/>
        <c:auto val="1"/>
        <c:lblAlgn val="ctr"/>
        <c:lblOffset val="100"/>
        <c:noMultiLvlLbl val="0"/>
      </c:catAx>
      <c:valAx>
        <c:axId val="144229504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4421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dirty="0"/>
              <a:t>Realizacja zobowiązań</a:t>
            </a:r>
            <a:r>
              <a:rPr lang="pl-PL" sz="1200" baseline="0" dirty="0"/>
              <a:t> UE w ramach Priorytetu 7 w EUR</a:t>
            </a:r>
            <a:endParaRPr lang="pl-PL" sz="1200" dirty="0"/>
          </a:p>
        </c:rich>
      </c:tx>
      <c:layout>
        <c:manualLayout>
          <c:xMode val="edge"/>
          <c:yMode val="edge"/>
          <c:x val="0.22107112863165848"/>
          <c:y val="2.763176216667829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71863657605186"/>
          <c:y val="0.10981995291825652"/>
          <c:w val="0.82664727150070416"/>
          <c:h val="0.668184322320537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'wykresy Priorytety'!$B$128:$B$129</c:f>
              <c:strCache>
                <c:ptCount val="1"/>
                <c:pt idx="0">
                  <c:v>stan na 31.12.2009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('wykresy Priorytety'!$A$130:$A$132;'wykresy Priorytety'!$A$133:$A$135)</c:f>
              <c:strCache>
                <c:ptCount val="6"/>
                <c:pt idx="0">
                  <c:v>Alokacja</c:v>
                </c:pt>
                <c:pt idx="1">
                  <c:v>Wnioski po ocenie formalnej [121,50%]</c:v>
                </c:pt>
                <c:pt idx="2">
                  <c:v>Umowy o dofinansowanie [98,75%]</c:v>
                </c:pt>
                <c:pt idx="3">
                  <c:v>Płatności na rzecz beneficjentów [96,89%]</c:v>
                </c:pt>
                <c:pt idx="4">
                  <c:v>Projekty zakończone [81,47%]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Priorytety'!$B$130:$B$132;'wykresy Priorytety'!$B$133:$B$135)</c:f>
              <c:numCache>
                <c:formatCode>#,##0.00</c:formatCode>
                <c:ptCount val="6"/>
                <c:pt idx="1">
                  <c:v>87556112.016594291</c:v>
                </c:pt>
                <c:pt idx="2">
                  <c:v>71710973.220161185</c:v>
                </c:pt>
                <c:pt idx="3">
                  <c:v>6318936.9748700606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'wykresy Priorytety'!$C$128:$C$129</c:f>
              <c:strCache>
                <c:ptCount val="1"/>
                <c:pt idx="0">
                  <c:v>stan na 31.12.2010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7.4732750974938816E-3"/>
                  <c:y val="-0.27355444545011476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('wykresy Priorytety'!$A$130:$A$132;'wykresy Priorytety'!$A$133:$A$135)</c:f>
              <c:strCache>
                <c:ptCount val="6"/>
                <c:pt idx="0">
                  <c:v>Alokacja</c:v>
                </c:pt>
                <c:pt idx="1">
                  <c:v>Wnioski po ocenie formalnej [121,50%]</c:v>
                </c:pt>
                <c:pt idx="2">
                  <c:v>Umowy o dofinansowanie [98,75%]</c:v>
                </c:pt>
                <c:pt idx="3">
                  <c:v>Płatności na rzecz beneficjentów [96,89%]</c:v>
                </c:pt>
                <c:pt idx="4">
                  <c:v>Projekty zakończone [81,47%]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Priorytety'!$C$130:$C$132;'wykresy Priorytety'!$C$133:$C$135)</c:f>
              <c:numCache>
                <c:formatCode>#,##0.00</c:formatCode>
                <c:ptCount val="6"/>
                <c:pt idx="0" formatCode="#,##0">
                  <c:v>99050316</c:v>
                </c:pt>
                <c:pt idx="1">
                  <c:v>32086211.525439877</c:v>
                </c:pt>
                <c:pt idx="2">
                  <c:v>21722478.753993589</c:v>
                </c:pt>
                <c:pt idx="3">
                  <c:v>35589179.51456774</c:v>
                </c:pt>
                <c:pt idx="4">
                  <c:v>4278981.9083496295</c:v>
                </c:pt>
              </c:numCache>
            </c:numRef>
          </c:val>
        </c:ser>
        <c:ser>
          <c:idx val="2"/>
          <c:order val="2"/>
          <c:tx>
            <c:strRef>
              <c:f>'wykresy Priorytety'!$D$128:$D$129</c:f>
              <c:strCache>
                <c:ptCount val="1"/>
                <c:pt idx="0">
                  <c:v>stan na 31.12.2011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('wykresy Priorytety'!$A$130:$A$132;'wykresy Priorytety'!$A$133:$A$135)</c:f>
              <c:strCache>
                <c:ptCount val="6"/>
                <c:pt idx="0">
                  <c:v>Alokacja</c:v>
                </c:pt>
                <c:pt idx="1">
                  <c:v>Wnioski po ocenie formalnej [121,50%]</c:v>
                </c:pt>
                <c:pt idx="2">
                  <c:v>Umowy o dofinansowanie [98,75%]</c:v>
                </c:pt>
                <c:pt idx="3">
                  <c:v>Płatności na rzecz beneficjentów [96,89%]</c:v>
                </c:pt>
                <c:pt idx="4">
                  <c:v>Projekty zakończone [81,47%]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Priorytety'!$D$130:$D$132;'wykresy Priorytety'!$D$133:$D$135)</c:f>
              <c:numCache>
                <c:formatCode>#,##0.00</c:formatCode>
                <c:ptCount val="6"/>
                <c:pt idx="1">
                  <c:v>-310186.36450335407</c:v>
                </c:pt>
                <c:pt idx="2">
                  <c:v>-546140.38195604156</c:v>
                </c:pt>
                <c:pt idx="3">
                  <c:v>19913224.7293882</c:v>
                </c:pt>
                <c:pt idx="4">
                  <c:v>18079524.188164618</c:v>
                </c:pt>
              </c:numCache>
            </c:numRef>
          </c:val>
        </c:ser>
        <c:ser>
          <c:idx val="3"/>
          <c:order val="3"/>
          <c:tx>
            <c:strRef>
              <c:f>'wykresy Priorytety'!$E$128:$E$129</c:f>
              <c:strCache>
                <c:ptCount val="1"/>
                <c:pt idx="0">
                  <c:v>stan na 31.12.2012</c:v>
                </c:pt>
              </c:strCache>
            </c:strRef>
          </c:tx>
          <c:invertIfNegative val="0"/>
          <c:cat>
            <c:strRef>
              <c:f>('wykresy Priorytety'!$A$130:$A$132;'wykresy Priorytety'!$A$133:$A$135)</c:f>
              <c:strCache>
                <c:ptCount val="6"/>
                <c:pt idx="0">
                  <c:v>Alokacja</c:v>
                </c:pt>
                <c:pt idx="1">
                  <c:v>Wnioski po ocenie formalnej [121,50%]</c:v>
                </c:pt>
                <c:pt idx="2">
                  <c:v>Umowy o dofinansowanie [98,75%]</c:v>
                </c:pt>
                <c:pt idx="3">
                  <c:v>Płatności na rzecz beneficjentów [96,89%]</c:v>
                </c:pt>
                <c:pt idx="4">
                  <c:v>Projekty zakończone [81,47%]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Priorytety'!$E$130:$E$132;'wykresy Priorytety'!$E$133:$E$135)</c:f>
              <c:numCache>
                <c:formatCode>#,##0.00</c:formatCode>
                <c:ptCount val="6"/>
                <c:pt idx="1">
                  <c:v>600438.11453913129</c:v>
                </c:pt>
                <c:pt idx="2">
                  <c:v>3265699.0343808234</c:v>
                </c:pt>
                <c:pt idx="3">
                  <c:v>16024335.453721806</c:v>
                </c:pt>
                <c:pt idx="4">
                  <c:v>22925945.400791559</c:v>
                </c:pt>
              </c:numCache>
            </c:numRef>
          </c:val>
        </c:ser>
        <c:ser>
          <c:idx val="4"/>
          <c:order val="4"/>
          <c:tx>
            <c:strRef>
              <c:f>'wykresy Priorytety'!$F$128:$F$129</c:f>
              <c:strCache>
                <c:ptCount val="1"/>
                <c:pt idx="0">
                  <c:v>stan na 31.12.2013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('wykresy Priorytety'!$A$130:$A$132;'wykresy Priorytety'!$A$133:$A$135)</c:f>
              <c:strCache>
                <c:ptCount val="6"/>
                <c:pt idx="0">
                  <c:v>Alokacja</c:v>
                </c:pt>
                <c:pt idx="1">
                  <c:v>Wnioski po ocenie formalnej [121,50%]</c:v>
                </c:pt>
                <c:pt idx="2">
                  <c:v>Umowy o dofinansowanie [98,75%]</c:v>
                </c:pt>
                <c:pt idx="3">
                  <c:v>Płatności na rzecz beneficjentów [96,89%]</c:v>
                </c:pt>
                <c:pt idx="4">
                  <c:v>Projekty zakończone [81,47%]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Priorytety'!$F$130:$F$132;'wykresy Priorytety'!$F$133:$F$135)</c:f>
              <c:numCache>
                <c:formatCode>#,##0.00</c:formatCode>
                <c:ptCount val="6"/>
                <c:pt idx="1">
                  <c:v>0</c:v>
                </c:pt>
                <c:pt idx="2">
                  <c:v>1306307.2481045127</c:v>
                </c:pt>
                <c:pt idx="3">
                  <c:v>16153016.167564711</c:v>
                </c:pt>
                <c:pt idx="4">
                  <c:v>16200583.658385381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'wykresy Priorytety'!$G$128:$G$129</c:f>
              <c:strCache>
                <c:ptCount val="1"/>
                <c:pt idx="0">
                  <c:v>stan na 31.12.2014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CC99FF"/>
              </a:solidFill>
            </c:spPr>
          </c:dPt>
          <c:cat>
            <c:strRef>
              <c:f>('wykresy Priorytety'!$A$130:$A$132;'wykresy Priorytety'!$A$133:$A$135)</c:f>
              <c:strCache>
                <c:ptCount val="6"/>
                <c:pt idx="0">
                  <c:v>Alokacja</c:v>
                </c:pt>
                <c:pt idx="1">
                  <c:v>Wnioski po ocenie formalnej [121,50%]</c:v>
                </c:pt>
                <c:pt idx="2">
                  <c:v>Umowy o dofinansowanie [98,75%]</c:v>
                </c:pt>
                <c:pt idx="3">
                  <c:v>Płatności na rzecz beneficjentów [96,89%]</c:v>
                </c:pt>
                <c:pt idx="4">
                  <c:v>Projekty zakończone [81,47%]</c:v>
                </c:pt>
                <c:pt idx="5">
                  <c:v>Refundacja z KE [100,00%]</c:v>
                </c:pt>
              </c:strCache>
            </c:strRef>
          </c:cat>
          <c:val>
            <c:numRef>
              <c:f>('wykresy Priorytety'!$G$130:$G$132;'wykresy Priorytety'!$G$133:$G$135)</c:f>
              <c:numCache>
                <c:formatCode>#,##0.00</c:formatCode>
                <c:ptCount val="6"/>
                <c:pt idx="1">
                  <c:v>413184.6222799719</c:v>
                </c:pt>
                <c:pt idx="2">
                  <c:v>351642.03009605408</c:v>
                </c:pt>
                <c:pt idx="3">
                  <c:v>1975149.293482393</c:v>
                </c:pt>
                <c:pt idx="4">
                  <c:v>19210049.40098618</c:v>
                </c:pt>
                <c:pt idx="5">
                  <c:v>99050316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887424"/>
        <c:axId val="150893312"/>
        <c:axId val="0"/>
      </c:bar3DChart>
      <c:catAx>
        <c:axId val="15088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0893312"/>
        <c:crosses val="autoZero"/>
        <c:auto val="1"/>
        <c:lblAlgn val="ctr"/>
        <c:lblOffset val="100"/>
        <c:noMultiLvlLbl val="0"/>
      </c:catAx>
      <c:valAx>
        <c:axId val="150893312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0887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967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2015-06-25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314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38</a:t>
            </a:fld>
            <a:endParaRPr lang="pl-PL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39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40</a:t>
            </a:fld>
            <a:endParaRPr lang="pl-PL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41</a:t>
            </a:fld>
            <a:endParaRPr lang="pl-PL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45</a:t>
            </a:fld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48</a:t>
            </a:fld>
            <a:endParaRPr lang="pl-P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50</a:t>
            </a:fld>
            <a:endParaRPr lang="pl-P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51</a:t>
            </a:fld>
            <a:endParaRPr lang="pl-P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52</a:t>
            </a:fld>
            <a:endParaRPr lang="pl-PL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53</a:t>
            </a:fld>
            <a:endParaRPr lang="pl-PL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54</a:t>
            </a:fld>
            <a:endParaRPr lang="pl-PL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55</a:t>
            </a:fld>
            <a:endParaRPr lang="pl-PL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56</a:t>
            </a:fld>
            <a:endParaRPr lang="pl-PL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57</a:t>
            </a:fld>
            <a:endParaRPr lang="pl-PL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58</a:t>
            </a:fld>
            <a:endParaRPr lang="pl-PL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59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60</a:t>
            </a:fld>
            <a:endParaRPr lang="pl-PL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61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3E87-9A27-4C13-94E9-5732DF3EF1A5}" type="datetime1">
              <a:rPr lang="pl-PL" smtClean="0"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5208-FB3B-46C3-B7F3-086ACCCFEDB5}" type="datetime1">
              <a:rPr lang="pl-PL" smtClean="0"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4C0D-891A-4897-BC30-663DAF4F6AA0}" type="datetime1">
              <a:rPr lang="pl-PL" smtClean="0"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45DC-220F-4CC2-AED0-8AFF1E174AFC}" type="datetime1">
              <a:rPr lang="pl-PL" smtClean="0"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456F-6781-4555-BF0E-0664E0B0DB1E}" type="datetime1">
              <a:rPr lang="pl-PL" smtClean="0"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7A7A-B03F-4799-B823-446168877178}" type="datetime1">
              <a:rPr lang="pl-PL" smtClean="0"/>
              <a:t>2015-06-25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65D-ED7D-48CF-B012-173093F766CE}" type="datetime1">
              <a:rPr lang="pl-PL" smtClean="0"/>
              <a:t>2015-06-25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23A8-CEFE-4D4E-B2C3-CFBCA9DB4406}" type="datetime1">
              <a:rPr lang="pl-PL" smtClean="0"/>
              <a:t>2015-06-25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35F5-3D34-490A-A33B-BA6008A1DACF}" type="datetime1">
              <a:rPr lang="pl-PL" smtClean="0"/>
              <a:t>2015-06-25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DAA6-9EB9-4532-AB0B-30D29310E2B1}" type="datetime1">
              <a:rPr lang="pl-PL" smtClean="0"/>
              <a:t>2015-06-25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44B5-2CF3-47AF-9116-0766F990B042}" type="datetime1">
              <a:rPr lang="pl-PL" smtClean="0"/>
              <a:t>2015-06-25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41F2-704D-4969-AA98-FDF53A297E6E}" type="datetime1">
              <a:rPr lang="pl-PL" smtClean="0"/>
              <a:t>2015-06-25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5720" y="1484785"/>
            <a:ext cx="8501122" cy="3384376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Sprawozdanie roczne z realizacji Regionalnego Programu Operacyjnego dla Województwa Dolnośląskiego na lata 2007 – 2013</a:t>
            </a:r>
            <a:b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Rok 2014</a:t>
            </a:r>
            <a:endParaRPr lang="pl-PL" sz="32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32" y="142852"/>
            <a:ext cx="6929486" cy="6218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5720" y="5500702"/>
            <a:ext cx="8643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Departament Funduszy Europejskich</a:t>
            </a:r>
            <a:r>
              <a:rPr lang="pl-PL" sz="1600" dirty="0" smtClean="0"/>
              <a:t>• Wrocław, czerwiec 2015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644246366"/>
              </p:ext>
            </p:extLst>
          </p:nvPr>
        </p:nvGraphicFramePr>
        <p:xfrm>
          <a:off x="-157163" y="819150"/>
          <a:ext cx="9458326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835696" y="188640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556792"/>
            <a:ext cx="7704856" cy="3672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908720"/>
            <a:ext cx="8136904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/>
          </a:bodyPr>
          <a:lstStyle/>
          <a:p>
            <a:pPr algn="ctr"/>
            <a:r>
              <a:rPr lang="pl-PL" sz="1600" b="1" dirty="0" smtClean="0"/>
              <a:t>Realizacja projektów  wg miejsca realizacji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6" y="1412776"/>
          <a:ext cx="828092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projektów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Dofinansowanie z EFRR [EUR]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Dofinansowanie EFRR na 1 mieszkańca [EUR]</a:t>
                      </a:r>
                      <a:endParaRPr lang="pl-PL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latin typeface="+mn-lt"/>
                        </a:rPr>
                        <a:t>Miasto Wrocław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358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218 114 177,84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345,56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>
                          <a:latin typeface="+mn-lt"/>
                        </a:rPr>
                        <a:t>w tym przedsiębiorcy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107 244 995,19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latin typeface="+mn-lt"/>
                        </a:rPr>
                        <a:t>Powiat kłodzki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177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84 585 376,65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509,71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</a:rPr>
                        <a:t>w tym przedsiębiorcy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90 290 450,01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latin typeface="+mn-lt"/>
                        </a:rPr>
                        <a:t>Powiat świdnicki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130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55 480 765,88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343,03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</a:rPr>
                        <a:t>w tym przedsiębiorcy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59 347 839,66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latin typeface="+mn-lt"/>
                        </a:rPr>
                        <a:t>Miasto Wałbrzych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103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45 940 629,10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385,50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</a:rPr>
                        <a:t>w tym przedsiębiorcy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6 973 599,74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latin typeface="+mn-lt"/>
                        </a:rPr>
                        <a:t>Powiat jeleniogórski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91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43 573 032,47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669,03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+mn-lt"/>
                        </a:rPr>
                        <a:t>w tym przedsiębiorcy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75 414 496,55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556792"/>
            <a:ext cx="7704856" cy="36724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683568" y="1340768"/>
            <a:ext cx="7704856" cy="3600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b="1" dirty="0" smtClean="0"/>
              <a:t>Realizacja projektów wg typów beneficjentów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68312"/>
              </p:ext>
            </p:extLst>
          </p:nvPr>
        </p:nvGraphicFramePr>
        <p:xfrm>
          <a:off x="467544" y="2060848"/>
          <a:ext cx="8136904" cy="2519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8312"/>
                <a:gridCol w="1260140"/>
                <a:gridCol w="1692188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Typ beneficjenta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projektów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Dofinansowanie       </a:t>
                      </a:r>
                      <a:r>
                        <a:rPr lang="pl-PL" sz="1400" baseline="0" dirty="0" smtClean="0"/>
                        <a:t> z EFRR [EUR]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% wartości dofinansowania   z EFRR wszystkich projektów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Jednostki samorządu terytorialnego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806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609 933 133,98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51,79%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Przedsiębiorcy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836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264 100 615,77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22,43%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Wspólnoty mieszkaniowe </a:t>
                      </a:r>
                    </a:p>
                    <a:p>
                      <a:pPr algn="ctr"/>
                      <a:r>
                        <a:rPr lang="pl-PL" sz="1400" dirty="0" smtClean="0"/>
                        <a:t>i spółdzielnie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108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4 667 594,18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0,40%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Zakłady opieki zdrowotnej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104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68 348 934,03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5,80%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Instytucje</a:t>
                      </a:r>
                      <a:r>
                        <a:rPr lang="pl-PL" sz="1400" baseline="0" dirty="0" smtClean="0"/>
                        <a:t> kultury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48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14 243 360,70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1,21%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556792"/>
            <a:ext cx="7704856" cy="72008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endParaRPr lang="pl-PL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1052736"/>
            <a:ext cx="8424936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/>
          </a:bodyPr>
          <a:lstStyle/>
          <a:p>
            <a:pPr algn="ctr"/>
            <a:r>
              <a:rPr lang="pl-PL" b="1" dirty="0" smtClean="0"/>
              <a:t>Realizacja projektów wg typów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23528" y="1556792"/>
          <a:ext cx="8496944" cy="2808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83246"/>
                <a:gridCol w="1565226"/>
                <a:gridCol w="1872208"/>
                <a:gridCol w="2376264"/>
              </a:tblGrid>
              <a:tr h="62787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Typ projektu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Liczba projektów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Dofinansowanie            z EFRR [EUR]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% wartości dofinansowania EFRR wszystkich projektów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439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Rewitalizacja miast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409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104 904 281,67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8,91%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534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Informatyka i telekomunikacja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175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109 137 510,87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9,27%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439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Usługi medyczne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162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67 591 920,02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5,74%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534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Hotelarstwo i gastronomia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156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61 316 551,18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5,21%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439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Edukacja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125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109 470 976,66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9,30%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755576" y="4653136"/>
            <a:ext cx="7560840" cy="10801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b="1" dirty="0" smtClean="0"/>
              <a:t>Najwyższe dofinansowanie z EFRR skierowano na realizację 83 projektów         z zakresu transportu, tj. 23,32% środków zaangażowanych w realizację Priorytetów 1-9 RPO WD (274 659 879,91 EUR)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/>
          <p:cNvGraphicFramePr/>
          <p:nvPr/>
        </p:nvGraphicFramePr>
        <p:xfrm>
          <a:off x="395536" y="1196752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28026"/>
              </p:ext>
            </p:extLst>
          </p:nvPr>
        </p:nvGraphicFramePr>
        <p:xfrm>
          <a:off x="5724128" y="1628800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538 788 568,45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281 181 191,90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232 416 211,12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105 210 928,88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232 822 011,90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400" b="1" dirty="0" smtClean="0"/>
              <a:t>Priorytet 1 Przedsiębiorstwa i Innowacyjność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3989040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1822"/>
              </p:ext>
            </p:extLst>
          </p:nvPr>
        </p:nvGraphicFramePr>
        <p:xfrm>
          <a:off x="306044" y="1628800"/>
          <a:ext cx="8531911" cy="3969329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96890"/>
                <a:gridCol w="1331111"/>
              </a:tblGrid>
              <a:tr h="6981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293 251 448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1 585 902,81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0,55%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272 451 665,52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281 181 191,90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193 531 101,85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232 416 211,12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76 600 242,83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105 210 928,88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232 822 011,90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971600" y="5805264"/>
            <a:ext cx="7128792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773</a:t>
            </a:r>
          </a:p>
          <a:p>
            <a:pPr algn="ctr"/>
            <a:r>
              <a:rPr lang="pl-PL" sz="1600" b="1" dirty="0" smtClean="0"/>
              <a:t>Liczba projektów zakończonych – 547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400" b="1" dirty="0" smtClean="0"/>
              <a:t>Priorytet 1 Przedsiębiorstwa i Innowacyjność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971600" y="5805264"/>
            <a:ext cx="7128792" cy="5760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1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12268"/>
                <a:gridCol w="1440160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1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1 189 296 708,88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99,45%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1 069 076 333,84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89,40%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520 731 893,75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43,55%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6 548 034,10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0,55%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419872" y="1700808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908720"/>
            <a:ext cx="8572560" cy="5449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b="1" dirty="0" smtClean="0"/>
              <a:t>Priorytet 1 Przedsiębiorstwa i Innowacyjność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412776"/>
            <a:ext cx="8208912" cy="475252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just"/>
            <a:r>
              <a:rPr lang="pl-PL" b="1" dirty="0" smtClean="0"/>
              <a:t>W ramach zakończonych projektów, m.in. :</a:t>
            </a:r>
          </a:p>
          <a:p>
            <a:pPr algn="just"/>
            <a:endParaRPr lang="pl-PL" b="1" dirty="0" smtClean="0">
              <a:solidFill>
                <a:srgbClr val="FF0000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utworzono w przedsiębiorstwach 13 laboratoriów badawczych oraz 1 laboratorium w szkole wyższej,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zrealizowano 35 projektów badawczych przy wykorzystaniu infrastruktury, na którą otrzymano wsparcie,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podpisano 1 006 kontraktów handlowych dzięki realizacji projektów,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wdrożono 87 wyników prac w ramach </a:t>
            </a:r>
            <a:r>
              <a:rPr lang="pl-PL" dirty="0" err="1" smtClean="0"/>
              <a:t>B+R</a:t>
            </a:r>
            <a:r>
              <a:rPr lang="pl-PL" dirty="0" smtClean="0"/>
              <a:t>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159 przedsiębiorstw zostało wspartych przez IOB,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1 obiekt o powierzchni 322,91 m</a:t>
            </a:r>
            <a:r>
              <a:rPr lang="pl-PL" baseline="30000" dirty="0" smtClean="0"/>
              <a:t>2, </a:t>
            </a:r>
            <a:r>
              <a:rPr lang="pl-PL" dirty="0" smtClean="0"/>
              <a:t>z przeznaczeniem na centrum transferu technologii,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1 obiekt o powierzchni 7 382,41 m</a:t>
            </a:r>
            <a:r>
              <a:rPr lang="pl-PL" baseline="30000" dirty="0" smtClean="0"/>
              <a:t>2</a:t>
            </a:r>
            <a:r>
              <a:rPr lang="pl-PL" dirty="0" smtClean="0"/>
              <a:t> w parku technologicznym, w którym utworzono 2 laboratoria,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infrastrukturę dla funkcjonowania 3 parków przemysłowych o łącznej powierzchni 21 052 m</a:t>
            </a:r>
            <a:r>
              <a:rPr lang="pl-PL" baseline="30000" dirty="0" smtClean="0"/>
              <a:t>2</a:t>
            </a:r>
            <a:r>
              <a:rPr lang="pl-PL" dirty="0" smtClean="0"/>
              <a:t>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infrastrukturę służąca utworzeniu 2 inkubatorów przedsiębiorczości oraz przebudowano 1 obiekt z przeznaczeniem dla IOB o łącznej powierzchni 22 700,64 m</a:t>
            </a:r>
            <a:r>
              <a:rPr lang="pl-PL" baseline="30000" dirty="0" smtClean="0"/>
              <a:t>2</a:t>
            </a:r>
            <a:r>
              <a:rPr lang="pl-PL" dirty="0" smtClean="0"/>
              <a:t>,  w których powstało 25 nowych przedsiębiorstw, natomiast ze wsparcia skorzystało  305 przedsiębiorstw,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centrum diagnostyki eksperymentalnej i technologii biomedycznej.</a:t>
            </a:r>
          </a:p>
          <a:p>
            <a:pPr algn="just"/>
            <a:endParaRPr lang="pl-PL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l-PL" b="1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b="1" dirty="0" smtClean="0"/>
              <a:t>Priorytet 1 Przedsiębiorstwa i Innowacyjność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484784"/>
            <a:ext cx="820891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Inicjatywa JEREMIE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Środki przekazane do beneficjenta – 99 273 973 EUR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Wsparcie uzyskało 4 764 przedsiębiorstwa w formie pożyczek lub poręczeń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Wartość umów podpisanych z przedsiębiorstwami wynosi 122 631 270,76 EUR, tj. 123,53% środków z EFRR przekazanych w ramach projektu </a:t>
            </a:r>
            <a:endParaRPr lang="pl-PL" dirty="0" smtClean="0"/>
          </a:p>
          <a:p>
            <a:pPr algn="ctr"/>
            <a:endParaRPr lang="pl-PL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323528" y="1124744"/>
          <a:ext cx="8424935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18007"/>
              </p:ext>
            </p:extLst>
          </p:nvPr>
        </p:nvGraphicFramePr>
        <p:xfrm>
          <a:off x="5724128" y="1628800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105 720 859,29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98 268 900,61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56 539 499,49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34 615 223,05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48 896 426,19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85720" y="2420888"/>
            <a:ext cx="8568952" cy="3168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Projekt  Sprawozdania rocznego za 2014 rok          z realizacji Programu został przyjęty przez Zarząd Województwa Dolnośląskiego Uchwałą Nr 674/V/15 w dniu 9 czerwca 2015 r.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2 Społeczeństwo informacyjne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83568" y="5301208"/>
            <a:ext cx="7920880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200" b="1" dirty="0" smtClean="0"/>
          </a:p>
        </p:txBody>
      </p:sp>
      <p:graphicFrame>
        <p:nvGraphicFramePr>
          <p:cNvPr id="9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52853"/>
              </p:ext>
            </p:extLst>
          </p:nvPr>
        </p:nvGraphicFramePr>
        <p:xfrm>
          <a:off x="397807" y="1812565"/>
          <a:ext cx="8531911" cy="3785564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94619"/>
                <a:gridCol w="1333382"/>
              </a:tblGrid>
              <a:tr h="5143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100 559 977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117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803,63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0,14%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95 601 609,49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98 268 900,61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35 561 535,13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56 539 499,49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20 427 418,81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34 615 223,05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48 896 426,19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971600" y="5805264"/>
            <a:ext cx="7128792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84</a:t>
            </a:r>
          </a:p>
          <a:p>
            <a:pPr algn="ctr"/>
            <a:r>
              <a:rPr lang="pl-PL" sz="1600" b="1" dirty="0" smtClean="0"/>
              <a:t>Liczba projektów zakończonych - 67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2 Społeczeństwo informacyjne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5229200"/>
            <a:ext cx="7920880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200" b="1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3635896" y="1556792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12268"/>
                <a:gridCol w="1440160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2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359 751 021,11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99,86%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268 064 918,32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74,41%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149 587 758,42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41,52%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486 399,40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0,14%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2 Społeczeństwo informacyjne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83568" y="5301208"/>
            <a:ext cx="7920880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200" b="1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539552" y="1556792"/>
            <a:ext cx="8064896" cy="4536504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pl-PL" b="1" dirty="0" smtClean="0"/>
              <a:t>W ramach zakończonych projektów, m.in. :</a:t>
            </a:r>
          </a:p>
          <a:p>
            <a:endParaRPr lang="pl-PL" b="1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22,88 km telekomunikacyjnej sieci szkieletowej oraz dostępowej, dzięki której 4 320 osób uzyskało dostęp do Internetu, w tym 654 na obszarach wiejskich,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4 serwerownie, dzięki czemu udostępniono usługi </a:t>
            </a:r>
            <a:r>
              <a:rPr lang="pl-PL" dirty="0" err="1" smtClean="0"/>
              <a:t>on-line</a:t>
            </a:r>
            <a:r>
              <a:rPr lang="pl-PL" dirty="0" smtClean="0"/>
              <a:t> (podłączono 300 gospodarstw domowych),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wdrożono 36 systemów zarządzania w jednostkach publicznych, w tym bezpiecznej transmisji danych, m.in. medycznych. Systemy zarządzania oprócz usług administracyjnych objęły również zarządzanie oświatą, zasobami bibliotecznymi,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zainstalowano 8 </a:t>
            </a:r>
            <a:r>
              <a:rPr lang="pl-PL" dirty="0" err="1" smtClean="0"/>
              <a:t>infokiosków</a:t>
            </a:r>
            <a:r>
              <a:rPr lang="pl-PL" dirty="0" smtClean="0"/>
              <a:t>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 23 usług publicznych udostępnionych elektronicznie skorzystało 875 170 osób oraz 1 170 jednostek sektora publicznego,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utworzono 105 baz danych w jednostkach publicznych,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 udostępnionych baz danych skorzystało 7 381 przedsiębiorców.</a:t>
            </a:r>
          </a:p>
          <a:p>
            <a:endParaRPr lang="pl-PL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395536" y="1268760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320852"/>
              </p:ext>
            </p:extLst>
          </p:nvPr>
        </p:nvGraphicFramePr>
        <p:xfrm>
          <a:off x="5868144" y="1052736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304 074 817,35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272 679 356,99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236 447 837,49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107 826 535,57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273 196 914,00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3 Transport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3589859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04511"/>
              </p:ext>
            </p:extLst>
          </p:nvPr>
        </p:nvGraphicFramePr>
        <p:xfrm>
          <a:off x="397807" y="1884573"/>
          <a:ext cx="8531911" cy="3762718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22611"/>
                <a:gridCol w="1405390"/>
              </a:tblGrid>
              <a:tr h="3703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273 907 934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10 651 482,82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3,69%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271 804 398,96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272 679 356,99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194 596 071,02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236 447 837,49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75 232 175,34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107 826 535,57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39,37%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273 196 914,00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877272"/>
            <a:ext cx="7128792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79</a:t>
            </a:r>
          </a:p>
          <a:p>
            <a:pPr algn="ctr"/>
            <a:r>
              <a:rPr lang="pl-PL" sz="1600" b="1" dirty="0" smtClean="0"/>
              <a:t>Liczba projektów zakończonych - 51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3 Transport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84276"/>
                <a:gridCol w="1368152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3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1 146 809 592,71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96,31%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1 073 656 589,96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90,16%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495 720 918,76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41,63%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43 978 907,42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3,69%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707904" y="1628800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1331640" y="5157192"/>
            <a:ext cx="6624736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/>
              <a:t>W Priorytecie 3 trwają jeszcze 3 nabory o łącznej alokacji 11,1 mln EUR (45,8 mln PLN)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836712"/>
            <a:ext cx="8572560" cy="5673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3 Transport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90495" y="1340768"/>
            <a:ext cx="8352928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/>
            <a:r>
              <a:rPr lang="pl-PL" b="1" dirty="0" smtClean="0"/>
              <a:t>W ramach zakończonych projektów, m.in. :</a:t>
            </a:r>
          </a:p>
          <a:p>
            <a:pPr algn="just"/>
            <a:endParaRPr lang="pl-PL" b="1" dirty="0" smtClean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1. </a:t>
            </a:r>
            <a:r>
              <a:rPr lang="pl-PL" u="sng" dirty="0" smtClean="0"/>
              <a:t>w ramach transportu drogowego: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x-none" smtClean="0"/>
              <a:t>wybudowano 32,87 km nowych dróg, w tym:</a:t>
            </a:r>
            <a:endParaRPr lang="pl-PL" dirty="0" smtClean="0"/>
          </a:p>
          <a:p>
            <a:pPr lvl="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x-none" smtClean="0"/>
              <a:t>drogi regionalne – 6,17 km,</a:t>
            </a:r>
            <a:endParaRPr lang="pl-PL" dirty="0" smtClean="0"/>
          </a:p>
          <a:p>
            <a:pPr lvl="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x-none" smtClean="0"/>
              <a:t>drogi lokalne – 26,70 km,</a:t>
            </a:r>
            <a:endParaRPr lang="pl-PL" dirty="0" smtClean="0"/>
          </a:p>
          <a:p>
            <a:pPr lvl="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x-none" smtClean="0"/>
              <a:t>na obszarach wiejskich – 15,51 km,</a:t>
            </a:r>
            <a:endParaRPr lang="pl-PL" dirty="0" smtClean="0"/>
          </a:p>
          <a:p>
            <a:pPr lvl="0"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x-none" smtClean="0"/>
              <a:t>przebudowano 71,83 km dróg, w tym:</a:t>
            </a:r>
            <a:endParaRPr lang="pl-PL" dirty="0" smtClean="0"/>
          </a:p>
          <a:p>
            <a:pPr lvl="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x-none" smtClean="0"/>
              <a:t>drogi regionalne – 3,82  km,</a:t>
            </a:r>
            <a:endParaRPr lang="pl-PL" dirty="0" smtClean="0"/>
          </a:p>
          <a:p>
            <a:pPr lvl="0" algn="just"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x-none" smtClean="0"/>
              <a:t>drogi lokalne – 68,01 km,</a:t>
            </a:r>
            <a:endParaRPr lang="pl-PL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x-none" smtClean="0"/>
              <a:t>wybudowano 6 obwodnic miast o długości 18,97 km,</a:t>
            </a:r>
            <a:endParaRPr lang="pl-PL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x-none" smtClean="0"/>
              <a:t>wybudowano 9 inżynierskich obiektów drogowych, takich jak mosty, wiadukty, tunele,</a:t>
            </a:r>
            <a:endParaRPr lang="pl-PL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x-none" smtClean="0"/>
              <a:t>wybudowano 4 ścieżki rowerowe o długości 6,78 km</a:t>
            </a:r>
            <a:r>
              <a:rPr lang="pl-PL" dirty="0"/>
              <a:t>,</a:t>
            </a:r>
            <a:endParaRPr lang="pl-PL" dirty="0" smtClean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2. </a:t>
            </a:r>
            <a:r>
              <a:rPr lang="pl-PL" u="sng" dirty="0" smtClean="0"/>
              <a:t>w ramach komunikacji miejskiej: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x-none" smtClean="0"/>
              <a:t>zakupiono 65 szt. taboru komunikacji miejskiej, w którym jest 6 075 miejsc dla pasażerów</a:t>
            </a:r>
            <a:r>
              <a:rPr lang="pl-PL" dirty="0" smtClean="0"/>
              <a:t>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x-none" smtClean="0"/>
              <a:t>utworzono zintegrowany system zarządzania komunikacją miejską, w tym system monitoringu i informacji pasażerskiej</a:t>
            </a:r>
            <a:r>
              <a:rPr lang="pl-PL" dirty="0" smtClean="0"/>
              <a:t>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3. </a:t>
            </a:r>
            <a:r>
              <a:rPr lang="pl-PL" u="sng" dirty="0" smtClean="0"/>
              <a:t>w ramach transportu kolejowego: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zakupiono 11 autobusów szynowych, w których jest 3 591 miejsc dla pasażerów.</a:t>
            </a:r>
            <a:endParaRPr lang="pl-PL" b="1" dirty="0" smtClean="0">
              <a:solidFill>
                <a:srgbClr val="FF00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/>
          <p:cNvGraphicFramePr/>
          <p:nvPr/>
        </p:nvGraphicFramePr>
        <p:xfrm>
          <a:off x="323528" y="1052736"/>
          <a:ext cx="8424936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347034"/>
              </p:ext>
            </p:extLst>
          </p:nvPr>
        </p:nvGraphicFramePr>
        <p:xfrm>
          <a:off x="6012160" y="1340768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161 480 998,38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124 634 578,29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113 014 909,50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90 732 970,00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108 629 357,63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4 Środowisko i bezpieczeństwo ekologiczne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09600" y="1700808"/>
            <a:ext cx="8138864" cy="3877891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17975"/>
              </p:ext>
            </p:extLst>
          </p:nvPr>
        </p:nvGraphicFramePr>
        <p:xfrm>
          <a:off x="426382" y="1700808"/>
          <a:ext cx="8531911" cy="3785564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66044"/>
                <a:gridCol w="1361957"/>
              </a:tblGrid>
              <a:tr h="5143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126 109 266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347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379,38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0,27%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125 453 591,57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124 634 578,29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92 965 756,01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113 014 909,50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65 874 774,70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90 732 970,00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108 629 357,63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877272"/>
            <a:ext cx="7128792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156</a:t>
            </a:r>
          </a:p>
          <a:p>
            <a:pPr algn="ctr"/>
            <a:r>
              <a:rPr lang="pl-PL" sz="1600" b="1" dirty="0" smtClean="0"/>
              <a:t>Liczba projektów zakończonych – 116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4 Środowisko i bezpieczeństwo ekologiczne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628292"/>
                <a:gridCol w="1224136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4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522 473 947,87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99,73%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499 816 949,62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95,40%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422 968 918,74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80,73%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1 434 294,71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0,27%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635896" y="1700808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331640" y="5157192"/>
            <a:ext cx="6624736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/>
              <a:t>W Priorytecie 4 trwa jeszcze 1 nabór o łącznej alokacji 0,7 mln EUR (2,9 mln PLN)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369170752"/>
              </p:ext>
            </p:extLst>
          </p:nvPr>
        </p:nvGraphicFramePr>
        <p:xfrm>
          <a:off x="395536" y="1196753"/>
          <a:ext cx="828091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82294"/>
              </p:ext>
            </p:extLst>
          </p:nvPr>
        </p:nvGraphicFramePr>
        <p:xfrm>
          <a:off x="6300192" y="1268760"/>
          <a:ext cx="2736304" cy="1522381"/>
        </p:xfrm>
        <a:graphic>
          <a:graphicData uri="http://schemas.openxmlformats.org/drawingml/2006/table">
            <a:tbl>
              <a:tblPr/>
              <a:tblGrid>
                <a:gridCol w="1936283"/>
                <a:gridCol w="800021"/>
              </a:tblGrid>
              <a:tr h="3892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RPO WD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88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1 699 456 075,24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47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1 218 285 561,30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750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1 030 312 259,98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659 857 452,10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Refundacja</a:t>
                      </a:r>
                      <a:r>
                        <a:rPr lang="pl-PL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1 065 594 221,46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908720"/>
            <a:ext cx="8572560" cy="5601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4 Środowisko i bezpieczeństwo ekologiczne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1628800"/>
            <a:ext cx="8208912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251520" y="1268760"/>
            <a:ext cx="8640960" cy="482453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pl-PL" b="1" dirty="0" smtClean="0"/>
              <a:t>W ramach zakończonych projektów m.in. 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sieć wodociągową o długości 218,72 km, do której przyłączono 13 682 osób oraz 11 przedsiębiorstw oraz zmodernizowano 8,02 km sieci,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wybudowano sieć kanalizacyjną o długości 282,64 km, do której przyłączono 17 037 osób,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3 sortownie odpadów oraz zmodernizowano 2 sortownie odpadów,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58 081 osób objęto selektywną zbiórką odpadów,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4  i zmodernizowano 10 oczyszczalni ścieków,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zrekultywowano 11 składowisk odpadów oraz zrekultywowano 70,09 ha powierzchni,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zlikwidowano 74 dzikie wysypiska śmieci,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wybudowano 8 i zmodernizowano 9 stacji uzdatniania wody,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zrealizowano 9 inwestycji mających na celu poprawę jakości powietrza,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zrealizowano 9 projektów z zakresu prewencji zagrożeń, w rym 5 dotyczących infrastruktury zapobiegania powodziom,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zakupiono 47 wozów pożarniczych wyposażonych w sprzęt do prowadzenia akcji ratowniczych i usuwania skutków katastrof,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18 jednostek straży pożarnej doposażono w sprzęt w zakresie przeciwdziałania zagrożeniom,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utworzono 26,64 km ścieżek przyrodniczych oraz 9 centrów edukacji ekologicznej,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241 985 osób skorzystało ze ścieżek przyrodniczo- edukacyjnych.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pl-PL" dirty="0" smtClean="0">
              <a:solidFill>
                <a:srgbClr val="FF0000"/>
              </a:solidFill>
            </a:endParaRPr>
          </a:p>
          <a:p>
            <a:endParaRPr lang="pl-PL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/>
          <p:cNvGraphicFramePr/>
          <p:nvPr/>
        </p:nvGraphicFramePr>
        <p:xfrm>
          <a:off x="395536" y="1268760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31038"/>
              </p:ext>
            </p:extLst>
          </p:nvPr>
        </p:nvGraphicFramePr>
        <p:xfrm>
          <a:off x="5724128" y="1628800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57 108 255,47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33 567 560,65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15 142 171,58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7 249 651,89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6 701 520,93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5 Energetyka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9552" y="5229200"/>
            <a:ext cx="8064896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200" b="1" dirty="0" smtClean="0"/>
          </a:p>
        </p:txBody>
      </p:sp>
      <p:graphicFrame>
        <p:nvGraphicFramePr>
          <p:cNvPr id="1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39096"/>
              </p:ext>
            </p:extLst>
          </p:nvPr>
        </p:nvGraphicFramePr>
        <p:xfrm>
          <a:off x="387513" y="1915428"/>
          <a:ext cx="8531911" cy="3762718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504913"/>
                <a:gridCol w="1323088"/>
              </a:tblGrid>
              <a:tr h="2263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34 400 424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641 270,39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1,87%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24 982 666,75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33 567 560,65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3 329 013,00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15 142 171,58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782 217,04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7 249 651,89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6 701 520,93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971600" y="5877272"/>
            <a:ext cx="7128792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111</a:t>
            </a:r>
          </a:p>
          <a:p>
            <a:pPr algn="ctr"/>
            <a:r>
              <a:rPr lang="pl-PL" sz="1600" b="1" dirty="0" smtClean="0"/>
              <a:t>Liczba projektów zakończonych – 29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179512" y="1196752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5 Energetyka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9552" y="5229200"/>
            <a:ext cx="8064896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200" b="1" dirty="0" smtClean="0"/>
          </a:p>
        </p:txBody>
      </p:sp>
      <p:sp>
        <p:nvSpPr>
          <p:cNvPr id="13" name="pole tekstowe 12"/>
          <p:cNvSpPr txBox="1"/>
          <p:nvPr/>
        </p:nvSpPr>
        <p:spPr>
          <a:xfrm>
            <a:off x="3491880" y="1700808"/>
            <a:ext cx="5256584" cy="28803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84276"/>
                <a:gridCol w="1368152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5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138 783 741,76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98,13%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97 666 005,54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69,06%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53 108 972,34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37,55%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2 647 741,32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1,87%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5 Energetyka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39552" y="5229200"/>
            <a:ext cx="8064896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200" b="1" dirty="0" smtClean="0"/>
          </a:p>
        </p:txBody>
      </p:sp>
      <p:sp>
        <p:nvSpPr>
          <p:cNvPr id="13" name="pole tekstowe 12"/>
          <p:cNvSpPr txBox="1"/>
          <p:nvPr/>
        </p:nvSpPr>
        <p:spPr>
          <a:xfrm>
            <a:off x="539552" y="1844824"/>
            <a:ext cx="8136904" cy="396044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just"/>
            <a:r>
              <a:rPr lang="pl-PL" b="1" dirty="0" smtClean="0"/>
              <a:t>W ramach zakończonych projektów m.in. :</a:t>
            </a:r>
          </a:p>
          <a:p>
            <a:pPr algn="just"/>
            <a:endParaRPr lang="pl-PL" b="1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33,79 km oraz zmodernizowano 8,62 km sieci gazowej, do której podłączono 3 798 osób,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21,40 km sieci dystrybucji energii elektrycznej, w tym na terenach wiejskich 9,99 km,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przeprowadzono termomodernizacje 8 obiektów służby zdrowia,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1 </a:t>
            </a:r>
            <a:r>
              <a:rPr lang="pl-PL" dirty="0" err="1" smtClean="0"/>
              <a:t>biogazownię</a:t>
            </a:r>
            <a:r>
              <a:rPr lang="pl-PL" dirty="0" smtClean="0"/>
              <a:t> oraz 1 kotłownię opalaną biomasą,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1 elektrownię wodną,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przebudowano 8,95 km sieci ciepłowniczej,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 12 obiektach służby zdrowia dokonano zmiany źródeł pozyskiwania energii wprowadzając, m.in. kolektory słoneczne, ekologiczne kotłownie.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/>
          <p:cNvGraphicFramePr/>
          <p:nvPr/>
        </p:nvGraphicFramePr>
        <p:xfrm>
          <a:off x="395536" y="1052737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25173"/>
              </p:ext>
            </p:extLst>
          </p:nvPr>
        </p:nvGraphicFramePr>
        <p:xfrm>
          <a:off x="6012160" y="1412776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169 951 933,03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108 084 115,29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100 611 587,26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83 681 210,49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108 479 487,00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6 Turystyka i Kultura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09600" y="1844824"/>
            <a:ext cx="8138864" cy="3733875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9565"/>
              </p:ext>
            </p:extLst>
          </p:nvPr>
        </p:nvGraphicFramePr>
        <p:xfrm>
          <a:off x="306044" y="1823988"/>
          <a:ext cx="8531911" cy="3762718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24882"/>
                <a:gridCol w="1403119"/>
              </a:tblGrid>
              <a:tr h="2263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108 896 918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143 464,51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0,13%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106 779 158,00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108 084 115,29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90 076 390,33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100 611 587,26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63 509 687,94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83 681 210,49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108 479 487,00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877272"/>
            <a:ext cx="7128792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242</a:t>
            </a:r>
          </a:p>
          <a:p>
            <a:pPr algn="ctr"/>
            <a:r>
              <a:rPr lang="pl-PL" sz="1600" b="1" dirty="0" smtClean="0"/>
              <a:t>Liczba projektów zakończonych – 203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6 Turystyka i Kultura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84276"/>
                <a:gridCol w="1368152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6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453 567 055,62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99,87%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439 329 605,53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96,73%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217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369 721 224,80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81,41%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592 350,60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0,13%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707904" y="1628800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980728"/>
            <a:ext cx="8572560" cy="5529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6 Turystyka i Kultura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1412776"/>
            <a:ext cx="8280920" cy="4752528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just"/>
            <a:r>
              <a:rPr lang="pl-PL" b="1" dirty="0" smtClean="0"/>
              <a:t>W ramach zakończonych projektów m.in. :</a:t>
            </a:r>
          </a:p>
          <a:p>
            <a:pPr algn="just"/>
            <a:endParaRPr lang="pl-PL" b="1" dirty="0" smtClean="0">
              <a:solidFill>
                <a:srgbClr val="FF0000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wsparcie uzyskało 7 instytucji kultury, które odwiedziło 191 741 osób,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8 obiektów dziedzictwa kulturowego, które przeszły renowację, udostępniono dla ruchu turystycznego,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w 16 obiektach dziedzictwa kulturowego zapewniono dostęp osobom niepełnosprawnym,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32 obiekty turystyczne i rekreacyjne, 23 obiekty przebudowano,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9 obiektów turystycznych zostało objętych termomodernizacją,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zrewitalizowano 7 parków oraz zmodernizowano 13 innych obiektów rekreacyjnych  w uzdrowiskach,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powstało 70 nowych produktów turystycznych, a 36 produktów zmodyfikowano,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33,55 km szlaków turystycznych,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9 obiektów pełniących rolę schronisk turystycznych, dodatkowo 2 schroniska udostępniono osobom niepełnosprawnym,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3 punkty informacji turystycznej, z których usług skorzystało 12 471 osób,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wdrożono 6 nowych e-usług w instytucjach kultury,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wsparto 29 wydarzeń kulturalnych na całym Dolnym Śląsku,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przeprowadzono 44 akcje promujące atrakcje turystyczne i kulturalne regionu.</a:t>
            </a:r>
          </a:p>
          <a:p>
            <a:pPr lvl="0" algn="just">
              <a:buFont typeface="Arial" pitchFamily="34" charset="0"/>
              <a:buChar char="•"/>
            </a:pPr>
            <a:endParaRPr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323528" y="1281112"/>
          <a:ext cx="8496944" cy="459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538826"/>
              </p:ext>
            </p:extLst>
          </p:nvPr>
        </p:nvGraphicFramePr>
        <p:xfrm>
          <a:off x="6012160" y="1124744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120 345 759,91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97 810 959,90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95 973 842,13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80 695 084,56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99 050 316,00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73140"/>
              </p:ext>
            </p:extLst>
          </p:nvPr>
        </p:nvGraphicFramePr>
        <p:xfrm>
          <a:off x="323528" y="1052736"/>
          <a:ext cx="8531911" cy="4299907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96890"/>
                <a:gridCol w="1331111"/>
              </a:tblGrid>
              <a:tr h="5143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            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240 184 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15 218 749,90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1,22%</a:t>
                      </a:r>
                      <a:endParaRPr lang="pl-PL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Wnioski o dofinansowanie po ocenie formalnej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1 648 411 171,07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1 699 456 075,24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137,03%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1 189 476 072,51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1 218 285 561,30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854 450 534,91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1 030 312 259,98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473 195 074,64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659 857 452,10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1 065 594 221,46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971600" y="5517232"/>
            <a:ext cx="7128792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600" b="1" dirty="0" smtClean="0"/>
              <a:t>Liczba umów – 2 177</a:t>
            </a:r>
          </a:p>
          <a:p>
            <a:pPr algn="ctr"/>
            <a:r>
              <a:rPr lang="pl-PL" sz="1600" b="1" dirty="0" smtClean="0"/>
              <a:t>Liczba zakończonych projektów – 1 649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7 Edukacja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3845024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63345"/>
              </p:ext>
            </p:extLst>
          </p:nvPr>
        </p:nvGraphicFramePr>
        <p:xfrm>
          <a:off x="323528" y="1628800"/>
          <a:ext cx="8531911" cy="3762718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24882"/>
                <a:gridCol w="1403119"/>
              </a:tblGrid>
              <a:tr h="2263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99 050 316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0,00%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97 459 317,87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97 810 959,90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93 998 692,84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95 973 842,13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61 485 035,16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80 695 084,56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99 050 316,00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877272"/>
            <a:ext cx="7128792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600" b="1" dirty="0" smtClean="0"/>
              <a:t>Liczba umów – 79</a:t>
            </a:r>
          </a:p>
          <a:p>
            <a:pPr algn="ctr"/>
            <a:r>
              <a:rPr lang="pl-PL" sz="1600" b="1" dirty="0" smtClean="0"/>
              <a:t>Liczba projektów zakończonych – 74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7 Edukacja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84276"/>
                <a:gridCol w="1368152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7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413 900 623,07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100,43%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402 094 616,24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97,56%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371 998 979,64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90,26%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0,00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0,00%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779912" y="1628800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908720"/>
            <a:ext cx="8572560" cy="5601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7 Edukacja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11560" y="1340768"/>
            <a:ext cx="8280920" cy="4680520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pl-PL" b="1" dirty="0" smtClean="0"/>
              <a:t>W ramach zakończonych projektów m.in. :</a:t>
            </a:r>
          </a:p>
          <a:p>
            <a:pPr algn="just"/>
            <a:endParaRPr lang="pl-PL" b="1" dirty="0" smtClean="0">
              <a:solidFill>
                <a:srgbClr val="FF0000"/>
              </a:solidFill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zrealizowano 74 projekty z zakresu edukacji, w tym: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 15 z zakresu budowy/przebudowy infrastruktury szkół wyższych,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 12 z zakresu budowy/przebudowy infrastruktury kształcenia ustawicznego i zawodowego,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wybudowano 37 obiektów infrastruktury edukacyjnej, w tym: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 w 35 przeprowadzono modyfikację umożliwiającą  dostęp dla osób niepełnosprawnych,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przebudowano 25 obiektów infrastruktury edukacyjnej,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/>
              <a:t> 9 obiektów objęto termomodernizacją,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10 obiektów przedszkolnych, a 5 zmodernizowano,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udostępniono 751 miejsc w przedszkolach na obszarach wiejskich,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wyposażono w sprzęt 168 pracowni szkolnych, w tym w szkołach zawodowych,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 efektów realizacji projektów skorzystało 74 886 uczniów (w tym 666 uczniów niepełnosprawnych),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z efektów realizacji projektów skorzystało 14 382 studentów, w tym kierunków inżynieryjno-technicznych i matematycznych 13 550 studentów,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 infrastruktury wspartej w wyniku realizacji projektów korzysta 243 niepełnosprawnych studentów,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uruchomiono 195 usług on-</a:t>
            </a:r>
            <a:r>
              <a:rPr lang="pl-PL" dirty="0" err="1" smtClean="0"/>
              <a:t>line</a:t>
            </a:r>
            <a:r>
              <a:rPr lang="pl-PL" dirty="0" smtClean="0"/>
              <a:t>, z których skorzystało 698 856 osób.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395536" y="1196752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817827"/>
              </p:ext>
            </p:extLst>
          </p:nvPr>
        </p:nvGraphicFramePr>
        <p:xfrm>
          <a:off x="5932518" y="1052736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63 964 886,83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51 862 515,53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51 422 938,26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46 300 500,36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52 722 970,00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8 Zdrowie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11560" y="1700809"/>
            <a:ext cx="8064896" cy="3744416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367285"/>
              </p:ext>
            </p:extLst>
          </p:nvPr>
        </p:nvGraphicFramePr>
        <p:xfrm>
          <a:off x="323528" y="1772816"/>
          <a:ext cx="8531911" cy="3762718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96890"/>
                <a:gridCol w="1331111"/>
              </a:tblGrid>
              <a:tr h="4183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52 722 970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147 522,58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5,60%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51 698 588,27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51 862 515,53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98,37%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45 466 101,74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51 422 938,26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32 430 549,64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46 300 500,36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52 722 970,00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589240"/>
            <a:ext cx="7128792" cy="9361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600" b="1" dirty="0" smtClean="0"/>
              <a:t>Liczba umów – 90</a:t>
            </a:r>
          </a:p>
          <a:p>
            <a:pPr algn="ctr"/>
            <a:r>
              <a:rPr lang="pl-PL" sz="1600" b="1" dirty="0" smtClean="0"/>
              <a:t>Liczba projektów zakończonych – 88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8 Zdrowie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84276"/>
                <a:gridCol w="1368152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8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219 249 959,72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94,40%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217 390 871,76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93,60%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210 305 578,11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90,55%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12 995 805,97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5,60%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707904" y="1556792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331640" y="5157192"/>
            <a:ext cx="6624736" cy="64807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/>
              <a:t>W Priorytecie 8 trwa 1 nabór o łącznej alokacji 2,3 mln EUR (9,5 mln PLN)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8 Zdrowie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700808"/>
            <a:ext cx="8280920" cy="410445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just"/>
            <a:r>
              <a:rPr lang="pl-PL" b="1" dirty="0" smtClean="0"/>
              <a:t>W ramach zakończonych projektów m. in. :</a:t>
            </a:r>
          </a:p>
          <a:p>
            <a:pPr algn="just"/>
            <a:endParaRPr lang="pl-PL" b="1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10 nowych obiektów służby zdrowia (przychodnie, ośrodki zdrowia, ośrodki rehabilitacji, gabinety lekarskie),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26 obiektów służby zdrowia,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43 obiekty przystosowano dla potrzeb osób niepełnosprawnych,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zakupiono 1 710 szt. sprzętu i aparatury specjalistycznej, na którym przeprowadzono 230 837 badań,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6 budynków objęto termomodernizacją,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utworzono 30 łóżek opieki długoterminowej,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wdrożono systemy informatyczne w 23 placówkach medycznych, w tym 11 w zakresie </a:t>
            </a:r>
            <a:r>
              <a:rPr lang="pl-PL" dirty="0" err="1" smtClean="0"/>
              <a:t>teleradiologii</a:t>
            </a:r>
            <a:r>
              <a:rPr lang="pl-PL" dirty="0" smtClean="0"/>
              <a:t> i 4 systemy zintegrowanego zarządzania,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uruchomiono 10 usług </a:t>
            </a:r>
            <a:r>
              <a:rPr lang="pl-PL" dirty="0" err="1" smtClean="0"/>
              <a:t>on-line</a:t>
            </a:r>
            <a:r>
              <a:rPr lang="pl-PL" dirty="0" smtClean="0"/>
              <a:t>, z których skorzystało  14 008 osób,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utworzono 7 baz danych.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323528" y="1268760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12052"/>
              </p:ext>
            </p:extLst>
          </p:nvPr>
        </p:nvGraphicFramePr>
        <p:xfrm>
          <a:off x="5961440" y="1086297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137 062 286,00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109 529 641,63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98 325 033,16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79 567 218,73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107 160 013,00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9 Miasta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844825"/>
            <a:ext cx="8363272" cy="3384376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68342"/>
              </p:ext>
            </p:extLst>
          </p:nvPr>
        </p:nvGraphicFramePr>
        <p:xfrm>
          <a:off x="323528" y="1850618"/>
          <a:ext cx="8531911" cy="3540900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96890"/>
                <a:gridCol w="1331111"/>
              </a:tblGrid>
              <a:tr h="2522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0449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21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111 759 049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177 156,42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10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0,16%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29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106 648 219,45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109 529 641,63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9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79 530 495,60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98 325 033,16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4729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57 227 921,71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79 567 218,73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29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107 160 013,00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-</a:t>
                      </a:r>
                      <a:endParaRPr lang="pl-PL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661248"/>
            <a:ext cx="7128792" cy="8640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600" b="1" dirty="0" smtClean="0"/>
              <a:t>Liczba umów – 428</a:t>
            </a:r>
          </a:p>
          <a:p>
            <a:pPr algn="ctr"/>
            <a:r>
              <a:rPr lang="pl-PL" sz="1600" b="1" dirty="0" smtClean="0"/>
              <a:t>Liczba projektów zakończonych – 366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9 Miasta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412268"/>
                <a:gridCol w="1440160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9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430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463 903 334,55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99,84%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433 205 981,63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93,24%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396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386 455 551,94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83,17%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731 461,14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0,16%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707904" y="1556792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49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331640" y="1556792"/>
            <a:ext cx="6912768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b="1" dirty="0" smtClean="0"/>
              <a:t>Realizacja RPO WD stan na 31.05.2015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21567"/>
              </p:ext>
            </p:extLst>
          </p:nvPr>
        </p:nvGraphicFramePr>
        <p:xfrm>
          <a:off x="755576" y="2204864"/>
          <a:ext cx="7704856" cy="262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972108"/>
                <a:gridCol w="2556284"/>
                <a:gridCol w="1296144"/>
              </a:tblGrid>
              <a:tr h="34062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RPO WD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</a:t>
                      </a:r>
                    </a:p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180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2 317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5 077 041 509,50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98,78%</a:t>
                      </a:r>
                    </a:p>
                  </a:txBody>
                  <a:tcPr marL="0" marR="0" marT="0" marB="0" anchor="ctr"/>
                </a:tc>
              </a:tr>
              <a:tr h="5180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4 634 239 637,16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90,16%</a:t>
                      </a:r>
                    </a:p>
                  </a:txBody>
                  <a:tcPr marL="0" marR="0" marT="0" marB="0" anchor="ctr"/>
                </a:tc>
              </a:tr>
              <a:tr h="5180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1 867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3 083 167 421,84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59,99%</a:t>
                      </a:r>
                    </a:p>
                  </a:txBody>
                  <a:tcPr marL="0" marR="0" marT="0" marB="0" anchor="ctr"/>
                </a:tc>
              </a:tr>
              <a:tr h="55352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62 836 696,45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1,22%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2483768" y="5013176"/>
            <a:ext cx="4392488" cy="79208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/>
              <a:t>W 2015 r.  przeprowadzono  5 naborów wniosków</a:t>
            </a:r>
          </a:p>
          <a:p>
            <a:pPr algn="ctr"/>
            <a:r>
              <a:rPr lang="pl-PL" sz="1400" b="1" dirty="0" smtClean="0"/>
              <a:t> o dofinasowanie o łącznej alokacji z EFRR </a:t>
            </a:r>
          </a:p>
          <a:p>
            <a:pPr algn="ctr"/>
            <a:r>
              <a:rPr lang="pl-PL" sz="1400" b="1" dirty="0"/>
              <a:t>n</a:t>
            </a:r>
            <a:r>
              <a:rPr lang="pl-PL" sz="1400" b="1" dirty="0" smtClean="0"/>
              <a:t>a ponad 14 mln EUR, tj. ponad 58 mln PLN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51520" y="1124744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9 Miasta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95536" y="1700808"/>
            <a:ext cx="8568952" cy="4248472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pl-PL" b="1" dirty="0" smtClean="0"/>
              <a:t>W ramach zakończonych projektów m. in. :</a:t>
            </a:r>
          </a:p>
          <a:p>
            <a:pPr algn="just"/>
            <a:endParaRPr lang="pl-PL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przeprowadzono remont 304 budynków/kamienic oraz rewitalizację przestrzeni publicznej,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przeprowadzono renowację 27 zabytków oraz obszarów zabytkowych w miastach,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przebudowano 17 budynków z przeznaczeniem m.in. na utworzenie centrów aktywności lokalnej, rozwoju zawodowego, profilaktyki i resocjalizacji, spotkań organizacji pozarządowych oraz ośrodki interwencji kryzysowej, pomocy społecznej,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przeprowadzono modernizację 7 placówek oświatowych,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zbudowano lub przebudowano 15 obiektów infrastruktury sportowej,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przebudowano 6 obiektów z przeznaczeniem na przedszkola,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i wyposażono 3 biblioteki miejskie,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zaadoptowano oraz przeprowadzono rewitalizację 8 obiektów z przeznaczeniem na miejskie domy kultury,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1 muzeum,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przeprowadzono rewitalizację 29 parków i obszarów rekreacyjnych,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wybudowano 3 drogi do stref działalności gospodarczej,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 zmodernizowano drogi/ulice miast oraz nawierzchnie placów w 27 miastach.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323528" y="1052736"/>
          <a:ext cx="8424935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48126"/>
              </p:ext>
            </p:extLst>
          </p:nvPr>
        </p:nvGraphicFramePr>
        <p:xfrm>
          <a:off x="6012160" y="1412776"/>
          <a:ext cx="2997200" cy="1294435"/>
        </p:xfrm>
        <a:graphic>
          <a:graphicData uri="http://schemas.openxmlformats.org/drawingml/2006/table">
            <a:tbl>
              <a:tblPr/>
              <a:tblGrid>
                <a:gridCol w="2120900"/>
                <a:gridCol w="876300"/>
              </a:tblGrid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Stopień realizacji RPO [EUR]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Stan na 31.12.2014 r.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Wnioski po ocenie formalnej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40 957 710,53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Umowy o dofinansowanie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40 666 740,50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Płatności na rzecz beneficjentów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30 418 230,00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23 978 128,58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27 935 204,81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10 Pomoc Techniczna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773016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0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61586"/>
              </p:ext>
            </p:extLst>
          </p:nvPr>
        </p:nvGraphicFramePr>
        <p:xfrm>
          <a:off x="323528" y="1628800"/>
          <a:ext cx="8531911" cy="3762718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50000"/>
                  </a:schemeClr>
                </a:solidFill>
              </a:tblPr>
              <a:tblGrid>
                <a:gridCol w="2517901"/>
                <a:gridCol w="1629884"/>
                <a:gridCol w="1556125"/>
                <a:gridCol w="1424882"/>
                <a:gridCol w="1403119"/>
              </a:tblGrid>
              <a:tr h="2263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Realizacja zobowiązań UE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 ramach RPO WD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(w EUR)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Stan na: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 alokacji z EFRR według stanu na dzień 31.12.2014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Pozostało do zakontraktowania na dzień 31.05.2015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(w EUR i jako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31.12.2013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31.12.2014 r.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Alokacja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39 525 790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0,00%</a:t>
                      </a:r>
                      <a:endParaRPr lang="pl-PL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Umowy o dofinansowanie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36 596 856,63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40 666 740,50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102,89%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Płatności na rzecz beneficjentów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25 395 377,40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30 418 230,00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0EC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Projekty zakończone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19 625 051,50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23 978 128,58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Refundacja z 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27 935 204,81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805264"/>
            <a:ext cx="7128792" cy="72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1600" b="1" dirty="0" smtClean="0"/>
              <a:t>Liczba umów – 135</a:t>
            </a:r>
          </a:p>
          <a:p>
            <a:pPr algn="ctr"/>
            <a:r>
              <a:rPr lang="pl-PL" sz="1600" b="1" dirty="0" smtClean="0"/>
              <a:t>Liczba projektów zakończonych – 108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52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38120" y="12051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Priorytet 10 Pomoc Techniczna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71600" y="5949280"/>
            <a:ext cx="7128792" cy="5760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1400" b="1" dirty="0" smtClean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2204865"/>
          <a:ext cx="770485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44116"/>
                <a:gridCol w="2556284"/>
                <a:gridCol w="1296144"/>
              </a:tblGrid>
              <a:tr h="36066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Priorytet 10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Liczba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Dofinansowanie z EFRR [PLN]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% alokacji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Umowy o dofinansowanie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169 305 524,21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102,93%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Płatności na rzecz beneficjentów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133 937 764,72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81,43%</a:t>
                      </a:r>
                    </a:p>
                  </a:txBody>
                  <a:tcPr marL="0" marR="0" marT="0" marB="0"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Projekty zakończone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latin typeface="+mn-lt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+mn-lt"/>
                        </a:rPr>
                        <a:t>102 567 625,34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+mn-lt"/>
                        </a:rPr>
                        <a:t>62,36%</a:t>
                      </a:r>
                    </a:p>
                  </a:txBody>
                  <a:tcPr marL="0" marR="0" marT="0" marB="0" anchor="ctr"/>
                </a:tc>
              </a:tr>
              <a:tr h="58608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Alokacja pozostała do zakontraktowania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0,00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+mn-lt"/>
                        </a:rPr>
                        <a:t>0,00%</a:t>
                      </a:r>
                      <a:endParaRPr lang="pl-PL" sz="14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635896" y="1628800"/>
            <a:ext cx="2736304" cy="15121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dirty="0" smtClean="0"/>
              <a:t>Stan na 31.05.2015 r.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53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27784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395536" y="1781174"/>
          <a:ext cx="8352928" cy="39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411760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467544" y="1228724"/>
          <a:ext cx="8136904" cy="4648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55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411760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611560" y="1452562"/>
          <a:ext cx="7992888" cy="395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411760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539552" y="1628774"/>
          <a:ext cx="8064896" cy="388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55776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683568" y="1547812"/>
          <a:ext cx="7632848" cy="376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411760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695325" y="1462087"/>
          <a:ext cx="775335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59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W Indykatywnym Wykazie Indywidualnych Projektów Kluczowych wg stanu na 31.12.2014 r. </a:t>
            </a:r>
          </a:p>
          <a:p>
            <a:pPr algn="ctr">
              <a:buNone/>
            </a:pPr>
            <a:r>
              <a:rPr lang="pl-PL" sz="2400" dirty="0"/>
              <a:t>na liście </a:t>
            </a:r>
            <a:r>
              <a:rPr lang="pl-PL" sz="2400" dirty="0" smtClean="0"/>
              <a:t>podstawowej znajdowało  się 54 projekty,</a:t>
            </a:r>
          </a:p>
          <a:p>
            <a:pPr algn="ctr">
              <a:buNone/>
            </a:pPr>
            <a:r>
              <a:rPr lang="pl-PL" sz="2400" dirty="0" smtClean="0"/>
              <a:t>dla których podpisano umowy o wartości dofinansowania z EFRR                     </a:t>
            </a:r>
            <a:r>
              <a:rPr lang="pl-PL" sz="2400" b="1" dirty="0" smtClean="0"/>
              <a:t>251 478 697,60 EUR, tj. 20,28% alokacji Programu.</a:t>
            </a:r>
          </a:p>
          <a:p>
            <a:pPr algn="ctr">
              <a:buNone/>
            </a:pPr>
            <a:r>
              <a:rPr lang="pl-PL" sz="2400" b="1" dirty="0" smtClean="0"/>
              <a:t> </a:t>
            </a:r>
          </a:p>
          <a:p>
            <a:pPr algn="ctr">
              <a:buNone/>
            </a:pPr>
            <a:r>
              <a:rPr lang="pl-PL" sz="2400" dirty="0" smtClean="0"/>
              <a:t>Zakończyła się realizacja 39 projektów.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400" b="1" dirty="0" smtClean="0"/>
              <a:t>Projekty kluczowe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411760" y="908720"/>
            <a:ext cx="40324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Postęp rzeczowy w ramach RPO WD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251520" y="1581149"/>
          <a:ext cx="8568952" cy="429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60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2636911"/>
            <a:ext cx="8229600" cy="3240361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pl-PL" sz="6500" dirty="0"/>
              <a:t>Dziękuję za uwagę</a:t>
            </a:r>
          </a:p>
          <a:p>
            <a:pPr algn="r">
              <a:buNone/>
            </a:pPr>
            <a:endParaRPr lang="pl-PL" sz="5400" dirty="0"/>
          </a:p>
          <a:p>
            <a:pPr algn="r">
              <a:buNone/>
            </a:pPr>
            <a:endParaRPr lang="pl-PL" sz="5400" b="1" dirty="0"/>
          </a:p>
          <a:p>
            <a:pPr algn="r">
              <a:buNone/>
            </a:pPr>
            <a:endParaRPr lang="pl-PL" sz="5400" b="1" dirty="0"/>
          </a:p>
          <a:p>
            <a:pPr algn="r">
              <a:buNone/>
            </a:pPr>
            <a:r>
              <a:rPr lang="pl-PL" sz="4800" b="1" dirty="0"/>
              <a:t>Departament Funduszy Europejskich</a:t>
            </a:r>
          </a:p>
          <a:p>
            <a:pPr algn="r">
              <a:buNone/>
            </a:pPr>
            <a:r>
              <a:rPr lang="pl-PL" sz="4800" b="1" dirty="0"/>
              <a:t>Wydział Zarządzania RPO</a:t>
            </a:r>
          </a:p>
          <a:p>
            <a:pPr algn="r">
              <a:buNone/>
            </a:pPr>
            <a:r>
              <a:rPr lang="pl-PL" sz="4800" b="1" dirty="0"/>
              <a:t>www.rpo.dolnyslask.pl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61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556792"/>
            <a:ext cx="8352928" cy="36724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000" b="1" dirty="0" smtClean="0"/>
              <a:t>Mechanizm elastyczności - art. 77 rozporządzenia Rady (WE) nr 1083/2006</a:t>
            </a:r>
          </a:p>
          <a:p>
            <a:endParaRPr lang="pl-PL" sz="2000" b="1" dirty="0" smtClean="0"/>
          </a:p>
          <a:p>
            <a:pPr algn="just"/>
            <a:r>
              <a:rPr lang="pl-PL" sz="2000" dirty="0" smtClean="0"/>
              <a:t>W 2014 r. Instytucja Zarządzająca zastosowała mechanizm elastyczności 4 razy. </a:t>
            </a:r>
          </a:p>
          <a:p>
            <a:pPr algn="just"/>
            <a:r>
              <a:rPr lang="pl-PL" sz="2000" dirty="0" smtClean="0"/>
              <a:t>Do dnia 31.05.2015 r. mechanizm zastosowano jeszcze 2 razy.</a:t>
            </a:r>
          </a:p>
          <a:p>
            <a:endParaRPr lang="pl-PL" sz="2000" dirty="0" smtClean="0"/>
          </a:p>
          <a:p>
            <a:r>
              <a:rPr lang="pl-PL" sz="2000" dirty="0" smtClean="0"/>
              <a:t>W sumie przeniesiono środki EFRR do Priorytetów: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Priorytet 3 Transport – 4,76%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Priorytet 6 Turystyka i Kultura – 0,92%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Priorytet 7 Edukacja – 1,34%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Priorytet 8 Zdrowie – 7,56%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Priorytet 9 Miasta – 3,92%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052736"/>
            <a:ext cx="84960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700" b="1" dirty="0" smtClean="0"/>
              <a:t>Nabory wniosków o dofinansowanie</a:t>
            </a:r>
          </a:p>
          <a:p>
            <a:pPr algn="ctr">
              <a:buNone/>
            </a:pPr>
            <a:endParaRPr lang="pl-PL" sz="1500" dirty="0" smtClean="0"/>
          </a:p>
          <a:p>
            <a:pPr>
              <a:buNone/>
            </a:pPr>
            <a:r>
              <a:rPr lang="pl-PL" sz="1500" u="sng" dirty="0" smtClean="0"/>
              <a:t>W 2015 r. </a:t>
            </a:r>
            <a:r>
              <a:rPr lang="pl-PL" sz="1500" dirty="0" smtClean="0"/>
              <a:t>przeprowadzono </a:t>
            </a:r>
            <a:r>
              <a:rPr lang="pl-PL" sz="1500" b="1" dirty="0" smtClean="0"/>
              <a:t>5 naborów </a:t>
            </a:r>
            <a:r>
              <a:rPr lang="pl-PL" sz="1500" dirty="0" smtClean="0"/>
              <a:t>wniosków o dofinansowanie, w tym:</a:t>
            </a:r>
          </a:p>
          <a:p>
            <a:pPr algn="just"/>
            <a:r>
              <a:rPr lang="pl-PL" sz="1500" dirty="0" smtClean="0"/>
              <a:t>1 nabór w Działaniu 3.1 Infrastruktura drogowa (nabór na projekty realizowane na drogach wojewódzkich) – alokacja </a:t>
            </a:r>
            <a:r>
              <a:rPr lang="pl-PL" sz="1500" b="1" dirty="0" smtClean="0"/>
              <a:t>0,3 mln EUR</a:t>
            </a:r>
            <a:r>
              <a:rPr lang="pl-PL" sz="1500" dirty="0" smtClean="0"/>
              <a:t>; termin składania wniosków o dofinansowanie upłynął               15 czerwca, </a:t>
            </a:r>
            <a:r>
              <a:rPr lang="pl-PL" sz="1500" u="sng" dirty="0" smtClean="0"/>
              <a:t>złożono 2 </a:t>
            </a:r>
            <a:r>
              <a:rPr lang="pl-PL" sz="1500" u="sng" dirty="0" smtClean="0"/>
              <a:t>wnioski na 1961% alokacji, </a:t>
            </a:r>
            <a:endParaRPr lang="pl-PL" sz="1500" u="sng" dirty="0" smtClean="0"/>
          </a:p>
          <a:p>
            <a:pPr algn="just"/>
            <a:r>
              <a:rPr lang="pl-PL" sz="1500" dirty="0" smtClean="0"/>
              <a:t>2 nabory w Działaniu 3.2 Transport i infrastruktura kolejowa: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500" dirty="0" smtClean="0"/>
              <a:t>nabór skierowany projekty dotyczące zakupu taboru kolejowego – alokacja </a:t>
            </a:r>
            <a:r>
              <a:rPr lang="pl-PL" sz="1500" b="1" dirty="0" smtClean="0"/>
              <a:t>7,0 mln EUR</a:t>
            </a:r>
            <a:r>
              <a:rPr lang="pl-PL" sz="1500" dirty="0" smtClean="0"/>
              <a:t>, </a:t>
            </a:r>
            <a:r>
              <a:rPr lang="pl-PL" sz="1500" u="sng" dirty="0" smtClean="0"/>
              <a:t>złożono           1 wniosek na 106% alokacji</a:t>
            </a:r>
            <a:r>
              <a:rPr lang="pl-PL" sz="1500" dirty="0" smtClean="0"/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500" dirty="0" smtClean="0"/>
              <a:t>nabór skierowany na projekty dotyczące likwidacji ograniczeń związanych z brakiem lub złym stanem infrastruktury kolejowej – alokacja </a:t>
            </a:r>
            <a:r>
              <a:rPr lang="pl-PL" sz="1500" b="1" dirty="0" smtClean="0"/>
              <a:t>3,8 mln EUR</a:t>
            </a:r>
            <a:r>
              <a:rPr lang="pl-PL" sz="1500" dirty="0" smtClean="0"/>
              <a:t>, </a:t>
            </a:r>
            <a:r>
              <a:rPr lang="pl-PL" sz="1500" u="sng" dirty="0" smtClean="0"/>
              <a:t>złożono 1 wniosek na 81% alokacji,</a:t>
            </a:r>
            <a:endParaRPr lang="pl-PL" sz="1500" b="1" u="sng" dirty="0" smtClean="0"/>
          </a:p>
          <a:p>
            <a:pPr algn="just"/>
            <a:r>
              <a:rPr lang="pl-PL" sz="1500" dirty="0" smtClean="0"/>
              <a:t>1 nabór w Działaniu 4.6 Wsparcie instytucji zajmujących się zabezpieczeniem środowiska naturalnego (nabór na projekty dotyczące modernizacji i budowy centrów ratownictwa i wyspecjalizowanych służb) – alokacja </a:t>
            </a:r>
            <a:r>
              <a:rPr lang="pl-PL" sz="1500" b="1" dirty="0" smtClean="0"/>
              <a:t>0,7 mln EUR</a:t>
            </a:r>
            <a:r>
              <a:rPr lang="pl-PL" sz="1500" dirty="0" smtClean="0"/>
              <a:t>, </a:t>
            </a:r>
            <a:r>
              <a:rPr lang="pl-PL" sz="1500" u="sng" dirty="0" smtClean="0"/>
              <a:t>złożono </a:t>
            </a:r>
            <a:r>
              <a:rPr lang="pl-PL" sz="1500" u="sng" dirty="0" smtClean="0"/>
              <a:t>3 </a:t>
            </a:r>
            <a:r>
              <a:rPr lang="pl-PL" sz="1500" u="sng" dirty="0" smtClean="0"/>
              <a:t>wnioski na </a:t>
            </a:r>
            <a:r>
              <a:rPr lang="pl-PL" sz="1500" u="sng" dirty="0" smtClean="0"/>
              <a:t>249 </a:t>
            </a:r>
            <a:r>
              <a:rPr lang="pl-PL" sz="1500" u="sng" dirty="0" smtClean="0"/>
              <a:t>% alokacji,</a:t>
            </a:r>
          </a:p>
          <a:p>
            <a:pPr algn="just"/>
            <a:r>
              <a:rPr lang="pl-PL" sz="1500" dirty="0" smtClean="0"/>
              <a:t>1 nabór w Działaniu 8.1 Poprawa jakości opieki zdrowotnej (nabór na projekty związane z zakupem sprzętu i aparatury medycznej służącej terapii onkologicznej) – alokacja </a:t>
            </a:r>
            <a:r>
              <a:rPr lang="pl-PL" sz="1500" b="1" dirty="0" smtClean="0"/>
              <a:t>2,3 mln EUR</a:t>
            </a:r>
            <a:r>
              <a:rPr lang="pl-PL" sz="1500" dirty="0" smtClean="0"/>
              <a:t>, </a:t>
            </a:r>
            <a:r>
              <a:rPr lang="pl-PL" sz="1500" u="sng" dirty="0" smtClean="0"/>
              <a:t>złożono </a:t>
            </a:r>
            <a:r>
              <a:rPr lang="pl-PL" sz="1500" u="sng" dirty="0" smtClean="0"/>
              <a:t>4 </a:t>
            </a:r>
            <a:r>
              <a:rPr lang="pl-PL" sz="1500" u="sng" dirty="0" smtClean="0"/>
              <a:t>wnioski o dofinansowanie na </a:t>
            </a:r>
            <a:r>
              <a:rPr lang="pl-PL" sz="1500" u="sng" dirty="0" smtClean="0"/>
              <a:t>290% </a:t>
            </a:r>
            <a:r>
              <a:rPr lang="pl-PL" sz="1500" u="sng" dirty="0" smtClean="0"/>
              <a:t>alokacji.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32" y="90664"/>
            <a:ext cx="6929486" cy="6020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Sprawozdanie roczne z realizacji Regionalnego Programu Operacyjnego dla Województwa Dolnośląskiego na lata 2007 - 2013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5"/>
          <p:cNvSpPr txBox="1">
            <a:spLocks/>
          </p:cNvSpPr>
          <p:nvPr/>
        </p:nvSpPr>
        <p:spPr>
          <a:xfrm>
            <a:off x="285720" y="1052736"/>
            <a:ext cx="8572560" cy="5305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8164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/>
              <a:t>Według stanu na dzień 31.12.2014 r. Instytucja Certyfikująca zatwierdziła deklaracje wydatków na kwotę dofinansowania    z EFRR </a:t>
            </a:r>
            <a:r>
              <a:rPr lang="pl-PL" sz="2400" b="1" dirty="0" smtClean="0"/>
              <a:t>1 092 183 025,70  EUR</a:t>
            </a:r>
            <a:r>
              <a:rPr lang="pl-PL" sz="2400" dirty="0" smtClean="0"/>
              <a:t>, co stanowi 88,07% alokacji Programu.</a:t>
            </a:r>
          </a:p>
          <a:p>
            <a:pPr algn="ctr">
              <a:buNone/>
            </a:pPr>
            <a:r>
              <a:rPr lang="pl-PL" sz="2400" dirty="0" smtClean="0"/>
              <a:t>Na rachunek Programowy tytułem refundacji środków wpłynęło </a:t>
            </a:r>
            <a:r>
              <a:rPr lang="pl-PL" sz="2400" b="1" dirty="0" smtClean="0"/>
              <a:t>1 068 991 848,29 EUR</a:t>
            </a:r>
            <a:r>
              <a:rPr lang="pl-PL" sz="2400" dirty="0" smtClean="0"/>
              <a:t>, co stanowi 86,19% alokacji Programu.</a:t>
            </a:r>
          </a:p>
          <a:p>
            <a:pPr algn="ctr">
              <a:buNone/>
            </a:pPr>
            <a:r>
              <a:rPr lang="pl-PL" sz="2400" dirty="0" smtClean="0"/>
              <a:t>Zaliczka przekazana przez KE – </a:t>
            </a:r>
            <a:r>
              <a:rPr lang="pl-PL" sz="2400" b="1" dirty="0" smtClean="0"/>
              <a:t>109 183 039,11 EUR</a:t>
            </a:r>
            <a:r>
              <a:rPr lang="pl-PL" sz="2400" dirty="0" smtClean="0"/>
              <a:t>.</a:t>
            </a:r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Łącznie środki EFRR wypłacone przez KE stanowią </a:t>
            </a:r>
            <a:r>
              <a:rPr lang="pl-PL" sz="2400" b="1" dirty="0" smtClean="0"/>
              <a:t>95% </a:t>
            </a:r>
            <a:r>
              <a:rPr lang="pl-PL" sz="2400" dirty="0" smtClean="0"/>
              <a:t>alokacji.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285720" y="1340768"/>
            <a:ext cx="8572560" cy="5017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400" b="1" dirty="0" smtClean="0"/>
              <a:t>Certyfikacja wydatków i refundacja środków z KE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3507</TotalTime>
  <Words>5091</Words>
  <Application>Microsoft Office PowerPoint</Application>
  <PresentationFormat>Pokaz na ekranie (4:3)</PresentationFormat>
  <Paragraphs>1287</Paragraphs>
  <Slides>61</Slides>
  <Notes>61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61</vt:i4>
      </vt:variant>
    </vt:vector>
  </HeadingPairs>
  <TitlesOfParts>
    <vt:vector size="62" baseType="lpstr">
      <vt:lpstr>UMWD</vt:lpstr>
      <vt:lpstr>Sprawozdanie roczne z realizacji Regionalnego Programu Operacyjnego dla Województwa Dolnośląskiego na lata 2007 – 2013  Rok 2014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Elżbieta Krystecka</cp:lastModifiedBy>
  <cp:revision>367</cp:revision>
  <cp:lastPrinted>2015-06-25T06:49:41Z</cp:lastPrinted>
  <dcterms:created xsi:type="dcterms:W3CDTF">2009-02-11T21:52:18Z</dcterms:created>
  <dcterms:modified xsi:type="dcterms:W3CDTF">2015-06-25T07:56:05Z</dcterms:modified>
</cp:coreProperties>
</file>