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311" r:id="rId3"/>
    <p:sldId id="312" r:id="rId4"/>
    <p:sldId id="313" r:id="rId5"/>
    <p:sldId id="320" r:id="rId6"/>
    <p:sldId id="315" r:id="rId7"/>
    <p:sldId id="316" r:id="rId8"/>
    <p:sldId id="317" r:id="rId9"/>
    <p:sldId id="309" r:id="rId10"/>
    <p:sldId id="318" r:id="rId11"/>
    <p:sldId id="308" r:id="rId12"/>
    <p:sldId id="319" r:id="rId13"/>
  </p:sldIdLst>
  <p:sldSz cx="9144000" cy="6858000" type="screen4x3"/>
  <p:notesSz cx="6858000" cy="9144000"/>
  <p:custShowLst>
    <p:custShow name="Prezentacja Urzad Wojewodzki" id="0">
      <p:sldLst/>
    </p:custShow>
  </p:custShow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8B"/>
    <a:srgbClr val="FFE6CC"/>
    <a:srgbClr val="EA8E90"/>
    <a:srgbClr val="E46C6E"/>
    <a:srgbClr val="F58121"/>
    <a:srgbClr val="FFFF80"/>
    <a:srgbClr val="FFEEDD"/>
    <a:srgbClr val="FFF0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86028" autoAdjust="0"/>
  </p:normalViewPr>
  <p:slideViewPr>
    <p:cSldViewPr>
      <p:cViewPr varScale="1">
        <p:scale>
          <a:sx n="75" d="100"/>
          <a:sy n="75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E3D1A7-C040-40F4-B63B-E222D6BA1C9B}" type="datetimeFigureOut">
              <a:rPr lang="pl-PL"/>
              <a:pPr>
                <a:defRPr/>
              </a:pPr>
              <a:t>2011-03-28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2794AC-E94A-49D9-8FE4-D63390752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56D757-ED6F-418B-8DF5-3AE1CF4EA758}" type="datetimeFigureOut">
              <a:rPr lang="pl-PL"/>
              <a:pPr>
                <a:defRPr/>
              </a:pPr>
              <a:t>2011-03-28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EA6821-C0D6-4C84-B4AB-8D37CEE8F1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553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2C81BB-0116-4A5D-B499-84D1367F791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93A60-8F7D-4D24-9464-E4161BFF5EF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ó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 userDrawn="1"/>
        </p:nvSpPr>
        <p:spPr>
          <a:xfrm>
            <a:off x="500063" y="571500"/>
            <a:ext cx="50911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Zmiany od 1 stycznia 2009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2928958" cy="50006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 userDrawn="1"/>
        </p:nvSpPr>
        <p:spPr>
          <a:xfrm>
            <a:off x="500063" y="214313"/>
            <a:ext cx="80692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Internetowy System Aktów Prawnych ISAP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400" y="572400"/>
            <a:ext cx="6214740" cy="648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 komunik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2928958" cy="50006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 e-Reda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2928958" cy="50006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 e-Dzienn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2928958" cy="50006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96145A-4276-4EFE-BE43-10BD057BA4E1}" type="datetimeFigureOut">
              <a:rPr lang="pl-PL"/>
              <a:pPr>
                <a:defRPr/>
              </a:pPr>
              <a:t>2011-03-28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799C38-F37F-4A0D-BBB9-AD63AB4CC7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3.emf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996950" y="1844675"/>
            <a:ext cx="7772400" cy="15843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/>
          <a:lstStyle/>
          <a:p>
            <a:r>
              <a:rPr lang="pl-PL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System Ostrzegania, Alarmowania </a:t>
            </a:r>
            <a:br>
              <a:rPr lang="pl-PL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 Informowania Województwa Dolnośląskiego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763713" y="620713"/>
            <a:ext cx="597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42988" y="6237288"/>
            <a:ext cx="7850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pic>
        <p:nvPicPr>
          <p:cNvPr id="30726" name="Picture 6" descr="DSC_0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4650" y="3860800"/>
            <a:ext cx="3313113" cy="2220913"/>
          </a:xfrm>
          <a:prstGeom prst="rect">
            <a:avLst/>
          </a:prstGeom>
          <a:noFill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692275" y="260350"/>
            <a:ext cx="6264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400" b="1"/>
              <a:t>DOLNOŚLĄSKI URZĄD WOJEWÓDZKI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763713" y="620713"/>
            <a:ext cx="597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042988" y="6237288"/>
            <a:ext cx="7850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763713" y="620713"/>
            <a:ext cx="597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059113" y="6381750"/>
            <a:ext cx="324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/>
              <a:t>Wrocław 1 kwiecień 2011 r.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042988" y="6237288"/>
            <a:ext cx="7850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1763713" y="620713"/>
            <a:ext cx="5976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2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2392363"/>
            <a:ext cx="8229600" cy="3413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b="1" i="1" smtClean="0"/>
              <a:t>Całkowita wartość (w zł)</a:t>
            </a:r>
            <a:r>
              <a:rPr lang="pl-PL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pl-PL" smtClean="0"/>
              <a:t>					</a:t>
            </a:r>
            <a:r>
              <a:rPr lang="pl-PL" sz="4000" b="1" i="1" smtClean="0">
                <a:solidFill>
                  <a:srgbClr val="CC0000"/>
                </a:solidFill>
              </a:rPr>
              <a:t>3 420 000,00</a:t>
            </a:r>
          </a:p>
          <a:p>
            <a:pPr>
              <a:buFont typeface="Wingdings" pitchFamily="2" charset="2"/>
              <a:buNone/>
            </a:pPr>
            <a:r>
              <a:rPr lang="pl-PL" b="1" i="1" smtClean="0"/>
              <a:t>Kwota dofinansowania z RPO</a:t>
            </a:r>
            <a:r>
              <a:rPr lang="pl-PL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pl-PL" smtClean="0"/>
              <a:t>					</a:t>
            </a:r>
            <a:r>
              <a:rPr lang="pl-PL" sz="4000" b="1" i="1" smtClean="0">
                <a:solidFill>
                  <a:srgbClr val="CC0000"/>
                </a:solidFill>
              </a:rPr>
              <a:t>2 907 000,00</a:t>
            </a:r>
          </a:p>
          <a:p>
            <a:pPr>
              <a:buFont typeface="Wingdings" pitchFamily="2" charset="2"/>
              <a:buNone/>
            </a:pPr>
            <a:endParaRPr lang="pl-PL" b="1" i="1" smtClean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>
                <a:solidFill>
                  <a:srgbClr val="CC0000"/>
                </a:solidFill>
              </a:rPr>
              <a:t>Ile to będzie kosztować?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1"/>
          <p:cNvSpPr txBox="1">
            <a:spLocks noChangeArrowheads="1"/>
          </p:cNvSpPr>
          <p:nvPr/>
        </p:nvSpPr>
        <p:spPr bwMode="auto">
          <a:xfrm>
            <a:off x="428625" y="1357313"/>
            <a:ext cx="835818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/>
              <a:t>Zasięg  projektu:</a:t>
            </a:r>
          </a:p>
          <a:p>
            <a:endParaRPr lang="pl-PL" sz="2800"/>
          </a:p>
          <a:p>
            <a:pPr>
              <a:buFont typeface="Arial" charset="0"/>
              <a:buChar char="•"/>
            </a:pPr>
            <a:endParaRPr lang="pl-PL" sz="2000"/>
          </a:p>
        </p:txBody>
      </p:sp>
      <p:sp>
        <p:nvSpPr>
          <p:cNvPr id="4" name="Prostokąt 3"/>
          <p:cNvSpPr/>
          <p:nvPr/>
        </p:nvSpPr>
        <p:spPr>
          <a:xfrm>
            <a:off x="642938" y="2143125"/>
            <a:ext cx="7929562" cy="421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1143000"/>
            <a:ext cx="8191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55875" y="5084763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>
                <a:solidFill>
                  <a:schemeClr val="bg1"/>
                </a:solidFill>
              </a:rPr>
              <a:t>REPUBLIKA CZESKA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1188" y="31083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>
                <a:solidFill>
                  <a:schemeClr val="bg1"/>
                </a:solidFill>
              </a:rPr>
              <a:t>NIEMCY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55650" y="188913"/>
            <a:ext cx="7920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/>
              <a:t>PRZYSZŁOŚĆ SYSTEMU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708275"/>
            <a:ext cx="8229600" cy="965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l-PL" sz="6000" b="1" smtClean="0"/>
              <a:t>DZIĘKUJEMY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563938" y="981075"/>
            <a:ext cx="1355725" cy="711200"/>
          </a:xfrm>
          <a:prstGeom prst="rect">
            <a:avLst/>
          </a:prstGeom>
          <a:solidFill>
            <a:srgbClr val="FF0000"/>
          </a:solidFill>
          <a:ln w="57150" cmpd="thinThick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2000" b="1">
                <a:solidFill>
                  <a:schemeClr val="bg1"/>
                </a:solidFill>
              </a:rPr>
              <a:t>WCZK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31913" y="1052513"/>
            <a:ext cx="1273175" cy="628650"/>
          </a:xfrm>
          <a:prstGeom prst="rect">
            <a:avLst/>
          </a:prstGeom>
          <a:solidFill>
            <a:srgbClr val="FFFF00"/>
          </a:solid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TVP</a:t>
            </a:r>
          </a:p>
          <a:p>
            <a:pPr algn="ctr"/>
            <a:r>
              <a:rPr lang="pl-PL" sz="1000">
                <a:solidFill>
                  <a:schemeClr val="bg1"/>
                </a:solidFill>
              </a:rPr>
              <a:t>ROZGŁOŚNIA REGIONALNA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271588" y="1865313"/>
            <a:ext cx="1735137" cy="469900"/>
            <a:chOff x="375" y="292"/>
            <a:chExt cx="324" cy="141"/>
          </a:xfrm>
        </p:grpSpPr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474788" y="1809750"/>
            <a:ext cx="1349375" cy="1793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KOMUNIKATY, OSTRZEŻENIA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054725" y="1052513"/>
            <a:ext cx="1349375" cy="628650"/>
          </a:xfrm>
          <a:prstGeom prst="rect">
            <a:avLst/>
          </a:prstGeom>
          <a:solidFill>
            <a:srgbClr val="FFFF00"/>
          </a:solid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RADIO</a:t>
            </a:r>
          </a:p>
          <a:p>
            <a:pPr algn="ctr"/>
            <a:r>
              <a:rPr lang="pl-PL" sz="1000">
                <a:solidFill>
                  <a:schemeClr val="bg1"/>
                </a:solidFill>
              </a:rPr>
              <a:t>ROZGŁOŚNIA REGIONALNA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191125" y="1052513"/>
            <a:ext cx="658813" cy="6842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endParaRPr lang="pl-PL" sz="800">
              <a:solidFill>
                <a:srgbClr val="CC0000"/>
              </a:solidFill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 rot="10800000">
            <a:off x="2814638" y="1052513"/>
            <a:ext cx="615950" cy="6842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pl-PL" sz="800">
              <a:solidFill>
                <a:srgbClr val="CC0000"/>
              </a:solidFill>
            </a:endParaRPr>
          </a:p>
        </p:txBody>
      </p: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5813425" y="1871663"/>
            <a:ext cx="1703388" cy="436562"/>
            <a:chOff x="1009" y="293"/>
            <a:chExt cx="318" cy="143"/>
          </a:xfrm>
        </p:grpSpPr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1009" y="293"/>
              <a:ext cx="109" cy="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H="1">
              <a:off x="1147" y="293"/>
              <a:ext cx="104" cy="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 flipH="1">
              <a:off x="1077" y="296"/>
              <a:ext cx="104" cy="1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>
              <a:off x="1234" y="295"/>
              <a:ext cx="93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070600" y="1789113"/>
            <a:ext cx="1376363" cy="146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KOMUNIKATY, OSTRZEŻENIA</a:t>
            </a:r>
          </a:p>
        </p:txBody>
      </p:sp>
      <p:pic>
        <p:nvPicPr>
          <p:cNvPr id="3278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3575" y="2370138"/>
            <a:ext cx="358775" cy="379412"/>
          </a:xfrm>
          <a:prstGeom prst="rect">
            <a:avLst/>
          </a:prstGeom>
          <a:noFill/>
        </p:spPr>
      </p:pic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6175" y="2382838"/>
            <a:ext cx="358775" cy="381000"/>
          </a:xfrm>
          <a:prstGeom prst="rect">
            <a:avLst/>
          </a:prstGeom>
          <a:noFill/>
        </p:spPr>
      </p:pic>
      <p:pic>
        <p:nvPicPr>
          <p:cNvPr id="3278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2382838"/>
            <a:ext cx="358775" cy="381000"/>
          </a:xfrm>
          <a:prstGeom prst="rect">
            <a:avLst/>
          </a:prstGeom>
          <a:noFill/>
        </p:spPr>
      </p:pic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188075" y="2770188"/>
            <a:ext cx="730250" cy="2270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LUDNOŚĆ</a:t>
            </a:r>
          </a:p>
        </p:txBody>
      </p:sp>
      <p:pic>
        <p:nvPicPr>
          <p:cNvPr id="32791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376488"/>
            <a:ext cx="358775" cy="381000"/>
          </a:xfrm>
          <a:prstGeom prst="rect">
            <a:avLst/>
          </a:prstGeom>
          <a:noFill/>
        </p:spPr>
      </p:pic>
      <p:pic>
        <p:nvPicPr>
          <p:cNvPr id="3279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390775"/>
            <a:ext cx="358775" cy="379413"/>
          </a:xfrm>
          <a:prstGeom prst="rect">
            <a:avLst/>
          </a:prstGeom>
          <a:noFill/>
        </p:spPr>
      </p:pic>
      <p:pic>
        <p:nvPicPr>
          <p:cNvPr id="3279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3038" y="2390775"/>
            <a:ext cx="358775" cy="379413"/>
          </a:xfrm>
          <a:prstGeom prst="rect">
            <a:avLst/>
          </a:prstGeom>
          <a:noFill/>
        </p:spPr>
      </p:pic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230438" y="2778125"/>
            <a:ext cx="871537" cy="363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LUDNOŚĆ</a:t>
            </a:r>
          </a:p>
        </p:txBody>
      </p: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312738" y="4602163"/>
            <a:ext cx="1125537" cy="593725"/>
            <a:chOff x="62" y="853"/>
            <a:chExt cx="210" cy="86"/>
          </a:xfrm>
        </p:grpSpPr>
        <p:sp>
          <p:nvSpPr>
            <p:cNvPr id="32796" name="Rectangle 28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797" name="Rectangle 29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798" name="Rectangle 30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799" name="Rectangle 31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grpSp>
        <p:nvGrpSpPr>
          <p:cNvPr id="32800" name="Group 32"/>
          <p:cNvGrpSpPr>
            <a:grpSpLocks/>
          </p:cNvGrpSpPr>
          <p:nvPr/>
        </p:nvGrpSpPr>
        <p:grpSpPr bwMode="auto">
          <a:xfrm>
            <a:off x="1576388" y="4602163"/>
            <a:ext cx="1125537" cy="593725"/>
            <a:chOff x="62" y="853"/>
            <a:chExt cx="210" cy="86"/>
          </a:xfrm>
        </p:grpSpPr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3" name="Rectangle 35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2947988" y="4602163"/>
            <a:ext cx="1123950" cy="593725"/>
            <a:chOff x="62" y="853"/>
            <a:chExt cx="210" cy="86"/>
          </a:xfrm>
        </p:grpSpPr>
        <p:sp>
          <p:nvSpPr>
            <p:cNvPr id="32806" name="Rectangle 38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7" name="Rectangle 39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09" name="Rectangle 41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4276725" y="4602163"/>
            <a:ext cx="1123950" cy="593725"/>
            <a:chOff x="62" y="853"/>
            <a:chExt cx="210" cy="86"/>
          </a:xfrm>
        </p:grpSpPr>
        <p:sp>
          <p:nvSpPr>
            <p:cNvPr id="32811" name="Rectangle 43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2" name="Rectangle 44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3" name="Rectangle 45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4" name="Rectangle 46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grpSp>
        <p:nvGrpSpPr>
          <p:cNvPr id="32815" name="Group 47"/>
          <p:cNvGrpSpPr>
            <a:grpSpLocks/>
          </p:cNvGrpSpPr>
          <p:nvPr/>
        </p:nvGrpSpPr>
        <p:grpSpPr bwMode="auto">
          <a:xfrm>
            <a:off x="5759450" y="4602163"/>
            <a:ext cx="1125538" cy="593725"/>
            <a:chOff x="62" y="853"/>
            <a:chExt cx="210" cy="86"/>
          </a:xfrm>
        </p:grpSpPr>
        <p:sp>
          <p:nvSpPr>
            <p:cNvPr id="32816" name="Rectangle 48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7" name="Rectangle 49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8" name="Rectangle 50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19" name="Rectangle 51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grpSp>
        <p:nvGrpSpPr>
          <p:cNvPr id="32820" name="Group 52"/>
          <p:cNvGrpSpPr>
            <a:grpSpLocks/>
          </p:cNvGrpSpPr>
          <p:nvPr/>
        </p:nvGrpSpPr>
        <p:grpSpPr bwMode="auto">
          <a:xfrm>
            <a:off x="7275513" y="4602163"/>
            <a:ext cx="1123950" cy="593725"/>
            <a:chOff x="62" y="853"/>
            <a:chExt cx="210" cy="86"/>
          </a:xfrm>
        </p:grpSpPr>
        <p:sp>
          <p:nvSpPr>
            <p:cNvPr id="32821" name="Rectangle 53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22" name="Rectangle 54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23" name="Rectangle 55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2824" name="Rectangle 56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323850" y="3429000"/>
            <a:ext cx="8640763" cy="3937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600" b="1"/>
              <a:t>POWIATOWE CENTRA ZARZĄDZANIA KRYZYSOWEGO</a:t>
            </a:r>
          </a:p>
        </p:txBody>
      </p:sp>
      <p:sp>
        <p:nvSpPr>
          <p:cNvPr id="32826" name="AutoShape 58"/>
          <p:cNvSpPr>
            <a:spLocks noChangeArrowheads="1"/>
          </p:cNvSpPr>
          <p:nvPr/>
        </p:nvSpPr>
        <p:spPr bwMode="auto">
          <a:xfrm>
            <a:off x="346075" y="3938588"/>
            <a:ext cx="298450" cy="441325"/>
          </a:xfrm>
          <a:prstGeom prst="downArrow">
            <a:avLst>
              <a:gd name="adj1" fmla="val 50000"/>
              <a:gd name="adj2" fmla="val 3696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27" name="AutoShape 59"/>
          <p:cNvSpPr>
            <a:spLocks noChangeArrowheads="1"/>
          </p:cNvSpPr>
          <p:nvPr/>
        </p:nvSpPr>
        <p:spPr bwMode="auto">
          <a:xfrm rot="10800000">
            <a:off x="806450" y="3924300"/>
            <a:ext cx="300038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28" name="AutoShape 60"/>
          <p:cNvSpPr>
            <a:spLocks noChangeArrowheads="1"/>
          </p:cNvSpPr>
          <p:nvPr/>
        </p:nvSpPr>
        <p:spPr bwMode="auto">
          <a:xfrm>
            <a:off x="1609725" y="3965575"/>
            <a:ext cx="300038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29" name="AutoShape 61"/>
          <p:cNvSpPr>
            <a:spLocks noChangeArrowheads="1"/>
          </p:cNvSpPr>
          <p:nvPr/>
        </p:nvSpPr>
        <p:spPr bwMode="auto">
          <a:xfrm rot="10800000">
            <a:off x="2070100" y="3952875"/>
            <a:ext cx="300038" cy="441325"/>
          </a:xfrm>
          <a:prstGeom prst="downArrow">
            <a:avLst>
              <a:gd name="adj1" fmla="val 50000"/>
              <a:gd name="adj2" fmla="val 36772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0" name="AutoShape 62"/>
          <p:cNvSpPr>
            <a:spLocks noChangeArrowheads="1"/>
          </p:cNvSpPr>
          <p:nvPr/>
        </p:nvSpPr>
        <p:spPr bwMode="auto">
          <a:xfrm>
            <a:off x="2979738" y="3952875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1" name="AutoShape 63"/>
          <p:cNvSpPr>
            <a:spLocks noChangeArrowheads="1"/>
          </p:cNvSpPr>
          <p:nvPr/>
        </p:nvSpPr>
        <p:spPr bwMode="auto">
          <a:xfrm rot="10800000">
            <a:off x="3440113" y="3938588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2" name="AutoShape 64"/>
          <p:cNvSpPr>
            <a:spLocks noChangeArrowheads="1"/>
          </p:cNvSpPr>
          <p:nvPr/>
        </p:nvSpPr>
        <p:spPr bwMode="auto">
          <a:xfrm>
            <a:off x="4308475" y="3952875"/>
            <a:ext cx="300038" cy="441325"/>
          </a:xfrm>
          <a:prstGeom prst="downArrow">
            <a:avLst>
              <a:gd name="adj1" fmla="val 50000"/>
              <a:gd name="adj2" fmla="val 36772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3" name="AutoShape 65"/>
          <p:cNvSpPr>
            <a:spLocks noChangeArrowheads="1"/>
          </p:cNvSpPr>
          <p:nvPr/>
        </p:nvSpPr>
        <p:spPr bwMode="auto">
          <a:xfrm rot="10800000">
            <a:off x="4768850" y="3938588"/>
            <a:ext cx="300038" cy="441325"/>
          </a:xfrm>
          <a:prstGeom prst="downArrow">
            <a:avLst>
              <a:gd name="adj1" fmla="val 50000"/>
              <a:gd name="adj2" fmla="val 36772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4" name="AutoShape 66"/>
          <p:cNvSpPr>
            <a:spLocks noChangeArrowheads="1"/>
          </p:cNvSpPr>
          <p:nvPr/>
        </p:nvSpPr>
        <p:spPr bwMode="auto">
          <a:xfrm>
            <a:off x="5738813" y="3965575"/>
            <a:ext cx="300037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5" name="AutoShape 67"/>
          <p:cNvSpPr>
            <a:spLocks noChangeArrowheads="1"/>
          </p:cNvSpPr>
          <p:nvPr/>
        </p:nvSpPr>
        <p:spPr bwMode="auto">
          <a:xfrm rot="10800000">
            <a:off x="6199188" y="3952875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6" name="AutoShape 68"/>
          <p:cNvSpPr>
            <a:spLocks noChangeArrowheads="1"/>
          </p:cNvSpPr>
          <p:nvPr/>
        </p:nvSpPr>
        <p:spPr bwMode="auto">
          <a:xfrm>
            <a:off x="7291388" y="3979863"/>
            <a:ext cx="300037" cy="442912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7" name="AutoShape 69"/>
          <p:cNvSpPr>
            <a:spLocks noChangeArrowheads="1"/>
          </p:cNvSpPr>
          <p:nvPr/>
        </p:nvSpPr>
        <p:spPr bwMode="auto">
          <a:xfrm rot="10800000">
            <a:off x="7751763" y="3965575"/>
            <a:ext cx="300037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8" name="AutoShape 70"/>
          <p:cNvSpPr>
            <a:spLocks noChangeArrowheads="1"/>
          </p:cNvSpPr>
          <p:nvPr/>
        </p:nvSpPr>
        <p:spPr bwMode="auto">
          <a:xfrm rot="2700000">
            <a:off x="3360738" y="2233612"/>
            <a:ext cx="857250" cy="942975"/>
          </a:xfrm>
          <a:prstGeom prst="downArrow">
            <a:avLst>
              <a:gd name="adj1" fmla="val 50000"/>
              <a:gd name="adj2" fmla="val 275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39" name="AutoShape 71"/>
          <p:cNvSpPr>
            <a:spLocks noChangeArrowheads="1"/>
          </p:cNvSpPr>
          <p:nvPr/>
        </p:nvSpPr>
        <p:spPr bwMode="auto">
          <a:xfrm rot="8100000">
            <a:off x="4549775" y="2141538"/>
            <a:ext cx="690563" cy="1112837"/>
          </a:xfrm>
          <a:prstGeom prst="downArrow">
            <a:avLst>
              <a:gd name="adj1" fmla="val 50000"/>
              <a:gd name="adj2" fmla="val 40287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190500" y="1139825"/>
            <a:ext cx="855663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KW PSP</a:t>
            </a:r>
          </a:p>
        </p:txBody>
      </p:sp>
      <p:sp>
        <p:nvSpPr>
          <p:cNvPr id="32841" name="Rectangle 73"/>
          <p:cNvSpPr>
            <a:spLocks noChangeArrowheads="1"/>
          </p:cNvSpPr>
          <p:nvPr/>
        </p:nvSpPr>
        <p:spPr bwMode="auto">
          <a:xfrm>
            <a:off x="179388" y="149225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KWP</a:t>
            </a:r>
          </a:p>
        </p:txBody>
      </p:sp>
      <p:sp>
        <p:nvSpPr>
          <p:cNvPr id="32842" name="Rectangle 74"/>
          <p:cNvSpPr>
            <a:spLocks noChangeArrowheads="1"/>
          </p:cNvSpPr>
          <p:nvPr/>
        </p:nvSpPr>
        <p:spPr bwMode="auto">
          <a:xfrm>
            <a:off x="179388" y="1830388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RZGW</a:t>
            </a:r>
          </a:p>
        </p:txBody>
      </p:sp>
      <p:sp>
        <p:nvSpPr>
          <p:cNvPr id="32843" name="Rectangle 75"/>
          <p:cNvSpPr>
            <a:spLocks noChangeArrowheads="1"/>
          </p:cNvSpPr>
          <p:nvPr/>
        </p:nvSpPr>
        <p:spPr bwMode="auto">
          <a:xfrm>
            <a:off x="179388" y="2170113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WSzW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8185150" y="11461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WSSE</a:t>
            </a:r>
          </a:p>
        </p:txBody>
      </p:sp>
      <p:sp>
        <p:nvSpPr>
          <p:cNvPr id="32845" name="Rectangle 77"/>
          <p:cNvSpPr>
            <a:spLocks noChangeArrowheads="1"/>
          </p:cNvSpPr>
          <p:nvPr/>
        </p:nvSpPr>
        <p:spPr bwMode="auto">
          <a:xfrm>
            <a:off x="8185150" y="149860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WIOŚ</a:t>
            </a:r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8185150" y="18446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900"/>
              <a:t>WIWet</a:t>
            </a:r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8185150" y="220345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IMGW</a:t>
            </a:r>
          </a:p>
          <a:p>
            <a:r>
              <a:rPr lang="pl-PL" sz="800"/>
              <a:t>WROCŁAW</a:t>
            </a:r>
          </a:p>
        </p:txBody>
      </p:sp>
      <p:cxnSp>
        <p:nvCxnSpPr>
          <p:cNvPr id="32848" name="AutoShape 80"/>
          <p:cNvCxnSpPr>
            <a:cxnSpLocks noChangeShapeType="1"/>
          </p:cNvCxnSpPr>
          <p:nvPr/>
        </p:nvCxnSpPr>
        <p:spPr bwMode="auto">
          <a:xfrm rot="10800000" flipH="1" flipV="1">
            <a:off x="8172450" y="1268413"/>
            <a:ext cx="4763" cy="1057275"/>
          </a:xfrm>
          <a:prstGeom prst="bentConnector3">
            <a:avLst>
              <a:gd name="adj1" fmla="val -230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49" name="Line 81"/>
          <p:cNvSpPr>
            <a:spLocks noChangeShapeType="1"/>
          </p:cNvSpPr>
          <p:nvPr/>
        </p:nvSpPr>
        <p:spPr bwMode="auto">
          <a:xfrm>
            <a:off x="1258888" y="1989138"/>
            <a:ext cx="2992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0" name="Line 82"/>
          <p:cNvSpPr>
            <a:spLocks noChangeShapeType="1"/>
          </p:cNvSpPr>
          <p:nvPr/>
        </p:nvSpPr>
        <p:spPr bwMode="auto">
          <a:xfrm>
            <a:off x="4222750" y="1968500"/>
            <a:ext cx="3840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1" name="Line 83"/>
          <p:cNvSpPr>
            <a:spLocks noChangeShapeType="1"/>
          </p:cNvSpPr>
          <p:nvPr/>
        </p:nvSpPr>
        <p:spPr bwMode="auto">
          <a:xfrm flipV="1">
            <a:off x="4265613" y="1671638"/>
            <a:ext cx="0" cy="2905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2" name="Rectangle 84"/>
          <p:cNvSpPr>
            <a:spLocks noChangeArrowheads="1"/>
          </p:cNvSpPr>
          <p:nvPr/>
        </p:nvSpPr>
        <p:spPr bwMode="auto">
          <a:xfrm>
            <a:off x="179388" y="24923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SOSG</a:t>
            </a:r>
          </a:p>
        </p:txBody>
      </p:sp>
      <p:cxnSp>
        <p:nvCxnSpPr>
          <p:cNvPr id="32853" name="AutoShape 85"/>
          <p:cNvCxnSpPr>
            <a:cxnSpLocks noChangeShapeType="1"/>
            <a:stCxn id="32840" idx="3"/>
            <a:endCxn id="32852" idx="3"/>
          </p:cNvCxnSpPr>
          <p:nvPr/>
        </p:nvCxnSpPr>
        <p:spPr bwMode="auto">
          <a:xfrm flipH="1">
            <a:off x="1050925" y="1277938"/>
            <a:ext cx="9525" cy="1352550"/>
          </a:xfrm>
          <a:prstGeom prst="bentConnector3">
            <a:avLst>
              <a:gd name="adj1" fmla="val -2233333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54" name="Line 86"/>
          <p:cNvSpPr>
            <a:spLocks noChangeShapeType="1"/>
          </p:cNvSpPr>
          <p:nvPr/>
        </p:nvSpPr>
        <p:spPr bwMode="auto">
          <a:xfrm>
            <a:off x="1042988" y="16287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5" name="Line 87"/>
          <p:cNvSpPr>
            <a:spLocks noChangeShapeType="1"/>
          </p:cNvSpPr>
          <p:nvPr/>
        </p:nvSpPr>
        <p:spPr bwMode="auto">
          <a:xfrm>
            <a:off x="1042988" y="18446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6" name="Line 88"/>
          <p:cNvSpPr>
            <a:spLocks noChangeShapeType="1"/>
          </p:cNvSpPr>
          <p:nvPr/>
        </p:nvSpPr>
        <p:spPr bwMode="auto">
          <a:xfrm>
            <a:off x="1042988" y="22764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857" name="Text Box 89"/>
          <p:cNvSpPr txBox="1">
            <a:spLocks noChangeArrowheads="1"/>
          </p:cNvSpPr>
          <p:nvPr/>
        </p:nvSpPr>
        <p:spPr bwMode="auto">
          <a:xfrm>
            <a:off x="752475" y="5292725"/>
            <a:ext cx="514350" cy="2555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858" name="Text Box 90"/>
          <p:cNvSpPr txBox="1">
            <a:spLocks noChangeArrowheads="1"/>
          </p:cNvSpPr>
          <p:nvPr/>
        </p:nvSpPr>
        <p:spPr bwMode="auto">
          <a:xfrm>
            <a:off x="858838" y="5741988"/>
            <a:ext cx="514350" cy="187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400">
                <a:solidFill>
                  <a:schemeClr val="bg1"/>
                </a:solidFill>
              </a:rPr>
              <a:t>Zakłady </a:t>
            </a:r>
            <a:endParaRPr lang="pl-PL" sz="600">
              <a:solidFill>
                <a:schemeClr val="bg1"/>
              </a:solidFill>
            </a:endParaRPr>
          </a:p>
        </p:txBody>
      </p:sp>
      <p:sp>
        <p:nvSpPr>
          <p:cNvPr id="32859" name="Text Box 91"/>
          <p:cNvSpPr txBox="1">
            <a:spLocks noChangeArrowheads="1"/>
          </p:cNvSpPr>
          <p:nvPr/>
        </p:nvSpPr>
        <p:spPr bwMode="auto">
          <a:xfrm>
            <a:off x="800100" y="5562600"/>
            <a:ext cx="514350" cy="1587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860" name="Text Box 92"/>
          <p:cNvSpPr txBox="1">
            <a:spLocks noChangeArrowheads="1"/>
          </p:cNvSpPr>
          <p:nvPr/>
        </p:nvSpPr>
        <p:spPr bwMode="auto">
          <a:xfrm>
            <a:off x="919163" y="5942013"/>
            <a:ext cx="512762" cy="1666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861" name="Text Box 93"/>
          <p:cNvSpPr txBox="1">
            <a:spLocks noChangeArrowheads="1"/>
          </p:cNvSpPr>
          <p:nvPr/>
        </p:nvSpPr>
        <p:spPr bwMode="auto">
          <a:xfrm>
            <a:off x="966788" y="6121400"/>
            <a:ext cx="514350" cy="1666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862" name="AutoShape 94"/>
          <p:cNvCxnSpPr>
            <a:cxnSpLocks noChangeShapeType="1"/>
            <a:stCxn id="32799" idx="1"/>
            <a:endCxn id="32857" idx="1"/>
          </p:cNvCxnSpPr>
          <p:nvPr/>
        </p:nvCxnSpPr>
        <p:spPr bwMode="auto">
          <a:xfrm rot="10800000" flipH="1" flipV="1">
            <a:off x="557213" y="5065713"/>
            <a:ext cx="180975" cy="355600"/>
          </a:xfrm>
          <a:prstGeom prst="bentConnector3">
            <a:avLst>
              <a:gd name="adj1" fmla="val -119296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63" name="AutoShape 95"/>
          <p:cNvCxnSpPr>
            <a:cxnSpLocks noChangeShapeType="1"/>
            <a:stCxn id="32799" idx="1"/>
            <a:endCxn id="32859" idx="1"/>
          </p:cNvCxnSpPr>
          <p:nvPr/>
        </p:nvCxnSpPr>
        <p:spPr bwMode="auto">
          <a:xfrm rot="10800000" flipH="1" flipV="1">
            <a:off x="557213" y="5065713"/>
            <a:ext cx="228600" cy="576262"/>
          </a:xfrm>
          <a:prstGeom prst="bentConnector3">
            <a:avLst>
              <a:gd name="adj1" fmla="val -94444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64" name="AutoShape 96"/>
          <p:cNvCxnSpPr>
            <a:cxnSpLocks noChangeShapeType="1"/>
            <a:stCxn id="32799" idx="1"/>
            <a:endCxn id="32858" idx="1"/>
          </p:cNvCxnSpPr>
          <p:nvPr/>
        </p:nvCxnSpPr>
        <p:spPr bwMode="auto">
          <a:xfrm rot="10800000" flipH="1" flipV="1">
            <a:off x="557213" y="5065713"/>
            <a:ext cx="287337" cy="769937"/>
          </a:xfrm>
          <a:prstGeom prst="bentConnector3">
            <a:avLst>
              <a:gd name="adj1" fmla="val -7513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65" name="AutoShape 97"/>
          <p:cNvCxnSpPr>
            <a:cxnSpLocks noChangeShapeType="1"/>
            <a:stCxn id="32799" idx="1"/>
            <a:endCxn id="32861" idx="1"/>
          </p:cNvCxnSpPr>
          <p:nvPr/>
        </p:nvCxnSpPr>
        <p:spPr bwMode="auto">
          <a:xfrm rot="10800000" flipH="1" flipV="1">
            <a:off x="557213" y="5065713"/>
            <a:ext cx="395287" cy="1139825"/>
          </a:xfrm>
          <a:prstGeom prst="bentConnector3">
            <a:avLst>
              <a:gd name="adj1" fmla="val -5462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66" name="AutoShape 98"/>
          <p:cNvCxnSpPr>
            <a:cxnSpLocks noChangeShapeType="1"/>
            <a:stCxn id="32860" idx="1"/>
            <a:endCxn id="32799" idx="1"/>
          </p:cNvCxnSpPr>
          <p:nvPr/>
        </p:nvCxnSpPr>
        <p:spPr bwMode="auto">
          <a:xfrm rot="10800000">
            <a:off x="557213" y="5065713"/>
            <a:ext cx="347662" cy="960437"/>
          </a:xfrm>
          <a:prstGeom prst="bentConnector3">
            <a:avLst>
              <a:gd name="adj1" fmla="val 162102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67" name="Text Box 99"/>
          <p:cNvSpPr txBox="1">
            <a:spLocks noChangeArrowheads="1"/>
          </p:cNvSpPr>
          <p:nvPr/>
        </p:nvSpPr>
        <p:spPr bwMode="auto">
          <a:xfrm>
            <a:off x="2016125" y="531336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868" name="Text Box 100"/>
          <p:cNvSpPr txBox="1">
            <a:spLocks noChangeArrowheads="1"/>
          </p:cNvSpPr>
          <p:nvPr/>
        </p:nvSpPr>
        <p:spPr bwMode="auto">
          <a:xfrm>
            <a:off x="2124075" y="5762625"/>
            <a:ext cx="512763" cy="187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Zakłady pracy</a:t>
            </a:r>
          </a:p>
        </p:txBody>
      </p:sp>
      <p:sp>
        <p:nvSpPr>
          <p:cNvPr id="32869" name="Text Box 101"/>
          <p:cNvSpPr txBox="1">
            <a:spLocks noChangeArrowheads="1"/>
          </p:cNvSpPr>
          <p:nvPr/>
        </p:nvSpPr>
        <p:spPr bwMode="auto">
          <a:xfrm>
            <a:off x="2063750" y="5610225"/>
            <a:ext cx="514350" cy="1317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2182813" y="5962650"/>
            <a:ext cx="514350" cy="1666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871" name="Text Box 103"/>
          <p:cNvSpPr txBox="1">
            <a:spLocks noChangeArrowheads="1"/>
          </p:cNvSpPr>
          <p:nvPr/>
        </p:nvSpPr>
        <p:spPr bwMode="auto">
          <a:xfrm>
            <a:off x="2230438" y="6143625"/>
            <a:ext cx="514350" cy="165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872" name="AutoShape 104"/>
          <p:cNvCxnSpPr>
            <a:cxnSpLocks noChangeShapeType="1"/>
            <a:endCxn id="32867" idx="1"/>
          </p:cNvCxnSpPr>
          <p:nvPr/>
        </p:nvCxnSpPr>
        <p:spPr bwMode="auto">
          <a:xfrm rot="10800000" flipH="1" flipV="1">
            <a:off x="1814513" y="5097463"/>
            <a:ext cx="187325" cy="344487"/>
          </a:xfrm>
          <a:prstGeom prst="bentConnector3">
            <a:avLst>
              <a:gd name="adj1" fmla="val -6571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73" name="AutoShape 105"/>
          <p:cNvCxnSpPr>
            <a:cxnSpLocks noChangeShapeType="1"/>
            <a:endCxn id="32869" idx="1"/>
          </p:cNvCxnSpPr>
          <p:nvPr/>
        </p:nvCxnSpPr>
        <p:spPr bwMode="auto">
          <a:xfrm rot="10800000" flipH="1" flipV="1">
            <a:off x="1814513" y="5083175"/>
            <a:ext cx="234950" cy="593725"/>
          </a:xfrm>
          <a:prstGeom prst="bentConnector3">
            <a:avLst>
              <a:gd name="adj1" fmla="val -5227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74" name="AutoShape 106"/>
          <p:cNvCxnSpPr>
            <a:cxnSpLocks noChangeShapeType="1"/>
            <a:endCxn id="32868" idx="1"/>
          </p:cNvCxnSpPr>
          <p:nvPr/>
        </p:nvCxnSpPr>
        <p:spPr bwMode="auto">
          <a:xfrm rot="10800000" flipH="1" flipV="1">
            <a:off x="1816100" y="5110163"/>
            <a:ext cx="293688" cy="746125"/>
          </a:xfrm>
          <a:prstGeom prst="bentConnector3">
            <a:avLst>
              <a:gd name="adj1" fmla="val -4181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75" name="AutoShape 107"/>
          <p:cNvCxnSpPr>
            <a:cxnSpLocks noChangeShapeType="1"/>
            <a:endCxn id="32871" idx="1"/>
          </p:cNvCxnSpPr>
          <p:nvPr/>
        </p:nvCxnSpPr>
        <p:spPr bwMode="auto">
          <a:xfrm rot="10800000" flipH="1" flipV="1">
            <a:off x="1814513" y="5065713"/>
            <a:ext cx="401637" cy="1160462"/>
          </a:xfrm>
          <a:prstGeom prst="bentConnector3">
            <a:avLst>
              <a:gd name="adj1" fmla="val -30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76" name="AutoShape 108"/>
          <p:cNvCxnSpPr>
            <a:cxnSpLocks noChangeShapeType="1"/>
            <a:stCxn id="32870" idx="1"/>
          </p:cNvCxnSpPr>
          <p:nvPr/>
        </p:nvCxnSpPr>
        <p:spPr bwMode="auto">
          <a:xfrm rot="10800000">
            <a:off x="1816100" y="5065713"/>
            <a:ext cx="352425" cy="981075"/>
          </a:xfrm>
          <a:prstGeom prst="bentConnector3">
            <a:avLst>
              <a:gd name="adj1" fmla="val 13484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77" name="Text Box 109"/>
          <p:cNvSpPr txBox="1">
            <a:spLocks noChangeArrowheads="1"/>
          </p:cNvSpPr>
          <p:nvPr/>
        </p:nvSpPr>
        <p:spPr bwMode="auto">
          <a:xfrm>
            <a:off x="3387725" y="530701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878" name="Text Box 110"/>
          <p:cNvSpPr txBox="1">
            <a:spLocks noChangeArrowheads="1"/>
          </p:cNvSpPr>
          <p:nvPr/>
        </p:nvSpPr>
        <p:spPr bwMode="auto">
          <a:xfrm>
            <a:off x="3494088" y="5756275"/>
            <a:ext cx="514350" cy="1857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Zakłady pracy</a:t>
            </a:r>
          </a:p>
        </p:txBody>
      </p:sp>
      <p:sp>
        <p:nvSpPr>
          <p:cNvPr id="32879" name="Text Box 111"/>
          <p:cNvSpPr txBox="1">
            <a:spLocks noChangeArrowheads="1"/>
          </p:cNvSpPr>
          <p:nvPr/>
        </p:nvSpPr>
        <p:spPr bwMode="auto">
          <a:xfrm>
            <a:off x="3435350" y="5603875"/>
            <a:ext cx="514350" cy="1317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880" name="Text Box 112"/>
          <p:cNvSpPr txBox="1">
            <a:spLocks noChangeArrowheads="1"/>
          </p:cNvSpPr>
          <p:nvPr/>
        </p:nvSpPr>
        <p:spPr bwMode="auto">
          <a:xfrm>
            <a:off x="3552825" y="5956300"/>
            <a:ext cx="514350" cy="165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881" name="Text Box 113"/>
          <p:cNvSpPr txBox="1">
            <a:spLocks noChangeArrowheads="1"/>
          </p:cNvSpPr>
          <p:nvPr/>
        </p:nvSpPr>
        <p:spPr bwMode="auto">
          <a:xfrm>
            <a:off x="3602038" y="6135688"/>
            <a:ext cx="512762" cy="1666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882" name="AutoShape 114"/>
          <p:cNvCxnSpPr>
            <a:cxnSpLocks noChangeShapeType="1"/>
            <a:endCxn id="32877" idx="1"/>
          </p:cNvCxnSpPr>
          <p:nvPr/>
        </p:nvCxnSpPr>
        <p:spPr bwMode="auto">
          <a:xfrm rot="10800000" flipH="1" flipV="1">
            <a:off x="3186113" y="5089525"/>
            <a:ext cx="187325" cy="346075"/>
          </a:xfrm>
          <a:prstGeom prst="bentConnector3">
            <a:avLst>
              <a:gd name="adj1" fmla="val -6571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83" name="AutoShape 115"/>
          <p:cNvCxnSpPr>
            <a:cxnSpLocks noChangeShapeType="1"/>
            <a:endCxn id="32879" idx="1"/>
          </p:cNvCxnSpPr>
          <p:nvPr/>
        </p:nvCxnSpPr>
        <p:spPr bwMode="auto">
          <a:xfrm rot="10800000" flipH="1" flipV="1">
            <a:off x="3184525" y="5075238"/>
            <a:ext cx="236538" cy="595312"/>
          </a:xfrm>
          <a:prstGeom prst="bentConnector3">
            <a:avLst>
              <a:gd name="adj1" fmla="val -5227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84" name="AutoShape 116"/>
          <p:cNvCxnSpPr>
            <a:cxnSpLocks noChangeShapeType="1"/>
            <a:endCxn id="32878" idx="1"/>
          </p:cNvCxnSpPr>
          <p:nvPr/>
        </p:nvCxnSpPr>
        <p:spPr bwMode="auto">
          <a:xfrm rot="10800000" flipH="1" flipV="1">
            <a:off x="3184525" y="5103813"/>
            <a:ext cx="295275" cy="746125"/>
          </a:xfrm>
          <a:prstGeom prst="bentConnector3">
            <a:avLst>
              <a:gd name="adj1" fmla="val -4181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85" name="AutoShape 117"/>
          <p:cNvCxnSpPr>
            <a:cxnSpLocks noChangeShapeType="1"/>
            <a:endCxn id="32881" idx="1"/>
          </p:cNvCxnSpPr>
          <p:nvPr/>
        </p:nvCxnSpPr>
        <p:spPr bwMode="auto">
          <a:xfrm rot="10800000" flipH="1" flipV="1">
            <a:off x="3186113" y="5059363"/>
            <a:ext cx="401637" cy="1160462"/>
          </a:xfrm>
          <a:prstGeom prst="bentConnector3">
            <a:avLst>
              <a:gd name="adj1" fmla="val -30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86" name="AutoShape 118"/>
          <p:cNvCxnSpPr>
            <a:cxnSpLocks noChangeShapeType="1"/>
            <a:stCxn id="32880" idx="1"/>
          </p:cNvCxnSpPr>
          <p:nvPr/>
        </p:nvCxnSpPr>
        <p:spPr bwMode="auto">
          <a:xfrm rot="10800000">
            <a:off x="3184525" y="5057775"/>
            <a:ext cx="354013" cy="981075"/>
          </a:xfrm>
          <a:prstGeom prst="bentConnector3">
            <a:avLst>
              <a:gd name="adj1" fmla="val 13484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87" name="Text Box 119"/>
          <p:cNvSpPr txBox="1">
            <a:spLocks noChangeArrowheads="1"/>
          </p:cNvSpPr>
          <p:nvPr/>
        </p:nvSpPr>
        <p:spPr bwMode="auto">
          <a:xfrm>
            <a:off x="4714875" y="531336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888" name="Text Box 120"/>
          <p:cNvSpPr txBox="1">
            <a:spLocks noChangeArrowheads="1"/>
          </p:cNvSpPr>
          <p:nvPr/>
        </p:nvSpPr>
        <p:spPr bwMode="auto">
          <a:xfrm>
            <a:off x="4822825" y="5762625"/>
            <a:ext cx="514350" cy="187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Zakłady pracy</a:t>
            </a:r>
          </a:p>
        </p:txBody>
      </p:sp>
      <p:sp>
        <p:nvSpPr>
          <p:cNvPr id="32889" name="Text Box 121"/>
          <p:cNvSpPr txBox="1">
            <a:spLocks noChangeArrowheads="1"/>
          </p:cNvSpPr>
          <p:nvPr/>
        </p:nvSpPr>
        <p:spPr bwMode="auto">
          <a:xfrm>
            <a:off x="4764088" y="5610225"/>
            <a:ext cx="512762" cy="1317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890" name="Text Box 122"/>
          <p:cNvSpPr txBox="1">
            <a:spLocks noChangeArrowheads="1"/>
          </p:cNvSpPr>
          <p:nvPr/>
        </p:nvSpPr>
        <p:spPr bwMode="auto">
          <a:xfrm>
            <a:off x="4881563" y="5962650"/>
            <a:ext cx="514350" cy="1666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891" name="Text Box 123"/>
          <p:cNvSpPr txBox="1">
            <a:spLocks noChangeArrowheads="1"/>
          </p:cNvSpPr>
          <p:nvPr/>
        </p:nvSpPr>
        <p:spPr bwMode="auto">
          <a:xfrm>
            <a:off x="4929188" y="6143625"/>
            <a:ext cx="514350" cy="165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892" name="AutoShape 124"/>
          <p:cNvCxnSpPr>
            <a:cxnSpLocks noChangeShapeType="1"/>
            <a:endCxn id="32887" idx="1"/>
          </p:cNvCxnSpPr>
          <p:nvPr/>
        </p:nvCxnSpPr>
        <p:spPr bwMode="auto">
          <a:xfrm rot="10800000" flipH="1" flipV="1">
            <a:off x="4513263" y="5097463"/>
            <a:ext cx="187325" cy="344487"/>
          </a:xfrm>
          <a:prstGeom prst="bentConnector3">
            <a:avLst>
              <a:gd name="adj1" fmla="val -6571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93" name="AutoShape 125"/>
          <p:cNvCxnSpPr>
            <a:cxnSpLocks noChangeShapeType="1"/>
            <a:endCxn id="32889" idx="1"/>
          </p:cNvCxnSpPr>
          <p:nvPr/>
        </p:nvCxnSpPr>
        <p:spPr bwMode="auto">
          <a:xfrm rot="10800000" flipH="1" flipV="1">
            <a:off x="4514850" y="5083175"/>
            <a:ext cx="234950" cy="593725"/>
          </a:xfrm>
          <a:prstGeom prst="bentConnector3">
            <a:avLst>
              <a:gd name="adj1" fmla="val -5227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94" name="AutoShape 126"/>
          <p:cNvCxnSpPr>
            <a:cxnSpLocks noChangeShapeType="1"/>
            <a:endCxn id="32888" idx="1"/>
          </p:cNvCxnSpPr>
          <p:nvPr/>
        </p:nvCxnSpPr>
        <p:spPr bwMode="auto">
          <a:xfrm rot="10800000" flipH="1" flipV="1">
            <a:off x="4514850" y="5110163"/>
            <a:ext cx="293688" cy="746125"/>
          </a:xfrm>
          <a:prstGeom prst="bentConnector3">
            <a:avLst>
              <a:gd name="adj1" fmla="val -4181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95" name="AutoShape 127"/>
          <p:cNvCxnSpPr>
            <a:cxnSpLocks noChangeShapeType="1"/>
            <a:endCxn id="32891" idx="1"/>
          </p:cNvCxnSpPr>
          <p:nvPr/>
        </p:nvCxnSpPr>
        <p:spPr bwMode="auto">
          <a:xfrm rot="10800000" flipH="1" flipV="1">
            <a:off x="4513263" y="5065713"/>
            <a:ext cx="401637" cy="1160462"/>
          </a:xfrm>
          <a:prstGeom prst="bentConnector3">
            <a:avLst>
              <a:gd name="adj1" fmla="val -30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896" name="AutoShape 128"/>
          <p:cNvCxnSpPr>
            <a:cxnSpLocks noChangeShapeType="1"/>
            <a:stCxn id="32890" idx="1"/>
          </p:cNvCxnSpPr>
          <p:nvPr/>
        </p:nvCxnSpPr>
        <p:spPr bwMode="auto">
          <a:xfrm rot="10800000">
            <a:off x="4514850" y="5065713"/>
            <a:ext cx="352425" cy="981075"/>
          </a:xfrm>
          <a:prstGeom prst="bentConnector3">
            <a:avLst>
              <a:gd name="adj1" fmla="val 13484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897" name="Text Box 129"/>
          <p:cNvSpPr txBox="1">
            <a:spLocks noChangeArrowheads="1"/>
          </p:cNvSpPr>
          <p:nvPr/>
        </p:nvSpPr>
        <p:spPr bwMode="auto">
          <a:xfrm>
            <a:off x="6203950" y="531336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898" name="Text Box 130"/>
          <p:cNvSpPr txBox="1">
            <a:spLocks noChangeArrowheads="1"/>
          </p:cNvSpPr>
          <p:nvPr/>
        </p:nvSpPr>
        <p:spPr bwMode="auto">
          <a:xfrm>
            <a:off x="6311900" y="5762625"/>
            <a:ext cx="512763" cy="187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Zakłady pracy</a:t>
            </a:r>
          </a:p>
        </p:txBody>
      </p:sp>
      <p:sp>
        <p:nvSpPr>
          <p:cNvPr id="32899" name="Text Box 131"/>
          <p:cNvSpPr txBox="1">
            <a:spLocks noChangeArrowheads="1"/>
          </p:cNvSpPr>
          <p:nvPr/>
        </p:nvSpPr>
        <p:spPr bwMode="auto">
          <a:xfrm>
            <a:off x="6251575" y="5610225"/>
            <a:ext cx="514350" cy="1317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900" name="Text Box 132"/>
          <p:cNvSpPr txBox="1">
            <a:spLocks noChangeArrowheads="1"/>
          </p:cNvSpPr>
          <p:nvPr/>
        </p:nvSpPr>
        <p:spPr bwMode="auto">
          <a:xfrm>
            <a:off x="6370638" y="5962650"/>
            <a:ext cx="514350" cy="1666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901" name="Text Box 133"/>
          <p:cNvSpPr txBox="1">
            <a:spLocks noChangeArrowheads="1"/>
          </p:cNvSpPr>
          <p:nvPr/>
        </p:nvSpPr>
        <p:spPr bwMode="auto">
          <a:xfrm>
            <a:off x="6418263" y="6143625"/>
            <a:ext cx="514350" cy="165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902" name="AutoShape 134"/>
          <p:cNvCxnSpPr>
            <a:cxnSpLocks noChangeShapeType="1"/>
            <a:endCxn id="32897" idx="1"/>
          </p:cNvCxnSpPr>
          <p:nvPr/>
        </p:nvCxnSpPr>
        <p:spPr bwMode="auto">
          <a:xfrm rot="10800000" flipH="1" flipV="1">
            <a:off x="6002338" y="5097463"/>
            <a:ext cx="187325" cy="344487"/>
          </a:xfrm>
          <a:prstGeom prst="bentConnector3">
            <a:avLst>
              <a:gd name="adj1" fmla="val -6571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03" name="AutoShape 135"/>
          <p:cNvCxnSpPr>
            <a:cxnSpLocks noChangeShapeType="1"/>
            <a:endCxn id="32899" idx="1"/>
          </p:cNvCxnSpPr>
          <p:nvPr/>
        </p:nvCxnSpPr>
        <p:spPr bwMode="auto">
          <a:xfrm rot="10800000" flipH="1" flipV="1">
            <a:off x="6002338" y="5083175"/>
            <a:ext cx="234950" cy="593725"/>
          </a:xfrm>
          <a:prstGeom prst="bentConnector3">
            <a:avLst>
              <a:gd name="adj1" fmla="val -5227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04" name="AutoShape 136"/>
          <p:cNvCxnSpPr>
            <a:cxnSpLocks noChangeShapeType="1"/>
            <a:endCxn id="32898" idx="1"/>
          </p:cNvCxnSpPr>
          <p:nvPr/>
        </p:nvCxnSpPr>
        <p:spPr bwMode="auto">
          <a:xfrm rot="10800000" flipH="1" flipV="1">
            <a:off x="6003925" y="5110163"/>
            <a:ext cx="293688" cy="746125"/>
          </a:xfrm>
          <a:prstGeom prst="bentConnector3">
            <a:avLst>
              <a:gd name="adj1" fmla="val -4181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05" name="AutoShape 137"/>
          <p:cNvCxnSpPr>
            <a:cxnSpLocks noChangeShapeType="1"/>
            <a:endCxn id="32901" idx="1"/>
          </p:cNvCxnSpPr>
          <p:nvPr/>
        </p:nvCxnSpPr>
        <p:spPr bwMode="auto">
          <a:xfrm rot="10800000" flipH="1" flipV="1">
            <a:off x="6002338" y="5065713"/>
            <a:ext cx="401637" cy="1160462"/>
          </a:xfrm>
          <a:prstGeom prst="bentConnector3">
            <a:avLst>
              <a:gd name="adj1" fmla="val -30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06" name="AutoShape 138"/>
          <p:cNvCxnSpPr>
            <a:cxnSpLocks noChangeShapeType="1"/>
            <a:stCxn id="32900" idx="1"/>
          </p:cNvCxnSpPr>
          <p:nvPr/>
        </p:nvCxnSpPr>
        <p:spPr bwMode="auto">
          <a:xfrm rot="10800000">
            <a:off x="6003925" y="5065713"/>
            <a:ext cx="352425" cy="981075"/>
          </a:xfrm>
          <a:prstGeom prst="bentConnector3">
            <a:avLst>
              <a:gd name="adj1" fmla="val 13484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907" name="Text Box 139"/>
          <p:cNvSpPr txBox="1">
            <a:spLocks noChangeArrowheads="1"/>
          </p:cNvSpPr>
          <p:nvPr/>
        </p:nvSpPr>
        <p:spPr bwMode="auto">
          <a:xfrm>
            <a:off x="7713663" y="530701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2908" name="Text Box 140"/>
          <p:cNvSpPr txBox="1">
            <a:spLocks noChangeArrowheads="1"/>
          </p:cNvSpPr>
          <p:nvPr/>
        </p:nvSpPr>
        <p:spPr bwMode="auto">
          <a:xfrm>
            <a:off x="7821613" y="5756275"/>
            <a:ext cx="514350" cy="1857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Zakłady pracy</a:t>
            </a:r>
          </a:p>
        </p:txBody>
      </p:sp>
      <p:sp>
        <p:nvSpPr>
          <p:cNvPr id="32909" name="Text Box 141"/>
          <p:cNvSpPr txBox="1">
            <a:spLocks noChangeArrowheads="1"/>
          </p:cNvSpPr>
          <p:nvPr/>
        </p:nvSpPr>
        <p:spPr bwMode="auto">
          <a:xfrm>
            <a:off x="7762875" y="5603875"/>
            <a:ext cx="514350" cy="1317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2910" name="Text Box 142"/>
          <p:cNvSpPr txBox="1">
            <a:spLocks noChangeArrowheads="1"/>
          </p:cNvSpPr>
          <p:nvPr/>
        </p:nvSpPr>
        <p:spPr bwMode="auto">
          <a:xfrm>
            <a:off x="7880350" y="5956300"/>
            <a:ext cx="514350" cy="165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2911" name="Text Box 143"/>
          <p:cNvSpPr txBox="1">
            <a:spLocks noChangeArrowheads="1"/>
          </p:cNvSpPr>
          <p:nvPr/>
        </p:nvSpPr>
        <p:spPr bwMode="auto">
          <a:xfrm>
            <a:off x="7927975" y="6135688"/>
            <a:ext cx="514350" cy="1666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2912" name="AutoShape 144"/>
          <p:cNvCxnSpPr>
            <a:cxnSpLocks noChangeShapeType="1"/>
            <a:endCxn id="32907" idx="1"/>
          </p:cNvCxnSpPr>
          <p:nvPr/>
        </p:nvCxnSpPr>
        <p:spPr bwMode="auto">
          <a:xfrm rot="10800000" flipH="1" flipV="1">
            <a:off x="7512050" y="5089525"/>
            <a:ext cx="187325" cy="346075"/>
          </a:xfrm>
          <a:prstGeom prst="bentConnector3">
            <a:avLst>
              <a:gd name="adj1" fmla="val -6571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13" name="AutoShape 145"/>
          <p:cNvCxnSpPr>
            <a:cxnSpLocks noChangeShapeType="1"/>
            <a:endCxn id="32909" idx="1"/>
          </p:cNvCxnSpPr>
          <p:nvPr/>
        </p:nvCxnSpPr>
        <p:spPr bwMode="auto">
          <a:xfrm rot="10800000" flipH="1" flipV="1">
            <a:off x="7513638" y="5075238"/>
            <a:ext cx="234950" cy="595312"/>
          </a:xfrm>
          <a:prstGeom prst="bentConnector3">
            <a:avLst>
              <a:gd name="adj1" fmla="val -5227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14" name="AutoShape 146"/>
          <p:cNvCxnSpPr>
            <a:cxnSpLocks noChangeShapeType="1"/>
            <a:endCxn id="32908" idx="1"/>
          </p:cNvCxnSpPr>
          <p:nvPr/>
        </p:nvCxnSpPr>
        <p:spPr bwMode="auto">
          <a:xfrm rot="10800000" flipH="1" flipV="1">
            <a:off x="7513638" y="5103813"/>
            <a:ext cx="293687" cy="746125"/>
          </a:xfrm>
          <a:prstGeom prst="bentConnector3">
            <a:avLst>
              <a:gd name="adj1" fmla="val -4181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15" name="AutoShape 147"/>
          <p:cNvCxnSpPr>
            <a:cxnSpLocks noChangeShapeType="1"/>
            <a:endCxn id="32911" idx="1"/>
          </p:cNvCxnSpPr>
          <p:nvPr/>
        </p:nvCxnSpPr>
        <p:spPr bwMode="auto">
          <a:xfrm rot="10800000" flipH="1" flipV="1">
            <a:off x="7512050" y="5059363"/>
            <a:ext cx="401638" cy="1160462"/>
          </a:xfrm>
          <a:prstGeom prst="bentConnector3">
            <a:avLst>
              <a:gd name="adj1" fmla="val -3066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2916" name="AutoShape 148"/>
          <p:cNvCxnSpPr>
            <a:cxnSpLocks noChangeShapeType="1"/>
            <a:stCxn id="32910" idx="1"/>
          </p:cNvCxnSpPr>
          <p:nvPr/>
        </p:nvCxnSpPr>
        <p:spPr bwMode="auto">
          <a:xfrm rot="10800000">
            <a:off x="7512050" y="5057775"/>
            <a:ext cx="354013" cy="981075"/>
          </a:xfrm>
          <a:prstGeom prst="bentConnector3">
            <a:avLst>
              <a:gd name="adj1" fmla="val 13484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2917" name="Rectangle 149"/>
          <p:cNvSpPr>
            <a:spLocks noChangeArrowheads="1"/>
          </p:cNvSpPr>
          <p:nvPr/>
        </p:nvSpPr>
        <p:spPr bwMode="auto">
          <a:xfrm>
            <a:off x="8172450" y="256540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200" b="1">
                <a:solidFill>
                  <a:schemeClr val="bg1"/>
                </a:solidFill>
              </a:rPr>
              <a:t>UMWD</a:t>
            </a:r>
          </a:p>
        </p:txBody>
      </p:sp>
      <p:sp>
        <p:nvSpPr>
          <p:cNvPr id="32918" name="Line 150"/>
          <p:cNvSpPr>
            <a:spLocks noChangeShapeType="1"/>
          </p:cNvSpPr>
          <p:nvPr/>
        </p:nvSpPr>
        <p:spPr bwMode="auto">
          <a:xfrm>
            <a:off x="8027988" y="2708275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919" name="Line 151"/>
          <p:cNvSpPr>
            <a:spLocks noChangeShapeType="1"/>
          </p:cNvSpPr>
          <p:nvPr/>
        </p:nvSpPr>
        <p:spPr bwMode="auto">
          <a:xfrm>
            <a:off x="8039100" y="1628775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920" name="Line 152"/>
          <p:cNvSpPr>
            <a:spLocks noChangeShapeType="1"/>
          </p:cNvSpPr>
          <p:nvPr/>
        </p:nvSpPr>
        <p:spPr bwMode="auto">
          <a:xfrm>
            <a:off x="8039100" y="1989138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921" name="Line 153"/>
          <p:cNvSpPr>
            <a:spLocks noChangeShapeType="1"/>
          </p:cNvSpPr>
          <p:nvPr/>
        </p:nvSpPr>
        <p:spPr bwMode="auto">
          <a:xfrm flipV="1">
            <a:off x="8066088" y="2276475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922" name="Rectangle 154"/>
          <p:cNvSpPr>
            <a:spLocks noChangeArrowheads="1"/>
          </p:cNvSpPr>
          <p:nvPr/>
        </p:nvSpPr>
        <p:spPr bwMode="auto">
          <a:xfrm>
            <a:off x="179388" y="620713"/>
            <a:ext cx="8964612" cy="2592387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2923" name="Rectangle 155"/>
          <p:cNvSpPr>
            <a:spLocks noChangeArrowheads="1"/>
          </p:cNvSpPr>
          <p:nvPr/>
        </p:nvSpPr>
        <p:spPr bwMode="auto">
          <a:xfrm>
            <a:off x="179388" y="3357563"/>
            <a:ext cx="8964612" cy="1079500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2924" name="Rectangle 156"/>
          <p:cNvSpPr>
            <a:spLocks noChangeArrowheads="1"/>
          </p:cNvSpPr>
          <p:nvPr/>
        </p:nvSpPr>
        <p:spPr bwMode="auto">
          <a:xfrm>
            <a:off x="179388" y="4581525"/>
            <a:ext cx="8964612" cy="1943100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2925" name="Text Box 157"/>
          <p:cNvSpPr txBox="1">
            <a:spLocks noChangeArrowheads="1"/>
          </p:cNvSpPr>
          <p:nvPr/>
        </p:nvSpPr>
        <p:spPr bwMode="auto">
          <a:xfrm>
            <a:off x="755650" y="115888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/>
              <a:t>Stan aktualny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08175" y="981075"/>
            <a:ext cx="2095500" cy="792163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57150" cmpd="thinThick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pl-PL" sz="1400"/>
              <a:t>Wojewódzkie Centrum Zarządzania Kryzysowego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00113" y="4797425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/>
              <a:t>Sołectwo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 rot="3300000">
            <a:off x="4745831" y="2678907"/>
            <a:ext cx="519113" cy="723900"/>
          </a:xfrm>
          <a:prstGeom prst="upArrow">
            <a:avLst>
              <a:gd name="adj1" fmla="val 50000"/>
              <a:gd name="adj2" fmla="val 34862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508625" y="1052513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pl-PL"/>
              <a:t>PCZK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8000000">
            <a:off x="4679156" y="1666082"/>
            <a:ext cx="509587" cy="723900"/>
          </a:xfrm>
          <a:prstGeom prst="upArrow">
            <a:avLst>
              <a:gd name="adj1" fmla="val 50000"/>
              <a:gd name="adj2" fmla="val 35514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008438" y="3416300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/>
              <a:t>GCZK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10800000">
            <a:off x="4356100" y="3933825"/>
            <a:ext cx="766763" cy="5619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cxnSp>
        <p:nvCxnSpPr>
          <p:cNvPr id="34825" name="AutoShape 9"/>
          <p:cNvCxnSpPr>
            <a:cxnSpLocks noChangeShapeType="1"/>
            <a:stCxn id="34819" idx="0"/>
            <a:endCxn id="34887" idx="0"/>
          </p:cNvCxnSpPr>
          <p:nvPr/>
        </p:nvCxnSpPr>
        <p:spPr bwMode="auto">
          <a:xfrm rot="16200000">
            <a:off x="4740276" y="1706562"/>
            <a:ext cx="38100" cy="6118225"/>
          </a:xfrm>
          <a:prstGeom prst="bentConnector3">
            <a:avLst>
              <a:gd name="adj1" fmla="val 666667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cxn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8199438" y="4778375"/>
            <a:ext cx="361950" cy="381000"/>
            <a:chOff x="176" y="366"/>
            <a:chExt cx="48" cy="41"/>
          </a:xfrm>
        </p:grpSpPr>
        <p:pic>
          <p:nvPicPr>
            <p:cNvPr id="34827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28" name="Picture 12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29" name="Picture 13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6246813" y="4759325"/>
            <a:ext cx="361950" cy="381000"/>
            <a:chOff x="176" y="366"/>
            <a:chExt cx="48" cy="41"/>
          </a:xfrm>
        </p:grpSpPr>
        <p:pic>
          <p:nvPicPr>
            <p:cNvPr id="34831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32" name="Picture 16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33" name="Picture 17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4189413" y="4778375"/>
            <a:ext cx="361950" cy="381000"/>
            <a:chOff x="176" y="366"/>
            <a:chExt cx="48" cy="41"/>
          </a:xfrm>
        </p:grpSpPr>
        <p:pic>
          <p:nvPicPr>
            <p:cNvPr id="34835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36" name="Picture 20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37" name="Picture 21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2093913" y="4797425"/>
            <a:ext cx="361950" cy="381000"/>
            <a:chOff x="176" y="366"/>
            <a:chExt cx="48" cy="41"/>
          </a:xfrm>
        </p:grpSpPr>
        <p:pic>
          <p:nvPicPr>
            <p:cNvPr id="34839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40" name="Picture 24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41" name="Picture 25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42" name="Group 26"/>
          <p:cNvGrpSpPr>
            <a:grpSpLocks/>
          </p:cNvGrpSpPr>
          <p:nvPr/>
        </p:nvGrpSpPr>
        <p:grpSpPr bwMode="auto">
          <a:xfrm>
            <a:off x="5160963" y="3454400"/>
            <a:ext cx="361950" cy="371475"/>
            <a:chOff x="176" y="366"/>
            <a:chExt cx="48" cy="41"/>
          </a:xfrm>
        </p:grpSpPr>
        <p:pic>
          <p:nvPicPr>
            <p:cNvPr id="34843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44" name="Picture 28" descr="ex_mot_radi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45" name="Picture 29" descr="telephone112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46" name="Group 30"/>
          <p:cNvGrpSpPr>
            <a:grpSpLocks/>
          </p:cNvGrpSpPr>
          <p:nvPr/>
        </p:nvGrpSpPr>
        <p:grpSpPr bwMode="auto">
          <a:xfrm>
            <a:off x="6523038" y="2368550"/>
            <a:ext cx="361950" cy="409575"/>
            <a:chOff x="176" y="366"/>
            <a:chExt cx="48" cy="41"/>
          </a:xfrm>
        </p:grpSpPr>
        <p:pic>
          <p:nvPicPr>
            <p:cNvPr id="34847" name="Picture 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48" name="Picture 32" descr="ex_mot_radi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49" name="Picture 33" descr="telephone112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850" name="Group 34"/>
          <p:cNvGrpSpPr>
            <a:grpSpLocks/>
          </p:cNvGrpSpPr>
          <p:nvPr/>
        </p:nvGrpSpPr>
        <p:grpSpPr bwMode="auto">
          <a:xfrm>
            <a:off x="3563938" y="1268413"/>
            <a:ext cx="361950" cy="409575"/>
            <a:chOff x="176" y="366"/>
            <a:chExt cx="48" cy="41"/>
          </a:xfrm>
        </p:grpSpPr>
        <p:pic>
          <p:nvPicPr>
            <p:cNvPr id="34851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52" name="Picture 36" descr="ex_mot_radi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53" name="Picture 37" descr="telephone112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808413" y="4540250"/>
            <a:ext cx="0" cy="200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5884863" y="4521200"/>
            <a:ext cx="0" cy="200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34856" name="Picture 4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7663" y="5568950"/>
            <a:ext cx="638175" cy="523875"/>
          </a:xfrm>
          <a:prstGeom prst="rect">
            <a:avLst/>
          </a:prstGeom>
          <a:noFill/>
        </p:spPr>
      </p:pic>
      <p:grpSp>
        <p:nvGrpSpPr>
          <p:cNvPr id="34857" name="Group 41"/>
          <p:cNvGrpSpPr>
            <a:grpSpLocks/>
          </p:cNvGrpSpPr>
          <p:nvPr/>
        </p:nvGrpSpPr>
        <p:grpSpPr bwMode="auto">
          <a:xfrm>
            <a:off x="1303338" y="5216525"/>
            <a:ext cx="1076325" cy="400050"/>
            <a:chOff x="375" y="292"/>
            <a:chExt cx="324" cy="141"/>
          </a:xfrm>
        </p:grpSpPr>
        <p:sp>
          <p:nvSpPr>
            <p:cNvPr id="34858" name="Line 42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34862" name="Picture 4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6013" y="5568950"/>
            <a:ext cx="638175" cy="523875"/>
          </a:xfrm>
          <a:prstGeom prst="rect">
            <a:avLst/>
          </a:prstGeom>
          <a:noFill/>
        </p:spPr>
      </p:pic>
      <p:grpSp>
        <p:nvGrpSpPr>
          <p:cNvPr id="34863" name="Group 47"/>
          <p:cNvGrpSpPr>
            <a:grpSpLocks/>
          </p:cNvGrpSpPr>
          <p:nvPr/>
        </p:nvGrpSpPr>
        <p:grpSpPr bwMode="auto">
          <a:xfrm>
            <a:off x="3341688" y="5216525"/>
            <a:ext cx="1076325" cy="400050"/>
            <a:chOff x="375" y="292"/>
            <a:chExt cx="324" cy="141"/>
          </a:xfrm>
        </p:grpSpPr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34868" name="Picture 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9138" y="5540375"/>
            <a:ext cx="638175" cy="523875"/>
          </a:xfrm>
          <a:prstGeom prst="rect">
            <a:avLst/>
          </a:prstGeom>
          <a:noFill/>
        </p:spPr>
      </p:pic>
      <p:grpSp>
        <p:nvGrpSpPr>
          <p:cNvPr id="34869" name="Group 53"/>
          <p:cNvGrpSpPr>
            <a:grpSpLocks/>
          </p:cNvGrpSpPr>
          <p:nvPr/>
        </p:nvGrpSpPr>
        <p:grpSpPr bwMode="auto">
          <a:xfrm>
            <a:off x="5484813" y="5187950"/>
            <a:ext cx="1076325" cy="400050"/>
            <a:chOff x="375" y="292"/>
            <a:chExt cx="324" cy="141"/>
          </a:xfrm>
        </p:grpSpPr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34874" name="Picture 5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3663" y="5549900"/>
            <a:ext cx="638175" cy="523875"/>
          </a:xfrm>
          <a:prstGeom prst="rect">
            <a:avLst/>
          </a:prstGeom>
          <a:noFill/>
        </p:spPr>
      </p:pic>
      <p:grpSp>
        <p:nvGrpSpPr>
          <p:cNvPr id="34875" name="Group 59"/>
          <p:cNvGrpSpPr>
            <a:grpSpLocks/>
          </p:cNvGrpSpPr>
          <p:nvPr/>
        </p:nvGrpSpPr>
        <p:grpSpPr bwMode="auto">
          <a:xfrm>
            <a:off x="7399338" y="5197475"/>
            <a:ext cx="1076325" cy="400050"/>
            <a:chOff x="375" y="292"/>
            <a:chExt cx="324" cy="141"/>
          </a:xfrm>
        </p:grpSpPr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7" name="Line 61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879" name="Line 63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4880" name="Rectangle 64"/>
          <p:cNvSpPr>
            <a:spLocks noChangeArrowheads="1"/>
          </p:cNvSpPr>
          <p:nvPr/>
        </p:nvSpPr>
        <p:spPr bwMode="auto">
          <a:xfrm>
            <a:off x="7075488" y="3035300"/>
            <a:ext cx="1600200" cy="561975"/>
          </a:xfrm>
          <a:prstGeom prst="rect">
            <a:avLst/>
          </a:prstGeom>
          <a:solidFill>
            <a:srgbClr val="00CC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600"/>
              <a:t>Telewizja</a:t>
            </a:r>
          </a:p>
          <a:p>
            <a:pPr algn="ctr"/>
            <a:r>
              <a:rPr lang="pl-PL" sz="1600"/>
              <a:t>Radio</a:t>
            </a: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>
            <a:off x="2351088" y="3644900"/>
            <a:ext cx="5562600" cy="212407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>
            <a:off x="4418013" y="3644900"/>
            <a:ext cx="3486150" cy="197167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 flipH="1">
            <a:off x="6323013" y="3625850"/>
            <a:ext cx="1571625" cy="1990725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7885113" y="3644900"/>
            <a:ext cx="133350" cy="18288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85" name="Rectangle 69"/>
          <p:cNvSpPr>
            <a:spLocks noChangeArrowheads="1"/>
          </p:cNvSpPr>
          <p:nvPr/>
        </p:nvSpPr>
        <p:spPr bwMode="auto">
          <a:xfrm>
            <a:off x="3008313" y="4768850"/>
            <a:ext cx="1600200" cy="4191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/>
              <a:t>Sołectwo</a:t>
            </a:r>
          </a:p>
        </p:txBody>
      </p:sp>
      <p:sp>
        <p:nvSpPr>
          <p:cNvPr id="34886" name="Rectangle 70"/>
          <p:cNvSpPr>
            <a:spLocks noChangeArrowheads="1"/>
          </p:cNvSpPr>
          <p:nvPr/>
        </p:nvSpPr>
        <p:spPr bwMode="auto">
          <a:xfrm>
            <a:off x="5075238" y="4749800"/>
            <a:ext cx="1600200" cy="4191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/>
              <a:t>Sołectwo</a:t>
            </a:r>
          </a:p>
        </p:txBody>
      </p:sp>
      <p:sp>
        <p:nvSpPr>
          <p:cNvPr id="34887" name="Rectangle 71"/>
          <p:cNvSpPr>
            <a:spLocks noChangeArrowheads="1"/>
          </p:cNvSpPr>
          <p:nvPr/>
        </p:nvSpPr>
        <p:spPr bwMode="auto">
          <a:xfrm>
            <a:off x="7018338" y="4759325"/>
            <a:ext cx="1600200" cy="4191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/>
              <a:t>Sołectwo</a:t>
            </a:r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flipV="1">
            <a:off x="5599113" y="3292475"/>
            <a:ext cx="1419225" cy="3619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084888" y="2768600"/>
            <a:ext cx="942975" cy="4667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5364163" y="2349500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/>
              <a:t>PCZK</a:t>
            </a:r>
          </a:p>
        </p:txBody>
      </p: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457200" y="188913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pl-PL" sz="2000" b="1">
                <a:latin typeface="Calibri" pitchFamily="34" charset="0"/>
              </a:rPr>
              <a:t>System łączności i ostrzegania w czasie awarii w zakładach </a:t>
            </a:r>
            <a:br>
              <a:rPr lang="pl-PL" sz="2000" b="1">
                <a:latin typeface="Calibri" pitchFamily="34" charset="0"/>
              </a:rPr>
            </a:br>
            <a:r>
              <a:rPr lang="pl-PL" sz="2000" b="1">
                <a:latin typeface="Calibri" pitchFamily="34" charset="0"/>
              </a:rPr>
              <a:t>dużego ryzyka</a:t>
            </a:r>
            <a:endParaRPr lang="pl-PL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92" name="AutoShape 76"/>
          <p:cNvSpPr>
            <a:spLocks noChangeArrowheads="1"/>
          </p:cNvSpPr>
          <p:nvPr/>
        </p:nvSpPr>
        <p:spPr bwMode="auto">
          <a:xfrm rot="20700000">
            <a:off x="1979613" y="2420938"/>
            <a:ext cx="2400300" cy="596900"/>
          </a:xfrm>
          <a:prstGeom prst="rightArrow">
            <a:avLst>
              <a:gd name="adj1" fmla="val 50000"/>
              <a:gd name="adj2" fmla="val 100532"/>
            </a:avLst>
          </a:prstGeom>
          <a:gradFill rotWithShape="1"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1600"/>
              <a:t>Powiadamianie tel.</a:t>
            </a:r>
          </a:p>
        </p:txBody>
      </p:sp>
      <p:sp>
        <p:nvSpPr>
          <p:cNvPr id="34893" name="AutoShape 77"/>
          <p:cNvSpPr>
            <a:spLocks noChangeArrowheads="1"/>
          </p:cNvSpPr>
          <p:nvPr/>
        </p:nvSpPr>
        <p:spPr bwMode="auto">
          <a:xfrm>
            <a:off x="2195513" y="3213100"/>
            <a:ext cx="1584325" cy="720725"/>
          </a:xfrm>
          <a:prstGeom prst="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1200">
                <a:solidFill>
                  <a:schemeClr val="bg1"/>
                </a:solidFill>
              </a:rPr>
              <a:t>Powiadamianie tel.</a:t>
            </a:r>
          </a:p>
        </p:txBody>
      </p:sp>
      <p:sp>
        <p:nvSpPr>
          <p:cNvPr id="34894" name="Rectangle 78"/>
          <p:cNvSpPr>
            <a:spLocks noChangeArrowheads="1"/>
          </p:cNvSpPr>
          <p:nvPr/>
        </p:nvSpPr>
        <p:spPr bwMode="auto">
          <a:xfrm>
            <a:off x="1187450" y="2852738"/>
            <a:ext cx="1008063" cy="936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 b="1">
                <a:solidFill>
                  <a:schemeClr val="accent2"/>
                </a:solidFill>
              </a:rPr>
              <a:t>Zakład dużego ryzyka</a:t>
            </a:r>
          </a:p>
        </p:txBody>
      </p:sp>
      <p:sp>
        <p:nvSpPr>
          <p:cNvPr id="34895" name="AutoShape 79"/>
          <p:cNvSpPr>
            <a:spLocks noChangeArrowheads="1"/>
          </p:cNvSpPr>
          <p:nvPr/>
        </p:nvSpPr>
        <p:spPr bwMode="auto">
          <a:xfrm>
            <a:off x="468313" y="1916113"/>
            <a:ext cx="1439862" cy="1366837"/>
          </a:xfrm>
          <a:prstGeom prst="irregularSeal2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>
                <a:solidFill>
                  <a:schemeClr val="bg1"/>
                </a:solidFill>
              </a:rPr>
              <a:t>AWARIA</a:t>
            </a:r>
          </a:p>
        </p:txBody>
      </p:sp>
      <p:grpSp>
        <p:nvGrpSpPr>
          <p:cNvPr id="34896" name="Group 80"/>
          <p:cNvGrpSpPr>
            <a:grpSpLocks/>
          </p:cNvGrpSpPr>
          <p:nvPr/>
        </p:nvGrpSpPr>
        <p:grpSpPr bwMode="auto">
          <a:xfrm>
            <a:off x="4210050" y="4797425"/>
            <a:ext cx="361950" cy="381000"/>
            <a:chOff x="176" y="366"/>
            <a:chExt cx="48" cy="41"/>
          </a:xfrm>
        </p:grpSpPr>
        <p:pic>
          <p:nvPicPr>
            <p:cNvPr id="34897" name="Picture 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898" name="Picture 82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899" name="Picture 83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900" name="Group 84"/>
          <p:cNvGrpSpPr>
            <a:grpSpLocks/>
          </p:cNvGrpSpPr>
          <p:nvPr/>
        </p:nvGrpSpPr>
        <p:grpSpPr bwMode="auto">
          <a:xfrm>
            <a:off x="6300788" y="4797425"/>
            <a:ext cx="361950" cy="381000"/>
            <a:chOff x="176" y="366"/>
            <a:chExt cx="48" cy="41"/>
          </a:xfrm>
        </p:grpSpPr>
        <p:pic>
          <p:nvPicPr>
            <p:cNvPr id="34901" name="Picture 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902" name="Picture 86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903" name="Picture 87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grpSp>
        <p:nvGrpSpPr>
          <p:cNvPr id="34904" name="Group 88"/>
          <p:cNvGrpSpPr>
            <a:grpSpLocks/>
          </p:cNvGrpSpPr>
          <p:nvPr/>
        </p:nvGrpSpPr>
        <p:grpSpPr bwMode="auto">
          <a:xfrm>
            <a:off x="8172450" y="4797425"/>
            <a:ext cx="361950" cy="381000"/>
            <a:chOff x="176" y="366"/>
            <a:chExt cx="48" cy="41"/>
          </a:xfrm>
        </p:grpSpPr>
        <p:pic>
          <p:nvPicPr>
            <p:cNvPr id="34905" name="Picture 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" y="368"/>
              <a:ext cx="22" cy="23"/>
            </a:xfrm>
            <a:prstGeom prst="rect">
              <a:avLst/>
            </a:prstGeom>
            <a:noFill/>
          </p:spPr>
        </p:pic>
        <p:pic>
          <p:nvPicPr>
            <p:cNvPr id="34906" name="Picture 90" descr="ex_mot_radi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" y="366"/>
              <a:ext cx="29" cy="30"/>
            </a:xfrm>
            <a:prstGeom prst="rect">
              <a:avLst/>
            </a:prstGeom>
            <a:noFill/>
          </p:spPr>
        </p:pic>
        <p:pic>
          <p:nvPicPr>
            <p:cNvPr id="34907" name="Picture 91" descr="telephone11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" y="395"/>
              <a:ext cx="25" cy="12"/>
            </a:xfrm>
            <a:prstGeom prst="rect">
              <a:avLst/>
            </a:prstGeom>
            <a:noFill/>
          </p:spPr>
        </p:pic>
      </p:grp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187325" y="3576638"/>
            <a:ext cx="854075" cy="6096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 b="1">
                <a:solidFill>
                  <a:schemeClr val="accent2"/>
                </a:solidFill>
              </a:rPr>
              <a:t>KW PSP</a:t>
            </a:r>
          </a:p>
        </p:txBody>
      </p:sp>
      <p:sp>
        <p:nvSpPr>
          <p:cNvPr id="34909" name="Rectangle 93"/>
          <p:cNvSpPr>
            <a:spLocks noChangeArrowheads="1"/>
          </p:cNvSpPr>
          <p:nvPr/>
        </p:nvSpPr>
        <p:spPr bwMode="auto">
          <a:xfrm>
            <a:off x="187325" y="4257675"/>
            <a:ext cx="865188" cy="360363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 b="1">
                <a:solidFill>
                  <a:schemeClr val="accent2"/>
                </a:solidFill>
              </a:rPr>
              <a:t>WIOŚ</a:t>
            </a:r>
          </a:p>
        </p:txBody>
      </p:sp>
      <p:sp>
        <p:nvSpPr>
          <p:cNvPr id="34910" name="Line 94"/>
          <p:cNvSpPr>
            <a:spLocks noChangeShapeType="1"/>
          </p:cNvSpPr>
          <p:nvPr/>
        </p:nvSpPr>
        <p:spPr bwMode="auto">
          <a:xfrm flipH="1">
            <a:off x="1068388" y="3776663"/>
            <a:ext cx="630237" cy="22542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4911" name="Line 95"/>
          <p:cNvSpPr>
            <a:spLocks noChangeShapeType="1"/>
          </p:cNvSpPr>
          <p:nvPr/>
        </p:nvSpPr>
        <p:spPr bwMode="auto">
          <a:xfrm flipH="1">
            <a:off x="1068388" y="3800475"/>
            <a:ext cx="630237" cy="66516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4912" name="Rectangle 96"/>
          <p:cNvSpPr>
            <a:spLocks noChangeArrowheads="1"/>
          </p:cNvSpPr>
          <p:nvPr/>
        </p:nvSpPr>
        <p:spPr bwMode="auto">
          <a:xfrm>
            <a:off x="7235825" y="1052513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/>
              <a:t>PCZK</a:t>
            </a:r>
          </a:p>
        </p:txBody>
      </p:sp>
      <p:sp>
        <p:nvSpPr>
          <p:cNvPr id="34913" name="WordArt 97"/>
          <p:cNvSpPr>
            <a:spLocks noChangeArrowheads="1" noChangeShapeType="1" noTextEdit="1"/>
          </p:cNvSpPr>
          <p:nvPr/>
        </p:nvSpPr>
        <p:spPr bwMode="auto">
          <a:xfrm>
            <a:off x="6372225" y="1412875"/>
            <a:ext cx="936625" cy="1008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l-P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?</a:t>
            </a:r>
          </a:p>
        </p:txBody>
      </p:sp>
      <p:sp>
        <p:nvSpPr>
          <p:cNvPr id="34914" name="Rectangle 98"/>
          <p:cNvSpPr>
            <a:spLocks noChangeArrowheads="1"/>
          </p:cNvSpPr>
          <p:nvPr/>
        </p:nvSpPr>
        <p:spPr bwMode="auto">
          <a:xfrm>
            <a:off x="7308850" y="1989138"/>
            <a:ext cx="1600200" cy="4286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pl-PL"/>
              <a:t>Sołectwo</a:t>
            </a:r>
          </a:p>
        </p:txBody>
      </p:sp>
      <p:sp>
        <p:nvSpPr>
          <p:cNvPr id="34915" name="AutoShape 99"/>
          <p:cNvSpPr>
            <a:spLocks noChangeArrowheads="1"/>
          </p:cNvSpPr>
          <p:nvPr/>
        </p:nvSpPr>
        <p:spPr bwMode="auto">
          <a:xfrm rot="10800000">
            <a:off x="7667625" y="1628775"/>
            <a:ext cx="766763" cy="2730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563938" y="981075"/>
            <a:ext cx="1355725" cy="711200"/>
          </a:xfrm>
          <a:prstGeom prst="rect">
            <a:avLst/>
          </a:prstGeom>
          <a:solidFill>
            <a:srgbClr val="FF0000"/>
          </a:solidFill>
          <a:ln w="57150" cmpd="thinThick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2000" b="1">
                <a:solidFill>
                  <a:schemeClr val="bg1"/>
                </a:solidFill>
              </a:rPr>
              <a:t>WCZK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331913" y="1052513"/>
            <a:ext cx="1273175" cy="628650"/>
          </a:xfrm>
          <a:prstGeom prst="rect">
            <a:avLst/>
          </a:prstGeom>
          <a:solidFill>
            <a:srgbClr val="FFFF00"/>
          </a:solid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TVP</a:t>
            </a:r>
          </a:p>
          <a:p>
            <a:pPr algn="ctr"/>
            <a:r>
              <a:rPr lang="pl-PL" sz="1000">
                <a:solidFill>
                  <a:schemeClr val="bg1"/>
                </a:solidFill>
              </a:rPr>
              <a:t>ROZGŁOŚNIA REGIONALNA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271588" y="1865313"/>
            <a:ext cx="1735137" cy="469900"/>
            <a:chOff x="375" y="292"/>
            <a:chExt cx="324" cy="141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596" y="294"/>
              <a:ext cx="103" cy="137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523" y="292"/>
              <a:ext cx="105" cy="138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451" y="294"/>
              <a:ext cx="106" cy="139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375" y="295"/>
              <a:ext cx="95" cy="137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474788" y="1809750"/>
            <a:ext cx="1349375" cy="1793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KOMUNIKATY, OSTRZEŻENIA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054725" y="1052513"/>
            <a:ext cx="1349375" cy="628650"/>
          </a:xfrm>
          <a:prstGeom prst="rect">
            <a:avLst/>
          </a:prstGeom>
          <a:solidFill>
            <a:srgbClr val="FFFF00"/>
          </a:solid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/>
            <a:r>
              <a:rPr lang="pl-PL" sz="1000">
                <a:solidFill>
                  <a:schemeClr val="bg1"/>
                </a:solidFill>
              </a:rPr>
              <a:t>RADIO</a:t>
            </a:r>
          </a:p>
          <a:p>
            <a:pPr algn="ctr"/>
            <a:r>
              <a:rPr lang="pl-PL" sz="1000">
                <a:solidFill>
                  <a:schemeClr val="bg1"/>
                </a:solidFill>
              </a:rPr>
              <a:t>ROZGŁOŚNIA REGIONALNA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5191125" y="1052513"/>
            <a:ext cx="658813" cy="6842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endParaRPr lang="pl-PL" sz="800">
              <a:solidFill>
                <a:srgbClr val="CC0000"/>
              </a:solidFill>
            </a:endParaRP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 rot="10800000">
            <a:off x="2814638" y="1052513"/>
            <a:ext cx="615950" cy="6842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pl-PL" sz="800">
              <a:solidFill>
                <a:srgbClr val="CC0000"/>
              </a:solidFill>
            </a:endParaRPr>
          </a:p>
        </p:txBody>
      </p: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5813425" y="1871663"/>
            <a:ext cx="1703388" cy="436562"/>
            <a:chOff x="1009" y="293"/>
            <a:chExt cx="318" cy="143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H="1">
              <a:off x="1009" y="293"/>
              <a:ext cx="109" cy="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H="1">
              <a:off x="1147" y="293"/>
              <a:ext cx="104" cy="1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 flipH="1">
              <a:off x="1077" y="296"/>
              <a:ext cx="104" cy="1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H="1">
              <a:off x="1234" y="295"/>
              <a:ext cx="93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070600" y="1789113"/>
            <a:ext cx="1376363" cy="146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KOMUNIKATY, OSTRZEŻENIA</a:t>
            </a:r>
          </a:p>
        </p:txBody>
      </p:sp>
      <p:pic>
        <p:nvPicPr>
          <p:cNvPr id="36883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3575" y="2370138"/>
            <a:ext cx="358775" cy="379412"/>
          </a:xfrm>
          <a:prstGeom prst="rect">
            <a:avLst/>
          </a:prstGeom>
          <a:noFill/>
        </p:spPr>
      </p:pic>
      <p:pic>
        <p:nvPicPr>
          <p:cNvPr id="3688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6175" y="2382838"/>
            <a:ext cx="358775" cy="381000"/>
          </a:xfrm>
          <a:prstGeom prst="rect">
            <a:avLst/>
          </a:prstGeom>
          <a:noFill/>
        </p:spPr>
      </p:pic>
      <p:pic>
        <p:nvPicPr>
          <p:cNvPr id="3688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2382838"/>
            <a:ext cx="358775" cy="381000"/>
          </a:xfrm>
          <a:prstGeom prst="rect">
            <a:avLst/>
          </a:prstGeom>
          <a:noFill/>
        </p:spPr>
      </p:pic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188075" y="2770188"/>
            <a:ext cx="730250" cy="2270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LUDNOŚĆ</a:t>
            </a:r>
          </a:p>
        </p:txBody>
      </p:sp>
      <p:pic>
        <p:nvPicPr>
          <p:cNvPr id="3688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376488"/>
            <a:ext cx="358775" cy="381000"/>
          </a:xfrm>
          <a:prstGeom prst="rect">
            <a:avLst/>
          </a:prstGeom>
          <a:noFill/>
        </p:spPr>
      </p:pic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390775"/>
            <a:ext cx="358775" cy="379413"/>
          </a:xfrm>
          <a:prstGeom prst="rect">
            <a:avLst/>
          </a:prstGeom>
          <a:noFill/>
        </p:spPr>
      </p:pic>
      <p:pic>
        <p:nvPicPr>
          <p:cNvPr id="3688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3038" y="2390775"/>
            <a:ext cx="358775" cy="379413"/>
          </a:xfrm>
          <a:prstGeom prst="rect">
            <a:avLst/>
          </a:prstGeom>
          <a:noFill/>
        </p:spPr>
      </p:pic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230438" y="2778125"/>
            <a:ext cx="871537" cy="363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800">
                <a:solidFill>
                  <a:schemeClr val="bg1"/>
                </a:solidFill>
              </a:rPr>
              <a:t>LUDNOŚĆ</a:t>
            </a:r>
          </a:p>
        </p:txBody>
      </p: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323850" y="4581525"/>
            <a:ext cx="1125538" cy="593725"/>
            <a:chOff x="62" y="853"/>
            <a:chExt cx="210" cy="86"/>
          </a:xfrm>
        </p:grpSpPr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62" y="853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78" y="869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6894" name="Rectangle 30"/>
            <p:cNvSpPr>
              <a:spLocks noChangeArrowheads="1"/>
            </p:cNvSpPr>
            <p:nvPr/>
          </p:nvSpPr>
          <p:spPr bwMode="auto">
            <a:xfrm>
              <a:off x="94" y="885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 sz="800"/>
            </a:p>
          </p:txBody>
        </p:sp>
        <p:sp>
          <p:nvSpPr>
            <p:cNvPr id="36895" name="Rectangle 31"/>
            <p:cNvSpPr>
              <a:spLocks noChangeArrowheads="1"/>
            </p:cNvSpPr>
            <p:nvPr/>
          </p:nvSpPr>
          <p:spPr bwMode="auto">
            <a:xfrm>
              <a:off x="110" y="901"/>
              <a:ext cx="162" cy="3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0" scaled="1"/>
            </a:gra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800"/>
                <a:t>GCZK</a:t>
              </a:r>
            </a:p>
          </p:txBody>
        </p:sp>
      </p:grp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323850" y="3429000"/>
            <a:ext cx="7416800" cy="3937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600" b="1"/>
              <a:t>POWIATOWE CENTRA ZARZĄDZANIA KRYZYSOWEGO</a:t>
            </a:r>
          </a:p>
        </p:txBody>
      </p:sp>
      <p:sp>
        <p:nvSpPr>
          <p:cNvPr id="36897" name="AutoShape 33"/>
          <p:cNvSpPr>
            <a:spLocks noChangeArrowheads="1"/>
          </p:cNvSpPr>
          <p:nvPr/>
        </p:nvSpPr>
        <p:spPr bwMode="auto">
          <a:xfrm>
            <a:off x="346075" y="3938588"/>
            <a:ext cx="298450" cy="441325"/>
          </a:xfrm>
          <a:prstGeom prst="downArrow">
            <a:avLst>
              <a:gd name="adj1" fmla="val 50000"/>
              <a:gd name="adj2" fmla="val 3696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898" name="AutoShape 34"/>
          <p:cNvSpPr>
            <a:spLocks noChangeArrowheads="1"/>
          </p:cNvSpPr>
          <p:nvPr/>
        </p:nvSpPr>
        <p:spPr bwMode="auto">
          <a:xfrm rot="10800000">
            <a:off x="806450" y="3924300"/>
            <a:ext cx="300038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899" name="AutoShape 35"/>
          <p:cNvSpPr>
            <a:spLocks noChangeArrowheads="1"/>
          </p:cNvSpPr>
          <p:nvPr/>
        </p:nvSpPr>
        <p:spPr bwMode="auto">
          <a:xfrm>
            <a:off x="1824038" y="3994150"/>
            <a:ext cx="300037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0" name="AutoShape 36"/>
          <p:cNvSpPr>
            <a:spLocks noChangeArrowheads="1"/>
          </p:cNvSpPr>
          <p:nvPr/>
        </p:nvSpPr>
        <p:spPr bwMode="auto">
          <a:xfrm rot="10800000">
            <a:off x="2255838" y="3962400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1" name="AutoShape 37"/>
          <p:cNvSpPr>
            <a:spLocks noChangeArrowheads="1"/>
          </p:cNvSpPr>
          <p:nvPr/>
        </p:nvSpPr>
        <p:spPr bwMode="auto">
          <a:xfrm>
            <a:off x="3243263" y="3933825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2" name="AutoShape 38"/>
          <p:cNvSpPr>
            <a:spLocks noChangeArrowheads="1"/>
          </p:cNvSpPr>
          <p:nvPr/>
        </p:nvSpPr>
        <p:spPr bwMode="auto">
          <a:xfrm rot="10800000">
            <a:off x="3695700" y="3933825"/>
            <a:ext cx="300038" cy="441325"/>
          </a:xfrm>
          <a:prstGeom prst="downArrow">
            <a:avLst>
              <a:gd name="adj1" fmla="val 50000"/>
              <a:gd name="adj2" fmla="val 36772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 rot="10800000">
            <a:off x="4992688" y="3933825"/>
            <a:ext cx="300037" cy="441325"/>
          </a:xfrm>
          <a:prstGeom prst="downArrow">
            <a:avLst>
              <a:gd name="adj1" fmla="val 50000"/>
              <a:gd name="adj2" fmla="val 36773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4" name="AutoShape 40"/>
          <p:cNvSpPr>
            <a:spLocks noChangeArrowheads="1"/>
          </p:cNvSpPr>
          <p:nvPr/>
        </p:nvSpPr>
        <p:spPr bwMode="auto">
          <a:xfrm>
            <a:off x="5292725" y="3933825"/>
            <a:ext cx="300038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5" name="AutoShape 41"/>
          <p:cNvSpPr>
            <a:spLocks noChangeArrowheads="1"/>
          </p:cNvSpPr>
          <p:nvPr/>
        </p:nvSpPr>
        <p:spPr bwMode="auto">
          <a:xfrm>
            <a:off x="6877050" y="3979863"/>
            <a:ext cx="300038" cy="442912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6" name="AutoShape 42"/>
          <p:cNvSpPr>
            <a:spLocks noChangeArrowheads="1"/>
          </p:cNvSpPr>
          <p:nvPr/>
        </p:nvSpPr>
        <p:spPr bwMode="auto">
          <a:xfrm rot="10800000">
            <a:off x="7337425" y="3965575"/>
            <a:ext cx="300038" cy="442913"/>
          </a:xfrm>
          <a:prstGeom prst="downArrow">
            <a:avLst>
              <a:gd name="adj1" fmla="val 50000"/>
              <a:gd name="adj2" fmla="val 36905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7" name="AutoShape 43"/>
          <p:cNvSpPr>
            <a:spLocks noChangeArrowheads="1"/>
          </p:cNvSpPr>
          <p:nvPr/>
        </p:nvSpPr>
        <p:spPr bwMode="auto">
          <a:xfrm rot="2700000">
            <a:off x="3360738" y="2233612"/>
            <a:ext cx="857250" cy="942975"/>
          </a:xfrm>
          <a:prstGeom prst="downArrow">
            <a:avLst>
              <a:gd name="adj1" fmla="val 50000"/>
              <a:gd name="adj2" fmla="val 275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8" name="AutoShape 44"/>
          <p:cNvSpPr>
            <a:spLocks noChangeArrowheads="1"/>
          </p:cNvSpPr>
          <p:nvPr/>
        </p:nvSpPr>
        <p:spPr bwMode="auto">
          <a:xfrm rot="8100000">
            <a:off x="4549775" y="2141538"/>
            <a:ext cx="690563" cy="1112837"/>
          </a:xfrm>
          <a:prstGeom prst="downArrow">
            <a:avLst>
              <a:gd name="adj1" fmla="val 50000"/>
              <a:gd name="adj2" fmla="val 40287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190500" y="1139825"/>
            <a:ext cx="855663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KW PSP</a:t>
            </a: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179388" y="149225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KWP</a:t>
            </a:r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179388" y="1830388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RZGW</a:t>
            </a: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79388" y="2170113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WSzW</a:t>
            </a:r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8185150" y="11461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WSSE</a:t>
            </a:r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8185150" y="149860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WIOŚ</a:t>
            </a:r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8185150" y="18446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900"/>
              <a:t>WIWet</a:t>
            </a:r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8185150" y="220345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IMGW</a:t>
            </a:r>
          </a:p>
        </p:txBody>
      </p:sp>
      <p:cxnSp>
        <p:nvCxnSpPr>
          <p:cNvPr id="36917" name="AutoShape 53"/>
          <p:cNvCxnSpPr>
            <a:cxnSpLocks noChangeShapeType="1"/>
          </p:cNvCxnSpPr>
          <p:nvPr/>
        </p:nvCxnSpPr>
        <p:spPr bwMode="auto">
          <a:xfrm rot="10800000" flipH="1" flipV="1">
            <a:off x="8172450" y="1268413"/>
            <a:ext cx="4763" cy="1057275"/>
          </a:xfrm>
          <a:prstGeom prst="bentConnector3">
            <a:avLst>
              <a:gd name="adj1" fmla="val -230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6918" name="Line 54"/>
          <p:cNvSpPr>
            <a:spLocks noChangeShapeType="1"/>
          </p:cNvSpPr>
          <p:nvPr/>
        </p:nvSpPr>
        <p:spPr bwMode="auto">
          <a:xfrm>
            <a:off x="1258888" y="1989138"/>
            <a:ext cx="2992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>
            <a:off x="4222750" y="1968500"/>
            <a:ext cx="3840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 flipV="1">
            <a:off x="4265613" y="1671638"/>
            <a:ext cx="0" cy="2905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179388" y="24923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800"/>
              <a:t>SOSG</a:t>
            </a:r>
          </a:p>
        </p:txBody>
      </p:sp>
      <p:cxnSp>
        <p:nvCxnSpPr>
          <p:cNvPr id="36922" name="AutoShape 58"/>
          <p:cNvCxnSpPr>
            <a:cxnSpLocks noChangeShapeType="1"/>
            <a:stCxn id="36909" idx="3"/>
            <a:endCxn id="36921" idx="3"/>
          </p:cNvCxnSpPr>
          <p:nvPr/>
        </p:nvCxnSpPr>
        <p:spPr bwMode="auto">
          <a:xfrm flipH="1">
            <a:off x="1050925" y="1277938"/>
            <a:ext cx="9525" cy="1352550"/>
          </a:xfrm>
          <a:prstGeom prst="bentConnector3">
            <a:avLst>
              <a:gd name="adj1" fmla="val -2233333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6923" name="Line 59"/>
          <p:cNvSpPr>
            <a:spLocks noChangeShapeType="1"/>
          </p:cNvSpPr>
          <p:nvPr/>
        </p:nvSpPr>
        <p:spPr bwMode="auto">
          <a:xfrm>
            <a:off x="1042988" y="16287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1042988" y="18446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1042988" y="2276475"/>
            <a:ext cx="21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755650" y="530066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Szkoły, przedszkola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858838" y="5741988"/>
            <a:ext cx="514350" cy="187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400">
                <a:solidFill>
                  <a:schemeClr val="bg1"/>
                </a:solidFill>
              </a:rPr>
              <a:t>Zakłady </a:t>
            </a:r>
            <a:endParaRPr lang="pl-PL" sz="600">
              <a:solidFill>
                <a:schemeClr val="bg1"/>
              </a:solidFill>
            </a:endParaRP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800100" y="5562600"/>
            <a:ext cx="514350" cy="1587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Sołectwa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919163" y="5942013"/>
            <a:ext cx="512762" cy="1666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Straże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966788" y="6121400"/>
            <a:ext cx="514350" cy="1666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Inne </a:t>
            </a:r>
          </a:p>
        </p:txBody>
      </p:sp>
      <p:cxnSp>
        <p:nvCxnSpPr>
          <p:cNvPr id="36931" name="AutoShape 67"/>
          <p:cNvCxnSpPr>
            <a:cxnSpLocks noChangeShapeType="1"/>
            <a:stCxn id="36895" idx="1"/>
            <a:endCxn id="36926" idx="1"/>
          </p:cNvCxnSpPr>
          <p:nvPr/>
        </p:nvCxnSpPr>
        <p:spPr bwMode="auto">
          <a:xfrm rot="10800000" flipH="1" flipV="1">
            <a:off x="568325" y="5045075"/>
            <a:ext cx="173038" cy="384175"/>
          </a:xfrm>
          <a:prstGeom prst="bentConnector3">
            <a:avLst>
              <a:gd name="adj1" fmla="val -12476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6932" name="AutoShape 68"/>
          <p:cNvCxnSpPr>
            <a:cxnSpLocks noChangeShapeType="1"/>
            <a:stCxn id="36895" idx="1"/>
            <a:endCxn id="36928" idx="1"/>
          </p:cNvCxnSpPr>
          <p:nvPr/>
        </p:nvCxnSpPr>
        <p:spPr bwMode="auto">
          <a:xfrm rot="10800000" flipH="1" flipV="1">
            <a:off x="568325" y="5045075"/>
            <a:ext cx="217488" cy="596900"/>
          </a:xfrm>
          <a:prstGeom prst="bentConnector3">
            <a:avLst>
              <a:gd name="adj1" fmla="val -9926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6933" name="AutoShape 69"/>
          <p:cNvCxnSpPr>
            <a:cxnSpLocks noChangeShapeType="1"/>
            <a:stCxn id="36895" idx="1"/>
            <a:endCxn id="36927" idx="1"/>
          </p:cNvCxnSpPr>
          <p:nvPr/>
        </p:nvCxnSpPr>
        <p:spPr bwMode="auto">
          <a:xfrm rot="10800000" flipH="1" flipV="1">
            <a:off x="568325" y="5045075"/>
            <a:ext cx="276225" cy="790575"/>
          </a:xfrm>
          <a:prstGeom prst="bentConnector3">
            <a:avLst>
              <a:gd name="adj1" fmla="val -78162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6934" name="AutoShape 70"/>
          <p:cNvCxnSpPr>
            <a:cxnSpLocks noChangeShapeType="1"/>
            <a:stCxn id="36895" idx="1"/>
            <a:endCxn id="36930" idx="1"/>
          </p:cNvCxnSpPr>
          <p:nvPr/>
        </p:nvCxnSpPr>
        <p:spPr bwMode="auto">
          <a:xfrm rot="10800000" flipH="1" flipV="1">
            <a:off x="568325" y="5045075"/>
            <a:ext cx="384175" cy="1160463"/>
          </a:xfrm>
          <a:prstGeom prst="bentConnector3">
            <a:avLst>
              <a:gd name="adj1" fmla="val -5619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6935" name="AutoShape 71"/>
          <p:cNvCxnSpPr>
            <a:cxnSpLocks noChangeShapeType="1"/>
            <a:stCxn id="36929" idx="1"/>
            <a:endCxn id="36895" idx="1"/>
          </p:cNvCxnSpPr>
          <p:nvPr/>
        </p:nvCxnSpPr>
        <p:spPr bwMode="auto">
          <a:xfrm rot="10800000">
            <a:off x="568325" y="5045075"/>
            <a:ext cx="336550" cy="981075"/>
          </a:xfrm>
          <a:prstGeom prst="bentConnector3">
            <a:avLst>
              <a:gd name="adj1" fmla="val 16415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6936" name="Rectangle 72"/>
          <p:cNvSpPr>
            <a:spLocks noChangeArrowheads="1"/>
          </p:cNvSpPr>
          <p:nvPr/>
        </p:nvSpPr>
        <p:spPr bwMode="auto">
          <a:xfrm>
            <a:off x="8172450" y="2565400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200" b="1"/>
              <a:t>UMWD</a:t>
            </a:r>
          </a:p>
        </p:txBody>
      </p:sp>
      <p:sp>
        <p:nvSpPr>
          <p:cNvPr id="36937" name="Line 73"/>
          <p:cNvSpPr>
            <a:spLocks noChangeShapeType="1"/>
          </p:cNvSpPr>
          <p:nvPr/>
        </p:nvSpPr>
        <p:spPr bwMode="auto">
          <a:xfrm>
            <a:off x="8027988" y="2708275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38" name="Line 74"/>
          <p:cNvSpPr>
            <a:spLocks noChangeShapeType="1"/>
          </p:cNvSpPr>
          <p:nvPr/>
        </p:nvSpPr>
        <p:spPr bwMode="auto">
          <a:xfrm>
            <a:off x="8039100" y="1628775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39" name="Line 75"/>
          <p:cNvSpPr>
            <a:spLocks noChangeShapeType="1"/>
          </p:cNvSpPr>
          <p:nvPr/>
        </p:nvSpPr>
        <p:spPr bwMode="auto">
          <a:xfrm>
            <a:off x="8039100" y="1989138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40" name="Line 76"/>
          <p:cNvSpPr>
            <a:spLocks noChangeShapeType="1"/>
          </p:cNvSpPr>
          <p:nvPr/>
        </p:nvSpPr>
        <p:spPr bwMode="auto">
          <a:xfrm flipV="1">
            <a:off x="8062913" y="2292350"/>
            <a:ext cx="0" cy="1152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1547813" y="4581525"/>
            <a:ext cx="1295400" cy="4318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000" b="1"/>
              <a:t>Zakłady Dużego Ryzyka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2987675" y="4581525"/>
            <a:ext cx="1295400" cy="4318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000" b="1"/>
              <a:t>Policja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16463" y="4581525"/>
            <a:ext cx="1295400" cy="4318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000" b="1"/>
              <a:t>PSP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6588125" y="4581525"/>
            <a:ext cx="1295400" cy="43180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000" b="1"/>
              <a:t>Inspekcje</a:t>
            </a: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6775450" y="5053013"/>
            <a:ext cx="514350" cy="25558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600">
                <a:solidFill>
                  <a:schemeClr val="bg1"/>
                </a:solidFill>
              </a:rPr>
              <a:t>Sanepid</a:t>
            </a: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6819900" y="5314950"/>
            <a:ext cx="514350" cy="1587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500">
                <a:solidFill>
                  <a:schemeClr val="bg1"/>
                </a:solidFill>
              </a:rPr>
              <a:t>PIWet</a:t>
            </a:r>
          </a:p>
        </p:txBody>
      </p:sp>
      <p:cxnSp>
        <p:nvCxnSpPr>
          <p:cNvPr id="36947" name="AutoShape 83"/>
          <p:cNvCxnSpPr>
            <a:cxnSpLocks noChangeShapeType="1"/>
            <a:endCxn id="36945" idx="1"/>
          </p:cNvCxnSpPr>
          <p:nvPr/>
        </p:nvCxnSpPr>
        <p:spPr bwMode="auto">
          <a:xfrm rot="10800000" flipH="1" flipV="1">
            <a:off x="6588125" y="4797425"/>
            <a:ext cx="173038" cy="384175"/>
          </a:xfrm>
          <a:prstGeom prst="bentConnector3">
            <a:avLst>
              <a:gd name="adj1" fmla="val -12476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cxnSp>
        <p:nvCxnSpPr>
          <p:cNvPr id="36948" name="AutoShape 84"/>
          <p:cNvCxnSpPr>
            <a:cxnSpLocks noChangeShapeType="1"/>
            <a:endCxn id="36946" idx="1"/>
          </p:cNvCxnSpPr>
          <p:nvPr/>
        </p:nvCxnSpPr>
        <p:spPr bwMode="auto">
          <a:xfrm rot="10800000" flipH="1" flipV="1">
            <a:off x="6588125" y="4797425"/>
            <a:ext cx="217488" cy="596900"/>
          </a:xfrm>
          <a:prstGeom prst="bentConnector3">
            <a:avLst>
              <a:gd name="adj1" fmla="val -9926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755650" y="188913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/>
              <a:t>Stan po wdrożeniu systemu</a:t>
            </a:r>
          </a:p>
        </p:txBody>
      </p:sp>
      <p:sp>
        <p:nvSpPr>
          <p:cNvPr id="36950" name="Rectangle 86"/>
          <p:cNvSpPr>
            <a:spLocks noChangeArrowheads="1"/>
          </p:cNvSpPr>
          <p:nvPr/>
        </p:nvSpPr>
        <p:spPr bwMode="auto">
          <a:xfrm>
            <a:off x="179388" y="620713"/>
            <a:ext cx="8964612" cy="5903912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6951" name="Rectangle 87"/>
          <p:cNvSpPr>
            <a:spLocks noChangeArrowheads="1"/>
          </p:cNvSpPr>
          <p:nvPr/>
        </p:nvSpPr>
        <p:spPr bwMode="auto">
          <a:xfrm>
            <a:off x="8172450" y="2924175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000" b="1"/>
              <a:t>DZMiUW</a:t>
            </a:r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8172450" y="3259138"/>
            <a:ext cx="857250" cy="276225"/>
          </a:xfrm>
          <a:prstGeom prst="rect">
            <a:avLst/>
          </a:prstGeom>
          <a:solidFill>
            <a:srgbClr val="0000FF">
              <a:alpha val="19000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000" b="1"/>
              <a:t>Izba Celna</a:t>
            </a:r>
          </a:p>
        </p:txBody>
      </p:sp>
      <p:sp>
        <p:nvSpPr>
          <p:cNvPr id="36953" name="Line 89"/>
          <p:cNvSpPr>
            <a:spLocks noChangeShapeType="1"/>
          </p:cNvSpPr>
          <p:nvPr/>
        </p:nvSpPr>
        <p:spPr bwMode="auto">
          <a:xfrm>
            <a:off x="8027988" y="3429000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6954" name="Line 90"/>
          <p:cNvSpPr>
            <a:spLocks noChangeShapeType="1"/>
          </p:cNvSpPr>
          <p:nvPr/>
        </p:nvSpPr>
        <p:spPr bwMode="auto">
          <a:xfrm>
            <a:off x="8027988" y="3068638"/>
            <a:ext cx="133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453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>
                <a:solidFill>
                  <a:srgbClr val="CC0000"/>
                </a:solidFill>
              </a:rPr>
              <a:t>CEL GŁÓWNY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68313" y="2095500"/>
            <a:ext cx="8280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pl-PL" sz="3200" b="1"/>
              <a:t>Koordynacja działań wszystkich służb zaangażowanych w zapewnienie bezpieczeństwa mieszkańców Dolnego Śląska w sytuacjach kryzysowych oraz informowanie i ostrzeganie mieszkańców, z zagrożonych terenów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>
                <a:solidFill>
                  <a:srgbClr val="CC0000"/>
                </a:solidFill>
              </a:rPr>
              <a:t>SPOSÓB OSIĄGNIĘCIA CELU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1655763"/>
            <a:ext cx="828040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44500" indent="-266700">
              <a:tabLst>
                <a:tab pos="444500" algn="l"/>
              </a:tabLst>
            </a:pPr>
            <a:r>
              <a:rPr lang="pl-PL" sz="2000" b="1" i="1"/>
              <a:t>Opracowanie i wdrożenie systemu teleinformatycznego, który będzie posiadać następujące funkcjonalności:</a:t>
            </a:r>
          </a:p>
          <a:p>
            <a:pPr marL="444500" indent="-266700">
              <a:tabLst>
                <a:tab pos="444500" algn="l"/>
              </a:tabLst>
            </a:pPr>
            <a:endParaRPr lang="pl-PL" sz="2000" b="1" i="1"/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r>
              <a:rPr lang="pl-PL" sz="1600" i="1"/>
              <a:t>umożliwi monitorowanie sytuacji na terenie Dolnego Śląska poprzez zasilanie centralnej bazy danych przez służby takie jak IMGW, RZGW, Sanepid itp. System będzie gromadził dane o zagrożeniach meteorologicznych, hydrologicznych, chemicznych, epidemiologicznych itp. Dane te będą dostępne dla wszystkich użytkowników;</a:t>
            </a:r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endParaRPr lang="pl-PL" sz="1600" i="1"/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r>
              <a:rPr lang="pl-PL" sz="1600" i="1"/>
              <a:t>system zapewni wymianę informacji pomiędzy grupami użytkowników poprzez możliwość zestawiania tele- i wideokonferencji (także z wykorzystaniem telefonii komórkowej);</a:t>
            </a:r>
          </a:p>
          <a:p>
            <a:pPr marL="444500" indent="-266700">
              <a:tabLst>
                <a:tab pos="444500" algn="l"/>
              </a:tabLst>
            </a:pPr>
            <a:endParaRPr lang="pl-PL" sz="2000" b="1"/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r>
              <a:rPr lang="pl-PL" sz="1600" i="1"/>
              <a:t>podniesie poziom niezawodności komunikacyjnej poprzez przyłączenie systemu do dwu niezależnych linii światłowodowych;</a:t>
            </a:r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endParaRPr lang="pl-PL" sz="1600"/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r>
              <a:rPr lang="pl-PL" sz="1600" i="1"/>
              <a:t>zapewni możliwość pełnego i bezpiecznego  dostępu do gromadzonych w systemie informacji dla wszystkich użytkowników systemu;</a:t>
            </a:r>
            <a:endParaRPr lang="pl-PL" sz="1600"/>
          </a:p>
          <a:p>
            <a:pPr marL="444500" indent="-266700">
              <a:buFont typeface="Wingdings" pitchFamily="2" charset="2"/>
              <a:buChar char="q"/>
              <a:tabLst>
                <a:tab pos="444500" algn="l"/>
              </a:tabLst>
            </a:pPr>
            <a:endParaRPr lang="pl-PL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>
                <a:solidFill>
                  <a:srgbClr val="CC0000"/>
                </a:solidFill>
              </a:rPr>
              <a:t>SPOSÓB OSIĄGNIĘCIA CELU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23850" y="1535113"/>
            <a:ext cx="8640763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rejestrowanie przebiegu wszystkich akcji (relacje głosowe, zapisy wideo, itp.), które potem mogą być analizowane i porównywane z innymi, podobnymi akcjami;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prezentację aktualnej sytuacji na posiadanych mapach (łącznie </a:t>
            </a:r>
            <a:br>
              <a:rPr lang="pl-PL" sz="1600" i="1"/>
            </a:br>
            <a:r>
              <a:rPr lang="pl-PL" sz="1600" i="1"/>
              <a:t>z wykorzystaniem technologii GPRS); 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 i="1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tworzenie bazy wiedzy wykorzystywanej w kolejnych sytuacjach kryzysowych;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umożliwi wykorzystanie bazy wiedzy do modyfikacji procedur postępowania w typowych sytuacjach kryzysowych (np. do automatycznego rozsyłania informacji do określonych użytkowników);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zapewni możliwość szkolenia pracowników służb poprzez symulowanie określonych sytuacji kryzysowych. Możliwość tworzenia scenariuszy treningowych;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umożliwi natychmiastowe informowanie ludności o zagrożeniach na utworzonym portalu internetowym;</a:t>
            </a:r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endParaRPr lang="pl-PL" sz="1600"/>
          </a:p>
          <a:p>
            <a:pPr marL="355600" indent="-355600">
              <a:buFont typeface="Wingdings" pitchFamily="2" charset="2"/>
              <a:buChar char="q"/>
              <a:tabLst>
                <a:tab pos="381000" algn="l"/>
              </a:tabLst>
            </a:pPr>
            <a:r>
              <a:rPr lang="pl-PL" sz="1600" i="1"/>
              <a:t>w gminach posiadających aplikację SISMS umożliwi ostrzeganie ludności zagrożonych terenów poprzez wysyłanie SMS-ów do zarejestrowanych abonentów;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l-PL" sz="1600" b="1" smtClean="0"/>
              <a:t>Wojewódzkie Centrum Zarządzania Kryzysowego przy Dolnośląskim Urzędzie Wojewódzkim we Wrocławiu;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Urząd Marszałkowski Województwa Dolnośląskiego – Wydział Środowiska;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IMGW, RZGW, WiWet, DZMiUW;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26 powiatowych centrów zarządzania Kryzysowego;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169 gminnych centrów zarządzania kryzysowego;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Wojewódzka i Powiatowe Komendy Straży Pożarnej;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/>
              <a:t>Wojewódzka i Powiatowe Komendy Policji;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Centra Powiadamiania Ratunkowego (Zespoły Ratownictwa Medycznego);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Sanepid i służby epidemiologiczne szczebla wojewódzkiego i powiatowego;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Służby chemiczne;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Inne służby biorące udział w akcjach ratowniczych;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Służby prewencji i zabezpieczania imprez masowych;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Zakłady Dużego Ryzyka,</a:t>
            </a:r>
          </a:p>
          <a:p>
            <a:pPr>
              <a:buFont typeface="Wingdings" pitchFamily="2" charset="2"/>
              <a:buChar char="q"/>
            </a:pPr>
            <a:r>
              <a:rPr lang="pl-PL" sz="1600" b="1" smtClean="0">
                <a:solidFill>
                  <a:srgbClr val="FF0000"/>
                </a:solidFill>
              </a:rPr>
              <a:t>Pośrednio cała społeczność Dolnego Śląska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>
                <a:solidFill>
                  <a:srgbClr val="CC0000"/>
                </a:solidFill>
              </a:rPr>
              <a:t>Kto będzie korzystał z systemu?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e tekstowe 1"/>
          <p:cNvSpPr txBox="1">
            <a:spLocks noChangeArrowheads="1"/>
          </p:cNvSpPr>
          <p:nvPr/>
        </p:nvSpPr>
        <p:spPr bwMode="auto">
          <a:xfrm>
            <a:off x="428625" y="1590675"/>
            <a:ext cx="83581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000"/>
              <a:t>  D – data podpisania umowy o dofinansowaniu;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+ 4 mies. -  zakup i instalacja  sprzętu teleinformatycznego;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+ 8 mies. -  wdrożenie modułu do zestawiania i rejestracji </a:t>
            </a:r>
            <a:br>
              <a:rPr lang="pl-PL" sz="2000"/>
            </a:br>
            <a:r>
              <a:rPr lang="pl-PL" sz="2000"/>
              <a:t>     tele- i wideokonferencji;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+ 12 mies. -  wdrożenie głównej aplikacji systemu;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+ 15 mies. -  uruchomienie internetowego portalu informacyjnego;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+ 15 mies. -  opracowanie i wdrożenie procedur postępowania w sytuacjach kryzysowych;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+ 15 mies. -  uruchomienie  systemu i rozpoczęcie testów i szkoleń;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+ 18 mies. -  Zakończenie wdrożenia, odbiór systemu;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/>
              <a:t>  D + 20 mies. -  rozliczenie rzeczowe i finansowe projektu.</a:t>
            </a:r>
          </a:p>
          <a:p>
            <a:pPr>
              <a:buFont typeface="Wingdings" pitchFamily="2" charset="2"/>
              <a:buChar char="Ø"/>
            </a:pPr>
            <a:endParaRPr lang="pl-PL" sz="20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850" y="333375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/>
              <a:t>PLANOWANY HARMONOGRAM REALIZACJI   PROJEKTU</a:t>
            </a:r>
            <a:endParaRPr lang="pl-PL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527</Words>
  <Application>Microsoft Office PowerPoint</Application>
  <PresentationFormat>Pokaz na ekranie (4:3)</PresentationFormat>
  <Paragraphs>179</Paragraphs>
  <Slides>12</Slides>
  <Notes>9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  <vt:variant>
        <vt:lpstr>Pokazy niestandardowe</vt:lpstr>
      </vt:variant>
      <vt:variant>
        <vt:i4>1</vt:i4>
      </vt:variant>
    </vt:vector>
  </HeadingPairs>
  <TitlesOfParts>
    <vt:vector size="17" baseType="lpstr">
      <vt:lpstr>Arial</vt:lpstr>
      <vt:lpstr>Calibri</vt:lpstr>
      <vt:lpstr>Wingdings</vt:lpstr>
      <vt:lpstr>Motyw pakietu Office</vt:lpstr>
      <vt:lpstr>System Ostrzegania, Alarmowania  i Informowania Województwa Dolnośląskiego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Prezentacja Urzad Wojewodzki</vt:lpstr>
    </vt:vector>
  </TitlesOfParts>
  <Company>CEBIP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Piotrek</dc:creator>
  <cp:lastModifiedBy>kjarmula</cp:lastModifiedBy>
  <cp:revision>222</cp:revision>
  <dcterms:created xsi:type="dcterms:W3CDTF">2008-10-12T12:11:51Z</dcterms:created>
  <dcterms:modified xsi:type="dcterms:W3CDTF">2011-03-28T09:03:55Z</dcterms:modified>
</cp:coreProperties>
</file>