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7" r:id="rId1"/>
  </p:sldMasterIdLst>
  <p:notesMasterIdLst>
    <p:notesMasterId r:id="rId11"/>
  </p:notesMasterIdLst>
  <p:handoutMasterIdLst>
    <p:handoutMasterId r:id="rId12"/>
  </p:handoutMasterIdLst>
  <p:sldIdLst>
    <p:sldId id="282" r:id="rId2"/>
    <p:sldId id="275" r:id="rId3"/>
    <p:sldId id="268" r:id="rId4"/>
    <p:sldId id="269" r:id="rId5"/>
    <p:sldId id="281" r:id="rId6"/>
    <p:sldId id="273" r:id="rId7"/>
    <p:sldId id="279" r:id="rId8"/>
    <p:sldId id="276" r:id="rId9"/>
    <p:sldId id="28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EAEAEA"/>
    <a:srgbClr val="C0C0C0"/>
    <a:srgbClr val="5F5F5F"/>
    <a:srgbClr val="969696"/>
    <a:srgbClr val="3C605F"/>
    <a:srgbClr val="85BA68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39" autoAdjust="0"/>
    <p:restoredTop sz="94641" autoAdjust="0"/>
  </p:normalViewPr>
  <p:slideViewPr>
    <p:cSldViewPr>
      <p:cViewPr>
        <p:scale>
          <a:sx n="75" d="100"/>
          <a:sy n="75" d="100"/>
        </p:scale>
        <p:origin x="-1212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pl-PL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pl-PL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pl-PL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66810738-B8EE-476B-AC22-CCB6692AC700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pl-PL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pl-PL"/>
          </a:p>
        </p:txBody>
      </p:sp>
      <p:sp>
        <p:nvSpPr>
          <p:cNvPr id="1177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pl-PL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68DC8CBB-69FA-4997-A7D9-27150EAFDF4B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69AD7-29CF-4573-9C1A-361692E15090}" type="slidenum">
              <a:rPr lang="pl-PL"/>
              <a:pPr/>
              <a:t>1</a:t>
            </a:fld>
            <a:endParaRPr lang="pl-PL"/>
          </a:p>
        </p:txBody>
      </p:sp>
      <p:sp>
        <p:nvSpPr>
          <p:cNvPr id="235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1BD068-A1B7-419A-80C7-AC9BAEAF8D4A}" type="slidenum">
              <a:rPr lang="pl-PL"/>
              <a:pPr/>
              <a:t>2</a:t>
            </a:fld>
            <a:endParaRPr lang="pl-PL"/>
          </a:p>
        </p:txBody>
      </p:sp>
      <p:sp>
        <p:nvSpPr>
          <p:cNvPr id="201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909981-4627-4CBD-85B5-0071FE8067AA}" type="slidenum">
              <a:rPr lang="pl-PL"/>
              <a:pPr/>
              <a:t>3</a:t>
            </a:fld>
            <a:endParaRPr lang="pl-PL"/>
          </a:p>
        </p:txBody>
      </p:sp>
      <p:sp>
        <p:nvSpPr>
          <p:cNvPr id="187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088BE8-E897-4870-943F-F9038802CD32}" type="slidenum">
              <a:rPr lang="pl-PL"/>
              <a:pPr/>
              <a:t>4</a:t>
            </a:fld>
            <a:endParaRPr lang="pl-PL"/>
          </a:p>
        </p:txBody>
      </p:sp>
      <p:sp>
        <p:nvSpPr>
          <p:cNvPr id="189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D88A58-98E0-40CF-A0E2-FB6FE604A2F1}" type="slidenum">
              <a:rPr lang="pl-PL"/>
              <a:pPr/>
              <a:t>5</a:t>
            </a:fld>
            <a:endParaRPr lang="pl-PL"/>
          </a:p>
        </p:txBody>
      </p:sp>
      <p:sp>
        <p:nvSpPr>
          <p:cNvPr id="233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AEF988-C17E-4CF9-893C-B689D995FB61}" type="slidenum">
              <a:rPr lang="pl-PL"/>
              <a:pPr/>
              <a:t>6</a:t>
            </a:fld>
            <a:endParaRPr lang="pl-PL"/>
          </a:p>
        </p:txBody>
      </p:sp>
      <p:sp>
        <p:nvSpPr>
          <p:cNvPr id="197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3C243F-22F7-4E5B-80B8-6E021A9F9665}" type="slidenum">
              <a:rPr lang="pl-PL"/>
              <a:pPr/>
              <a:t>7</a:t>
            </a:fld>
            <a:endParaRPr lang="pl-PL"/>
          </a:p>
        </p:txBody>
      </p:sp>
      <p:sp>
        <p:nvSpPr>
          <p:cNvPr id="230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247DDD-2236-4755-9684-9EAE194432E2}" type="slidenum">
              <a:rPr lang="pl-PL"/>
              <a:pPr/>
              <a:t>9</a:t>
            </a:fld>
            <a:endParaRPr lang="pl-PL"/>
          </a:p>
        </p:txBody>
      </p:sp>
      <p:sp>
        <p:nvSpPr>
          <p:cNvPr id="237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11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1811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1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1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1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1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1812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2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2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2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2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2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2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2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2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2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3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3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3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3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3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3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1813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3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3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3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4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4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4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4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4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4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4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4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4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4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815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pSp>
          <p:nvGrpSpPr>
            <p:cNvPr id="21815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1815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815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</p:grpSp>
      <p:sp>
        <p:nvSpPr>
          <p:cNvPr id="21815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21815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218156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21815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21815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63AB5F-140E-4FB7-A932-46BD31192D6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A44C7-CE0F-4A56-B101-E9EAFBB26E0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3210B-7D7F-4785-9CFE-1E120B433EE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ytuł, tekst i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clipart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2715861-DE55-4FFA-93F4-F0F10E3523A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5F2B9-9E9B-49AC-9E8D-46FE0BBBC2A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BF840-02CF-46EA-84C2-4E7693A2A41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E28FA-1D1A-477F-A8F7-535FFB88E0F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0F6EC-51E3-49D4-BD43-1B50AF0842C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56106-D4E0-4D3D-8D49-738B455A1B0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351E7-B12A-4799-9C0F-2F99E923F3C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07A17-738C-4DC2-8D3A-6B974BA0DCA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8F02B-6E01-48A6-9292-6B967B24E31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09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170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09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0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09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0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1709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09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0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09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0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0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0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0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0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1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171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1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1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1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1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1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1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2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2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2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2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712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pSp>
          <p:nvGrpSpPr>
            <p:cNvPr id="21712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171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71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</p:grpSp>
      <p:sp>
        <p:nvSpPr>
          <p:cNvPr id="21713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2171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21713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l-PL"/>
          </a:p>
        </p:txBody>
      </p:sp>
      <p:sp>
        <p:nvSpPr>
          <p:cNvPr id="21713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l-PL"/>
          </a:p>
        </p:txBody>
      </p:sp>
      <p:sp>
        <p:nvSpPr>
          <p:cNvPr id="21713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21530BE-514D-4407-BE70-4C189D98C692}" type="slidenum">
              <a:rPr lang="pl-PL"/>
              <a:pPr/>
              <a:t>‹#›</a:t>
            </a:fld>
            <a:endParaRPr lang="pl-P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0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2.jpeg"/><Relationship Id="rId4" Type="http://schemas.openxmlformats.org/officeDocument/2006/relationships/image" Target="../media/image9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7.jpeg"/><Relationship Id="rId5" Type="http://schemas.openxmlformats.org/officeDocument/2006/relationships/image" Target="../media/image6.jpeg"/><Relationship Id="rId10" Type="http://schemas.openxmlformats.org/officeDocument/2006/relationships/image" Target="../media/image16.jpeg"/><Relationship Id="rId4" Type="http://schemas.openxmlformats.org/officeDocument/2006/relationships/image" Target="../media/image7.jpeg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506" name="Picture 10" descr="wnioski tytułow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8050"/>
            <a:ext cx="9144000" cy="5949950"/>
          </a:xfrm>
          <a:prstGeom prst="rect">
            <a:avLst/>
          </a:prstGeom>
          <a:noFill/>
        </p:spPr>
      </p:pic>
      <p:pic>
        <p:nvPicPr>
          <p:cNvPr id="234499" name="Picture 3" descr="logo du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8500" y="0"/>
            <a:ext cx="2095500" cy="1052513"/>
          </a:xfrm>
          <a:prstGeom prst="rect">
            <a:avLst/>
          </a:prstGeom>
          <a:noFill/>
        </p:spPr>
      </p:pic>
      <p:pic>
        <p:nvPicPr>
          <p:cNvPr id="234500" name="Picture 4" descr="logo-program-regionaln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381750"/>
            <a:ext cx="1609725" cy="476250"/>
          </a:xfrm>
          <a:prstGeom prst="rect">
            <a:avLst/>
          </a:prstGeom>
          <a:noFill/>
        </p:spPr>
      </p:pic>
      <p:pic>
        <p:nvPicPr>
          <p:cNvPr id="234501" name="Picture 5" descr="logo-unia-europejsk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813" y="6381750"/>
            <a:ext cx="1485900" cy="476250"/>
          </a:xfrm>
          <a:prstGeom prst="rect">
            <a:avLst/>
          </a:prstGeom>
          <a:noFill/>
        </p:spPr>
      </p:pic>
      <p:pic>
        <p:nvPicPr>
          <p:cNvPr id="234502" name="Picture 6" descr="logo-d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675" y="6381750"/>
            <a:ext cx="1314450" cy="476250"/>
          </a:xfrm>
          <a:prstGeom prst="rect">
            <a:avLst/>
          </a:prstGeom>
          <a:noFill/>
        </p:spPr>
      </p:pic>
      <p:sp>
        <p:nvSpPr>
          <p:cNvPr id="234503" name="Text Box 7"/>
          <p:cNvSpPr txBox="1">
            <a:spLocks noChangeArrowheads="1"/>
          </p:cNvSpPr>
          <p:nvPr/>
        </p:nvSpPr>
        <p:spPr bwMode="auto">
          <a:xfrm>
            <a:off x="1692275" y="2924175"/>
            <a:ext cx="698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34504" name="Rectangle 8"/>
          <p:cNvSpPr>
            <a:spLocks noChangeArrowheads="1"/>
          </p:cNvSpPr>
          <p:nvPr/>
        </p:nvSpPr>
        <p:spPr bwMode="auto">
          <a:xfrm>
            <a:off x="231775" y="2549525"/>
            <a:ext cx="8693150" cy="1838325"/>
          </a:xfrm>
          <a:prstGeom prst="rect">
            <a:avLst/>
          </a:prstGeom>
          <a:solidFill>
            <a:schemeClr val="folHlink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pl-PL" sz="2800" b="1">
                <a:solidFill>
                  <a:srgbClr val="000000"/>
                </a:solidFill>
              </a:rPr>
              <a:t>DIGITALIZACJA WNIOSKÓW PASZPORTOWYCH  </a:t>
            </a:r>
            <a:br>
              <a:rPr lang="pl-PL" sz="2800" b="1">
                <a:solidFill>
                  <a:srgbClr val="000000"/>
                </a:solidFill>
              </a:rPr>
            </a:br>
            <a:r>
              <a:rPr lang="pl-PL" sz="2800" b="1">
                <a:solidFill>
                  <a:srgbClr val="000000"/>
                </a:solidFill>
              </a:rPr>
              <a:t>ODDZIAŁU PASZPORTOWEGO</a:t>
            </a:r>
            <a:br>
              <a:rPr lang="pl-PL" sz="2800" b="1">
                <a:solidFill>
                  <a:srgbClr val="000000"/>
                </a:solidFill>
              </a:rPr>
            </a:br>
            <a:r>
              <a:rPr lang="pl-PL" sz="2800" b="1">
                <a:solidFill>
                  <a:srgbClr val="000000"/>
                </a:solidFill>
              </a:rPr>
              <a:t>DOLNOŚLĄSKIEGO URZĘDU WOJEWÓDZKIEGO </a:t>
            </a:r>
          </a:p>
          <a:p>
            <a:pPr algn="ctr" eaLnBrk="0" hangingPunct="0">
              <a:spcBef>
                <a:spcPct val="0"/>
              </a:spcBef>
            </a:pPr>
            <a:endParaRPr lang="pl-PL" sz="2800" b="1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34505" name="Picture 9" descr="PASEK DŁUGI TYTUŁOWA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7092950" cy="10525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8" name="Picture 4" descr="dwa rotoma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3929063"/>
            <a:ext cx="4211637" cy="2928937"/>
          </a:xfrm>
          <a:prstGeom prst="rect">
            <a:avLst/>
          </a:prstGeom>
          <a:noFill/>
        </p:spPr>
      </p:pic>
      <p:pic>
        <p:nvPicPr>
          <p:cNvPr id="200723" name="Picture 19" descr="PASEK DŁUGI TYTUŁOWA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019925" cy="1125538"/>
          </a:xfrm>
          <a:prstGeom prst="rect">
            <a:avLst/>
          </a:prstGeom>
          <a:noFill/>
        </p:spPr>
      </p:pic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87313" y="928688"/>
            <a:ext cx="8877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pl-PL"/>
          </a:p>
        </p:txBody>
      </p:sp>
      <p:sp>
        <p:nvSpPr>
          <p:cNvPr id="200710" name="Text Box 6"/>
          <p:cNvSpPr txBox="1">
            <a:spLocks noChangeArrowheads="1"/>
          </p:cNvSpPr>
          <p:nvPr/>
        </p:nvSpPr>
        <p:spPr bwMode="auto">
          <a:xfrm>
            <a:off x="971550" y="1125538"/>
            <a:ext cx="3168650" cy="2686050"/>
          </a:xfrm>
          <a:prstGeom prst="rect">
            <a:avLst/>
          </a:prstGeom>
          <a:solidFill>
            <a:schemeClr val="folHlink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sz="2400" b="1">
                <a:solidFill>
                  <a:srgbClr val="000000"/>
                </a:solidFill>
              </a:rPr>
              <a:t>Archiwa paszportowe </a:t>
            </a:r>
          </a:p>
          <a:p>
            <a:pPr algn="ctr">
              <a:spcBef>
                <a:spcPct val="0"/>
              </a:spcBef>
            </a:pPr>
            <a:r>
              <a:rPr lang="pl-PL" sz="2400" b="1">
                <a:solidFill>
                  <a:srgbClr val="000000"/>
                </a:solidFill>
              </a:rPr>
              <a:t>województwa  dolnośląskiego </a:t>
            </a:r>
          </a:p>
          <a:p>
            <a:pPr algn="ctr">
              <a:spcBef>
                <a:spcPct val="0"/>
              </a:spcBef>
            </a:pPr>
            <a:r>
              <a:rPr lang="pl-PL" sz="2400" b="1">
                <a:solidFill>
                  <a:srgbClr val="000000"/>
                </a:solidFill>
              </a:rPr>
              <a:t>to ok. 3 mln wniosków po wydaniu paszportu</a:t>
            </a:r>
            <a:r>
              <a:rPr lang="pl-PL" b="1"/>
              <a:t>  </a:t>
            </a:r>
          </a:p>
        </p:txBody>
      </p:sp>
      <p:pic>
        <p:nvPicPr>
          <p:cNvPr id="200711" name="Picture 7" descr="logo du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48500" y="0"/>
            <a:ext cx="2095500" cy="1181100"/>
          </a:xfrm>
          <a:prstGeom prst="rect">
            <a:avLst/>
          </a:prstGeom>
          <a:noFill/>
        </p:spPr>
      </p:pic>
      <p:sp>
        <p:nvSpPr>
          <p:cNvPr id="200715" name="Rectangle 11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l-PL"/>
          </a:p>
        </p:txBody>
      </p:sp>
      <p:pic>
        <p:nvPicPr>
          <p:cNvPr id="200716" name="Picture 12" descr="Obraz 0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933825"/>
            <a:ext cx="4932363" cy="2924175"/>
          </a:xfrm>
          <a:prstGeom prst="rect">
            <a:avLst/>
          </a:prstGeom>
          <a:noFill/>
        </p:spPr>
      </p:pic>
      <p:pic>
        <p:nvPicPr>
          <p:cNvPr id="200718" name="Picture 14" descr="logo-unia-europejsk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813" y="6421438"/>
            <a:ext cx="1485900" cy="436562"/>
          </a:xfrm>
          <a:prstGeom prst="rect">
            <a:avLst/>
          </a:prstGeom>
          <a:noFill/>
        </p:spPr>
      </p:pic>
      <p:pic>
        <p:nvPicPr>
          <p:cNvPr id="200719" name="Picture 15" descr="logo-program-regionaln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21438"/>
            <a:ext cx="1609725" cy="436562"/>
          </a:xfrm>
          <a:prstGeom prst="rect">
            <a:avLst/>
          </a:prstGeom>
          <a:noFill/>
        </p:spPr>
      </p:pic>
      <p:pic>
        <p:nvPicPr>
          <p:cNvPr id="200720" name="Picture 16" descr="logo-d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87675" y="6421438"/>
            <a:ext cx="1314450" cy="436562"/>
          </a:xfrm>
          <a:prstGeom prst="rect">
            <a:avLst/>
          </a:prstGeom>
          <a:noFill/>
        </p:spPr>
      </p:pic>
      <p:pic>
        <p:nvPicPr>
          <p:cNvPr id="200722" name="Picture 18" descr="ARCHEO 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32363" y="1125538"/>
            <a:ext cx="4211637" cy="2808287"/>
          </a:xfrm>
          <a:prstGeom prst="rect">
            <a:avLst/>
          </a:prstGeom>
          <a:noFill/>
        </p:spPr>
      </p:pic>
      <p:sp>
        <p:nvSpPr>
          <p:cNvPr id="200727" name="Text Box 23"/>
          <p:cNvSpPr txBox="1">
            <a:spLocks noChangeArrowheads="1"/>
          </p:cNvSpPr>
          <p:nvPr/>
        </p:nvSpPr>
        <p:spPr bwMode="auto">
          <a:xfrm>
            <a:off x="4932363" y="6218238"/>
            <a:ext cx="4211637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Digitalizacja wniosków paszportowych </a:t>
            </a:r>
            <a:b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Oddziału Paszportowego</a:t>
            </a:r>
            <a:b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Dolnośląskiego Urzędu Wojewódzkiego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0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0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0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0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0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00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0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4663" y="6237288"/>
            <a:ext cx="4859337" cy="620712"/>
          </a:xfrm>
        </p:spPr>
        <p:txBody>
          <a:bodyPr/>
          <a:lstStyle/>
          <a:p>
            <a:r>
              <a:rPr lang="pl-PL" sz="1200" b="1"/>
              <a:t>Digitalizacja wniosków paszportowych </a:t>
            </a:r>
            <a:br>
              <a:rPr lang="pl-PL" sz="1200" b="1"/>
            </a:br>
            <a:r>
              <a:rPr lang="pl-PL" sz="1200" b="1"/>
              <a:t>Oddziału Paszportowego</a:t>
            </a:r>
            <a:br>
              <a:rPr lang="pl-PL" sz="1200" b="1"/>
            </a:br>
            <a:r>
              <a:rPr lang="pl-PL" sz="1200" b="1"/>
              <a:t>Dolnośląskiego Urzędu Wojewódzkiego</a:t>
            </a:r>
            <a:r>
              <a:rPr lang="pl-PL" sz="1600"/>
              <a:t> </a:t>
            </a:r>
            <a:endParaRPr lang="ru-RU" sz="1600"/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250825" y="1052513"/>
            <a:ext cx="8266113" cy="1503362"/>
          </a:xfrm>
          <a:prstGeom prst="rect">
            <a:avLst/>
          </a:prstGeom>
          <a:solidFill>
            <a:schemeClr val="folHlink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pl-PL" b="1">
                <a:solidFill>
                  <a:srgbClr val="000000"/>
                </a:solidFill>
                <a:cs typeface="Times New Roman" pitchFamily="18" charset="0"/>
              </a:rPr>
              <a:t>Liczba przyjmowanych wniosków</a:t>
            </a:r>
          </a:p>
          <a:p>
            <a:pPr algn="ctr" eaLnBrk="0" hangingPunct="0">
              <a:spcBef>
                <a:spcPct val="0"/>
              </a:spcBef>
            </a:pPr>
            <a:r>
              <a:rPr lang="pl-PL" b="1">
                <a:solidFill>
                  <a:srgbClr val="000000"/>
                </a:solidFill>
                <a:cs typeface="Times New Roman" pitchFamily="18" charset="0"/>
              </a:rPr>
              <a:t> o wydanie paszportu </a:t>
            </a:r>
          </a:p>
          <a:p>
            <a:pPr algn="ctr" eaLnBrk="0" hangingPunct="0">
              <a:spcBef>
                <a:spcPct val="0"/>
              </a:spcBef>
            </a:pPr>
            <a:r>
              <a:rPr lang="pl-PL" b="1">
                <a:solidFill>
                  <a:srgbClr val="000000"/>
                </a:solidFill>
                <a:cs typeface="Times New Roman" pitchFamily="18" charset="0"/>
              </a:rPr>
              <a:t>w województwie </a:t>
            </a:r>
            <a:r>
              <a:rPr lang="pl-PL" b="1">
                <a:solidFill>
                  <a:srgbClr val="000000"/>
                </a:solidFill>
              </a:rPr>
              <a:t>dolnośląskim</a:t>
            </a:r>
            <a:r>
              <a:rPr lang="pl-PL">
                <a:solidFill>
                  <a:srgbClr val="000000"/>
                </a:solidFill>
              </a:rPr>
              <a:t> </a:t>
            </a:r>
            <a:endParaRPr lang="pl-PL" b="1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hangingPunct="0">
              <a:spcBef>
                <a:spcPct val="0"/>
              </a:spcBef>
            </a:pPr>
            <a:r>
              <a:rPr lang="pl-PL" b="1">
                <a:solidFill>
                  <a:srgbClr val="000000"/>
                </a:solidFill>
                <a:cs typeface="Times New Roman" pitchFamily="18" charset="0"/>
              </a:rPr>
              <a:t>STAN OBECNY					PLANOWANE</a:t>
            </a:r>
            <a:r>
              <a:rPr lang="pl-PL">
                <a:solidFill>
                  <a:srgbClr val="000000"/>
                </a:solidFill>
                <a:cs typeface="Times New Roman" pitchFamily="18" charset="0"/>
              </a:rPr>
              <a:t>		 </a:t>
            </a:r>
          </a:p>
        </p:txBody>
      </p:sp>
      <p:sp>
        <p:nvSpPr>
          <p:cNvPr id="186412" name="Rectangle 44"/>
          <p:cNvSpPr>
            <a:spLocks noChangeArrowheads="1"/>
          </p:cNvSpPr>
          <p:nvPr/>
        </p:nvSpPr>
        <p:spPr bwMode="auto">
          <a:xfrm>
            <a:off x="0" y="417195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0"/>
              </a:spcBef>
            </a:pPr>
            <a:endParaRPr lang="pl-PL" sz="1600">
              <a:latin typeface="Times New Roman" pitchFamily="18" charset="0"/>
            </a:endParaRPr>
          </a:p>
        </p:txBody>
      </p:sp>
      <p:pic>
        <p:nvPicPr>
          <p:cNvPr id="186415" name="Picture 47" descr="logo du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8500" y="0"/>
            <a:ext cx="2095500" cy="1052513"/>
          </a:xfrm>
          <a:prstGeom prst="rect">
            <a:avLst/>
          </a:prstGeom>
          <a:noFill/>
        </p:spPr>
      </p:pic>
      <p:graphicFrame>
        <p:nvGraphicFramePr>
          <p:cNvPr id="187156" name="Group 788"/>
          <p:cNvGraphicFramePr>
            <a:graphicFrameLocks noGrp="1"/>
          </p:cNvGraphicFramePr>
          <p:nvPr/>
        </p:nvGraphicFramePr>
        <p:xfrm>
          <a:off x="395288" y="2636838"/>
          <a:ext cx="3455987" cy="3017520"/>
        </p:xfrm>
        <a:graphic>
          <a:graphicData uri="http://schemas.openxmlformats.org/drawingml/2006/table">
            <a:tbl>
              <a:tblPr/>
              <a:tblGrid>
                <a:gridCol w="1081087"/>
                <a:gridCol w="1223963"/>
                <a:gridCol w="1150937"/>
              </a:tblGrid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lata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Ilości wniosków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Metry bieżące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2010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81 857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250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2009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81 860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250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2008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95 568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300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2007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100 156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2050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Od 1991 do  2007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2500000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1800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pl-P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Razem zbiór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2850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7144" name="Group 776"/>
          <p:cNvGraphicFramePr>
            <a:graphicFrameLocks noGrp="1"/>
          </p:cNvGraphicFramePr>
          <p:nvPr/>
        </p:nvGraphicFramePr>
        <p:xfrm>
          <a:off x="5580063" y="2636838"/>
          <a:ext cx="2863850" cy="3024190"/>
        </p:xfrm>
        <a:graphic>
          <a:graphicData uri="http://schemas.openxmlformats.org/drawingml/2006/table">
            <a:tbl>
              <a:tblPr/>
              <a:tblGrid>
                <a:gridCol w="762000"/>
                <a:gridCol w="1187450"/>
                <a:gridCol w="914400"/>
              </a:tblGrid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lata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Ilości wniosków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Metry bieżące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90 000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250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90 000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250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90 000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250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90 000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250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2011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90 000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250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pl-P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Razem zbiór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1250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pic>
        <p:nvPicPr>
          <p:cNvPr id="187137" name="Picture 769" descr="logo-unia-europejs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813" y="6276975"/>
            <a:ext cx="1485900" cy="581025"/>
          </a:xfrm>
          <a:prstGeom prst="rect">
            <a:avLst/>
          </a:prstGeom>
          <a:noFill/>
        </p:spPr>
      </p:pic>
      <p:pic>
        <p:nvPicPr>
          <p:cNvPr id="187136" name="Picture 768" descr="logo-program-regionaln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276975"/>
            <a:ext cx="1609725" cy="581025"/>
          </a:xfrm>
          <a:prstGeom prst="rect">
            <a:avLst/>
          </a:prstGeom>
          <a:noFill/>
        </p:spPr>
      </p:pic>
      <p:pic>
        <p:nvPicPr>
          <p:cNvPr id="187135" name="Picture 767" descr="logo-d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675" y="6276975"/>
            <a:ext cx="1314450" cy="581025"/>
          </a:xfrm>
          <a:prstGeom prst="rect">
            <a:avLst/>
          </a:prstGeom>
          <a:noFill/>
        </p:spPr>
      </p:pic>
      <p:sp>
        <p:nvSpPr>
          <p:cNvPr id="187138" name="Rectangle 770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l-PL"/>
          </a:p>
        </p:txBody>
      </p:sp>
      <p:pic>
        <p:nvPicPr>
          <p:cNvPr id="187142" name="Picture 774" descr="PASEK DŁUGI TYTUŁOWA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7019925" cy="10525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7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7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21" name="Picture 5" descr="logo du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8500" y="0"/>
            <a:ext cx="2095500" cy="1052513"/>
          </a:xfrm>
          <a:prstGeom prst="rect">
            <a:avLst/>
          </a:prstGeom>
          <a:noFill/>
        </p:spPr>
      </p:pic>
      <p:sp>
        <p:nvSpPr>
          <p:cNvPr id="188422" name="Text Box 6"/>
          <p:cNvSpPr txBox="1">
            <a:spLocks noChangeArrowheads="1"/>
          </p:cNvSpPr>
          <p:nvPr/>
        </p:nvSpPr>
        <p:spPr bwMode="auto">
          <a:xfrm>
            <a:off x="0" y="1052513"/>
            <a:ext cx="4716463" cy="4608512"/>
          </a:xfrm>
          <a:prstGeom prst="rect">
            <a:avLst/>
          </a:prstGeom>
          <a:solidFill>
            <a:schemeClr val="folHlink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r>
              <a:rPr lang="pl-PL">
                <a:solidFill>
                  <a:srgbClr val="000000"/>
                </a:solidFill>
              </a:rPr>
              <a:t>Lokalizacja stanowisk 7 stanowisk</a:t>
            </a:r>
          </a:p>
          <a:p>
            <a:pPr>
              <a:spcBef>
                <a:spcPct val="0"/>
              </a:spcBef>
            </a:pPr>
            <a:r>
              <a:rPr lang="pl-PL">
                <a:solidFill>
                  <a:srgbClr val="000000"/>
                </a:solidFill>
              </a:rPr>
              <a:t> do digitalizacji w punktach paszportowych: </a:t>
            </a:r>
            <a:endParaRPr lang="pl-PL" sz="1600" b="1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pl-PL" sz="1600" b="1">
                <a:solidFill>
                  <a:srgbClr val="000000"/>
                </a:solidFill>
              </a:rPr>
              <a:t>Jelenia Góra 			1 szt</a:t>
            </a:r>
          </a:p>
          <a:p>
            <a:pPr>
              <a:buFontTx/>
              <a:buChar char="•"/>
            </a:pPr>
            <a:r>
              <a:rPr lang="pl-PL" sz="1600" b="1">
                <a:solidFill>
                  <a:srgbClr val="000000"/>
                </a:solidFill>
              </a:rPr>
              <a:t>Legnica				1 szt </a:t>
            </a:r>
          </a:p>
          <a:p>
            <a:pPr>
              <a:buFontTx/>
              <a:buChar char="•"/>
            </a:pPr>
            <a:r>
              <a:rPr lang="pl-PL" sz="1600" b="1">
                <a:solidFill>
                  <a:srgbClr val="000000"/>
                </a:solidFill>
              </a:rPr>
              <a:t>Wałbrzych			2 szt </a:t>
            </a:r>
          </a:p>
          <a:p>
            <a:pPr>
              <a:buFontTx/>
              <a:buChar char="•"/>
            </a:pPr>
            <a:r>
              <a:rPr lang="pl-PL" sz="1600" b="1">
                <a:solidFill>
                  <a:srgbClr val="000000"/>
                </a:solidFill>
              </a:rPr>
              <a:t>Wrocław 			3 szt</a:t>
            </a:r>
          </a:p>
          <a:p>
            <a:r>
              <a:rPr lang="pl-PL" sz="1600" b="1">
                <a:solidFill>
                  <a:srgbClr val="000000"/>
                </a:solidFill>
              </a:rPr>
              <a:t>Serwer –Wrocław</a:t>
            </a:r>
          </a:p>
          <a:p>
            <a:endParaRPr lang="pl-PL" sz="1600" b="1">
              <a:solidFill>
                <a:srgbClr val="000000"/>
              </a:solidFill>
            </a:endParaRPr>
          </a:p>
          <a:p>
            <a:r>
              <a:rPr lang="pl-PL" sz="1600" b="1">
                <a:solidFill>
                  <a:srgbClr val="000000"/>
                </a:solidFill>
              </a:rPr>
              <a:t>dofinansowanie RPO	255 000	zł</a:t>
            </a:r>
          </a:p>
          <a:p>
            <a:r>
              <a:rPr lang="pl-PL" sz="1600" b="1">
                <a:solidFill>
                  <a:srgbClr val="000000"/>
                </a:solidFill>
              </a:rPr>
              <a:t>wkład własny 		45 000	zł</a:t>
            </a:r>
          </a:p>
          <a:p>
            <a:r>
              <a:rPr lang="pl-PL" sz="1600" b="1">
                <a:solidFill>
                  <a:srgbClr val="000000"/>
                </a:solidFill>
              </a:rPr>
              <a:t>koszt całości  		300 000	zł</a:t>
            </a:r>
          </a:p>
          <a:p>
            <a:pPr algn="ctr"/>
            <a:endParaRPr lang="pl-PL" sz="1600" b="1">
              <a:solidFill>
                <a:srgbClr val="000000"/>
              </a:solidFill>
            </a:endParaRPr>
          </a:p>
        </p:txBody>
      </p:sp>
      <p:pic>
        <p:nvPicPr>
          <p:cNvPr id="188425" name="Picture 9" descr="logo-unia-europejs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813" y="6276975"/>
            <a:ext cx="1485900" cy="581025"/>
          </a:xfrm>
          <a:prstGeom prst="rect">
            <a:avLst/>
          </a:prstGeom>
          <a:noFill/>
        </p:spPr>
      </p:pic>
      <p:pic>
        <p:nvPicPr>
          <p:cNvPr id="188424" name="Picture 8" descr="logo-program-regionaln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276975"/>
            <a:ext cx="1609725" cy="581025"/>
          </a:xfrm>
          <a:prstGeom prst="rect">
            <a:avLst/>
          </a:prstGeom>
          <a:noFill/>
        </p:spPr>
      </p:pic>
      <p:pic>
        <p:nvPicPr>
          <p:cNvPr id="188423" name="Picture 7" descr="logo-d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675" y="6276975"/>
            <a:ext cx="1314450" cy="581025"/>
          </a:xfrm>
          <a:prstGeom prst="rect">
            <a:avLst/>
          </a:prstGeom>
          <a:noFill/>
        </p:spPr>
      </p:pic>
      <p:sp>
        <p:nvSpPr>
          <p:cNvPr id="1884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l-PL"/>
          </a:p>
        </p:txBody>
      </p:sp>
      <p:pic>
        <p:nvPicPr>
          <p:cNvPr id="188428" name="Picture 12" descr="PASEK DŁUGI TYTUŁOWA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7092950" cy="1052513"/>
          </a:xfrm>
          <a:prstGeom prst="rect">
            <a:avLst/>
          </a:prstGeom>
          <a:noFill/>
        </p:spPr>
      </p:pic>
      <p:sp>
        <p:nvSpPr>
          <p:cNvPr id="188429" name="Rectangle 13"/>
          <p:cNvSpPr>
            <a:spLocks noChangeArrowheads="1"/>
          </p:cNvSpPr>
          <p:nvPr/>
        </p:nvSpPr>
        <p:spPr bwMode="auto">
          <a:xfrm>
            <a:off x="4284663" y="6237288"/>
            <a:ext cx="48593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Digitalizacja wniosków paszportowych </a:t>
            </a:r>
            <a:b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Oddziału Paszportowego</a:t>
            </a:r>
            <a:b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Dolnośląskiego Urzędu Wojewódzkiego</a:t>
            </a:r>
            <a:r>
              <a:rPr lang="pl-PL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1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88431" name="Picture 15" descr="map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6463" y="1052513"/>
            <a:ext cx="4427537" cy="46085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18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450" name="Picture 2" descr="logo du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8500" y="0"/>
            <a:ext cx="2095500" cy="1052513"/>
          </a:xfrm>
          <a:prstGeom prst="rect">
            <a:avLst/>
          </a:prstGeom>
          <a:noFill/>
        </p:spPr>
      </p:pic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2700338" y="1052513"/>
            <a:ext cx="3240087" cy="3667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>
                <a:solidFill>
                  <a:srgbClr val="000000"/>
                </a:solidFill>
              </a:rPr>
              <a:t>Schemat procesu digitalizacji  </a:t>
            </a:r>
          </a:p>
        </p:txBody>
      </p:sp>
      <p:pic>
        <p:nvPicPr>
          <p:cNvPr id="232452" name="Picture 4" descr="logo-unia-europejs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813" y="6276975"/>
            <a:ext cx="1485900" cy="581025"/>
          </a:xfrm>
          <a:prstGeom prst="rect">
            <a:avLst/>
          </a:prstGeom>
          <a:noFill/>
        </p:spPr>
      </p:pic>
      <p:pic>
        <p:nvPicPr>
          <p:cNvPr id="232453" name="Picture 5" descr="logo-program-regionaln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276975"/>
            <a:ext cx="1609725" cy="581025"/>
          </a:xfrm>
          <a:prstGeom prst="rect">
            <a:avLst/>
          </a:prstGeom>
          <a:noFill/>
        </p:spPr>
      </p:pic>
      <p:pic>
        <p:nvPicPr>
          <p:cNvPr id="232454" name="Picture 6" descr="logo-d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675" y="6276975"/>
            <a:ext cx="1314450" cy="581025"/>
          </a:xfrm>
          <a:prstGeom prst="rect">
            <a:avLst/>
          </a:prstGeom>
          <a:noFill/>
        </p:spPr>
      </p:pic>
      <p:sp>
        <p:nvSpPr>
          <p:cNvPr id="232455" name="Rectangle 7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32456" name="Rectangle 8"/>
          <p:cNvSpPr>
            <a:spLocks noChangeArrowheads="1"/>
          </p:cNvSpPr>
          <p:nvPr/>
        </p:nvSpPr>
        <p:spPr bwMode="auto">
          <a:xfrm>
            <a:off x="4284663" y="6092825"/>
            <a:ext cx="4859337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Digitalizacja wniosków paszportowych </a:t>
            </a:r>
            <a:b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Oddziału Paszportowego</a:t>
            </a:r>
            <a:b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Dolnośląskiego Urzędu Wojewódzkiego</a:t>
            </a:r>
            <a:r>
              <a:rPr lang="pl-PL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1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32457" name="Picture 9" descr="PASEK DŁUGI TYTUŁOWA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7019925" cy="1052513"/>
          </a:xfrm>
          <a:prstGeom prst="rect">
            <a:avLst/>
          </a:prstGeom>
          <a:noFill/>
        </p:spPr>
      </p:pic>
      <p:pic>
        <p:nvPicPr>
          <p:cNvPr id="232458" name="Picture 10" descr="digi skan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7625" y="2781300"/>
            <a:ext cx="1476375" cy="935038"/>
          </a:xfrm>
          <a:prstGeom prst="rect">
            <a:avLst/>
          </a:prstGeom>
          <a:noFill/>
        </p:spPr>
      </p:pic>
      <p:pic>
        <p:nvPicPr>
          <p:cNvPr id="232459" name="Picture 11" descr="konsulat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850" y="5516563"/>
            <a:ext cx="1511300" cy="576262"/>
          </a:xfrm>
          <a:prstGeom prst="rect">
            <a:avLst/>
          </a:prstGeom>
          <a:noFill/>
        </p:spPr>
      </p:pic>
      <p:pic>
        <p:nvPicPr>
          <p:cNvPr id="232460" name="Picture 12" descr="temid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3850" y="4003675"/>
            <a:ext cx="1511300" cy="1060450"/>
          </a:xfrm>
          <a:prstGeom prst="rect">
            <a:avLst/>
          </a:prstGeom>
          <a:noFill/>
        </p:spPr>
      </p:pic>
      <p:pic>
        <p:nvPicPr>
          <p:cNvPr id="232461" name="Picture 13" descr="urzad wojewódzki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850" y="2347913"/>
            <a:ext cx="1512888" cy="1152525"/>
          </a:xfrm>
          <a:prstGeom prst="rect">
            <a:avLst/>
          </a:prstGeom>
          <a:noFill/>
        </p:spPr>
      </p:pic>
      <p:sp>
        <p:nvSpPr>
          <p:cNvPr id="232462" name="AutoShape 14"/>
          <p:cNvSpPr>
            <a:spLocks noChangeArrowheads="1"/>
          </p:cNvSpPr>
          <p:nvPr/>
        </p:nvSpPr>
        <p:spPr bwMode="auto">
          <a:xfrm>
            <a:off x="1908175" y="2565400"/>
            <a:ext cx="1368425" cy="342900"/>
          </a:xfrm>
          <a:prstGeom prst="rightArrow">
            <a:avLst>
              <a:gd name="adj1" fmla="val 50000"/>
              <a:gd name="adj2" fmla="val 99769"/>
            </a:avLst>
          </a:prstGeom>
          <a:solidFill>
            <a:srgbClr val="FF6600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pl-PL" sz="1000" b="1">
                <a:solidFill>
                  <a:srgbClr val="000000"/>
                </a:solidFill>
              </a:rPr>
              <a:t>zapytanie</a:t>
            </a:r>
            <a:endParaRPr lang="pl-PL" sz="1000">
              <a:solidFill>
                <a:srgbClr val="000000"/>
              </a:solidFill>
            </a:endParaRPr>
          </a:p>
        </p:txBody>
      </p:sp>
      <p:sp>
        <p:nvSpPr>
          <p:cNvPr id="232463" name="AutoShape 15"/>
          <p:cNvSpPr>
            <a:spLocks noChangeArrowheads="1"/>
          </p:cNvSpPr>
          <p:nvPr/>
        </p:nvSpPr>
        <p:spPr bwMode="auto">
          <a:xfrm>
            <a:off x="1908175" y="3933825"/>
            <a:ext cx="1371600" cy="342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6600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pl-PL" sz="1000" b="1">
                <a:solidFill>
                  <a:srgbClr val="000000"/>
                </a:solidFill>
              </a:rPr>
              <a:t>zapytanie</a:t>
            </a:r>
          </a:p>
        </p:txBody>
      </p:sp>
      <p:sp>
        <p:nvSpPr>
          <p:cNvPr id="232464" name="AutoShape 16"/>
          <p:cNvSpPr>
            <a:spLocks noChangeArrowheads="1"/>
          </p:cNvSpPr>
          <p:nvPr/>
        </p:nvSpPr>
        <p:spPr bwMode="auto">
          <a:xfrm>
            <a:off x="1908175" y="5445125"/>
            <a:ext cx="1298575" cy="342900"/>
          </a:xfrm>
          <a:prstGeom prst="rightArrow">
            <a:avLst>
              <a:gd name="adj1" fmla="val 50000"/>
              <a:gd name="adj2" fmla="val 94676"/>
            </a:avLst>
          </a:prstGeom>
          <a:solidFill>
            <a:srgbClr val="FF6600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pl-PL" sz="1000" b="1">
                <a:solidFill>
                  <a:srgbClr val="000000"/>
                </a:solidFill>
              </a:rPr>
              <a:t>zapytanie</a:t>
            </a:r>
          </a:p>
          <a:p>
            <a:pPr algn="ctr">
              <a:spcBef>
                <a:spcPct val="0"/>
              </a:spcBef>
            </a:pPr>
            <a:endParaRPr lang="pl-PL" sz="1000">
              <a:solidFill>
                <a:srgbClr val="000000"/>
              </a:solidFill>
            </a:endParaRPr>
          </a:p>
        </p:txBody>
      </p:sp>
      <p:sp>
        <p:nvSpPr>
          <p:cNvPr id="232465" name="AutoShape 17"/>
          <p:cNvSpPr>
            <a:spLocks noChangeArrowheads="1"/>
          </p:cNvSpPr>
          <p:nvPr/>
        </p:nvSpPr>
        <p:spPr bwMode="auto">
          <a:xfrm>
            <a:off x="1835150" y="3140075"/>
            <a:ext cx="1368425" cy="287338"/>
          </a:xfrm>
          <a:prstGeom prst="leftArrow">
            <a:avLst>
              <a:gd name="adj1" fmla="val 50000"/>
              <a:gd name="adj2" fmla="val 1190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pl-PL" sz="1000" b="1"/>
              <a:t>odpowiedź</a:t>
            </a:r>
          </a:p>
        </p:txBody>
      </p:sp>
      <p:sp>
        <p:nvSpPr>
          <p:cNvPr id="232466" name="AutoShape 18"/>
          <p:cNvSpPr>
            <a:spLocks noChangeArrowheads="1"/>
          </p:cNvSpPr>
          <p:nvPr/>
        </p:nvSpPr>
        <p:spPr bwMode="auto">
          <a:xfrm>
            <a:off x="1835150" y="5876925"/>
            <a:ext cx="1368425" cy="287338"/>
          </a:xfrm>
          <a:prstGeom prst="leftArrow">
            <a:avLst>
              <a:gd name="adj1" fmla="val 50000"/>
              <a:gd name="adj2" fmla="val 1190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pl-PL" sz="1000" b="1"/>
              <a:t>odpowiedź</a:t>
            </a:r>
          </a:p>
        </p:txBody>
      </p:sp>
      <p:sp>
        <p:nvSpPr>
          <p:cNvPr id="232467" name="AutoShape 19"/>
          <p:cNvSpPr>
            <a:spLocks noChangeArrowheads="1"/>
          </p:cNvSpPr>
          <p:nvPr/>
        </p:nvSpPr>
        <p:spPr bwMode="auto">
          <a:xfrm>
            <a:off x="1835150" y="4795838"/>
            <a:ext cx="1368425" cy="287337"/>
          </a:xfrm>
          <a:prstGeom prst="leftArrow">
            <a:avLst>
              <a:gd name="adj1" fmla="val 50000"/>
              <a:gd name="adj2" fmla="val 1190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pl-PL" sz="1000" b="1"/>
              <a:t>odpowiedź</a:t>
            </a:r>
          </a:p>
        </p:txBody>
      </p:sp>
      <p:sp>
        <p:nvSpPr>
          <p:cNvPr id="232468" name="Text Box 20"/>
          <p:cNvSpPr txBox="1">
            <a:spLocks noChangeArrowheads="1"/>
          </p:cNvSpPr>
          <p:nvPr/>
        </p:nvSpPr>
        <p:spPr bwMode="auto">
          <a:xfrm>
            <a:off x="1619250" y="1700213"/>
            <a:ext cx="2016125" cy="6413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>
                <a:solidFill>
                  <a:srgbClr val="000000"/>
                </a:solidFill>
              </a:rPr>
              <a:t>udostępnianie danych</a:t>
            </a:r>
          </a:p>
        </p:txBody>
      </p:sp>
      <p:sp>
        <p:nvSpPr>
          <p:cNvPr id="232469" name="Text Box 21"/>
          <p:cNvSpPr txBox="1">
            <a:spLocks noChangeArrowheads="1"/>
          </p:cNvSpPr>
          <p:nvPr/>
        </p:nvSpPr>
        <p:spPr bwMode="auto">
          <a:xfrm>
            <a:off x="3276600" y="2276475"/>
            <a:ext cx="2232025" cy="38163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l-PL" u="sng">
                <a:solidFill>
                  <a:srgbClr val="000000"/>
                </a:solidFill>
              </a:rPr>
              <a:t>ODDZIAŁ PASZPORTOWY</a:t>
            </a:r>
          </a:p>
          <a:p>
            <a:pPr algn="ctr"/>
            <a:endParaRPr lang="pl-PL" u="sng">
              <a:solidFill>
                <a:srgbClr val="000000"/>
              </a:solidFill>
            </a:endParaRPr>
          </a:p>
          <a:p>
            <a:pPr algn="ctr"/>
            <a:r>
              <a:rPr lang="pl-PL">
                <a:solidFill>
                  <a:srgbClr val="000000"/>
                </a:solidFill>
              </a:rPr>
              <a:t>Jelenia Góra </a:t>
            </a:r>
          </a:p>
          <a:p>
            <a:pPr algn="ctr"/>
            <a:r>
              <a:rPr lang="pl-PL">
                <a:solidFill>
                  <a:srgbClr val="000000"/>
                </a:solidFill>
              </a:rPr>
              <a:t>Legnica</a:t>
            </a:r>
          </a:p>
          <a:p>
            <a:pPr algn="ctr"/>
            <a:r>
              <a:rPr lang="pl-PL">
                <a:solidFill>
                  <a:srgbClr val="000000"/>
                </a:solidFill>
              </a:rPr>
              <a:t>Wałbrzych </a:t>
            </a:r>
          </a:p>
          <a:p>
            <a:pPr algn="ctr"/>
            <a:r>
              <a:rPr lang="pl-PL">
                <a:solidFill>
                  <a:srgbClr val="000000"/>
                </a:solidFill>
              </a:rPr>
              <a:t>Wrocław</a:t>
            </a:r>
          </a:p>
        </p:txBody>
      </p:sp>
      <p:sp>
        <p:nvSpPr>
          <p:cNvPr id="232470" name="Text Box 22"/>
          <p:cNvSpPr txBox="1">
            <a:spLocks noChangeArrowheads="1"/>
          </p:cNvSpPr>
          <p:nvPr/>
        </p:nvSpPr>
        <p:spPr bwMode="auto">
          <a:xfrm>
            <a:off x="5364163" y="1700213"/>
            <a:ext cx="2016125" cy="7794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>
                <a:solidFill>
                  <a:srgbClr val="000000"/>
                </a:solidFill>
              </a:rPr>
              <a:t>digitalizacja</a:t>
            </a:r>
          </a:p>
          <a:p>
            <a:pPr algn="ctr"/>
            <a:r>
              <a:rPr lang="pl-PL">
                <a:solidFill>
                  <a:srgbClr val="000000"/>
                </a:solidFill>
              </a:rPr>
              <a:t>wniosków</a:t>
            </a:r>
          </a:p>
        </p:txBody>
      </p:sp>
      <p:pic>
        <p:nvPicPr>
          <p:cNvPr id="232471" name="Picture 23" descr="digi skan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7625" y="1700213"/>
            <a:ext cx="1476375" cy="935037"/>
          </a:xfrm>
          <a:prstGeom prst="rect">
            <a:avLst/>
          </a:prstGeom>
          <a:noFill/>
        </p:spPr>
      </p:pic>
      <p:pic>
        <p:nvPicPr>
          <p:cNvPr id="232472" name="Picture 24" descr="digi skan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7625" y="3933825"/>
            <a:ext cx="1476375" cy="935038"/>
          </a:xfrm>
          <a:prstGeom prst="rect">
            <a:avLst/>
          </a:prstGeom>
          <a:noFill/>
        </p:spPr>
      </p:pic>
      <p:pic>
        <p:nvPicPr>
          <p:cNvPr id="232473" name="Picture 25" descr="digi skan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7625" y="5084763"/>
            <a:ext cx="1476375" cy="935037"/>
          </a:xfrm>
          <a:prstGeom prst="rect">
            <a:avLst/>
          </a:prstGeom>
          <a:noFill/>
        </p:spPr>
      </p:pic>
      <p:sp>
        <p:nvSpPr>
          <p:cNvPr id="232474" name="Text Box 26"/>
          <p:cNvSpPr txBox="1">
            <a:spLocks noChangeArrowheads="1"/>
          </p:cNvSpPr>
          <p:nvPr/>
        </p:nvSpPr>
        <p:spPr bwMode="auto">
          <a:xfrm>
            <a:off x="7667625" y="2420938"/>
            <a:ext cx="147637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 sz="1000" b="1"/>
              <a:t>JELENIA GÓRA</a:t>
            </a:r>
          </a:p>
        </p:txBody>
      </p:sp>
      <p:sp>
        <p:nvSpPr>
          <p:cNvPr id="232475" name="Text Box 27"/>
          <p:cNvSpPr txBox="1">
            <a:spLocks noChangeArrowheads="1"/>
          </p:cNvSpPr>
          <p:nvPr/>
        </p:nvSpPr>
        <p:spPr bwMode="auto">
          <a:xfrm>
            <a:off x="7667625" y="3429000"/>
            <a:ext cx="147637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 sz="1000" b="1"/>
              <a:t>LEGNICA</a:t>
            </a:r>
          </a:p>
        </p:txBody>
      </p:sp>
      <p:sp>
        <p:nvSpPr>
          <p:cNvPr id="232476" name="Text Box 28"/>
          <p:cNvSpPr txBox="1">
            <a:spLocks noChangeArrowheads="1"/>
          </p:cNvSpPr>
          <p:nvPr/>
        </p:nvSpPr>
        <p:spPr bwMode="auto">
          <a:xfrm>
            <a:off x="7667625" y="4652963"/>
            <a:ext cx="147637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 sz="1000" b="1"/>
              <a:t>WAŁBRZYCH</a:t>
            </a:r>
          </a:p>
        </p:txBody>
      </p:sp>
      <p:sp>
        <p:nvSpPr>
          <p:cNvPr id="232477" name="Text Box 29"/>
          <p:cNvSpPr txBox="1">
            <a:spLocks noChangeArrowheads="1"/>
          </p:cNvSpPr>
          <p:nvPr/>
        </p:nvSpPr>
        <p:spPr bwMode="auto">
          <a:xfrm>
            <a:off x="7667625" y="5734050"/>
            <a:ext cx="147637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 sz="1000" b="1"/>
              <a:t>WROCŁAW</a:t>
            </a:r>
          </a:p>
        </p:txBody>
      </p:sp>
      <p:sp>
        <p:nvSpPr>
          <p:cNvPr id="232478" name="Text Box 30"/>
          <p:cNvSpPr txBox="1">
            <a:spLocks noChangeArrowheads="1"/>
          </p:cNvSpPr>
          <p:nvPr/>
        </p:nvSpPr>
        <p:spPr bwMode="auto">
          <a:xfrm>
            <a:off x="7667625" y="1125538"/>
            <a:ext cx="1476375" cy="366712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>
                <a:solidFill>
                  <a:srgbClr val="000000"/>
                </a:solidFill>
              </a:rPr>
              <a:t>Skanowanie</a:t>
            </a:r>
          </a:p>
        </p:txBody>
      </p:sp>
      <p:sp>
        <p:nvSpPr>
          <p:cNvPr id="232479" name="Text Box 31"/>
          <p:cNvSpPr txBox="1">
            <a:spLocks noChangeArrowheads="1"/>
          </p:cNvSpPr>
          <p:nvPr/>
        </p:nvSpPr>
        <p:spPr bwMode="auto">
          <a:xfrm>
            <a:off x="6084888" y="3500438"/>
            <a:ext cx="935037" cy="900112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pl-PL" sz="1200" b="1"/>
          </a:p>
          <a:p>
            <a:pPr algn="ctr"/>
            <a:r>
              <a:rPr lang="pl-PL" sz="1200" b="1">
                <a:solidFill>
                  <a:srgbClr val="000000"/>
                </a:solidFill>
              </a:rPr>
              <a:t>SERWER</a:t>
            </a:r>
          </a:p>
        </p:txBody>
      </p:sp>
      <p:sp>
        <p:nvSpPr>
          <p:cNvPr id="232480" name="Line 32"/>
          <p:cNvSpPr>
            <a:spLocks noChangeShapeType="1"/>
          </p:cNvSpPr>
          <p:nvPr/>
        </p:nvSpPr>
        <p:spPr bwMode="auto">
          <a:xfrm flipH="1">
            <a:off x="6588125" y="2133600"/>
            <a:ext cx="1079500" cy="13668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32481" name="Line 33"/>
          <p:cNvSpPr>
            <a:spLocks noChangeShapeType="1"/>
          </p:cNvSpPr>
          <p:nvPr/>
        </p:nvSpPr>
        <p:spPr bwMode="auto">
          <a:xfrm flipH="1">
            <a:off x="7019925" y="3284538"/>
            <a:ext cx="647700" cy="504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32482" name="Line 34"/>
          <p:cNvSpPr>
            <a:spLocks noChangeShapeType="1"/>
          </p:cNvSpPr>
          <p:nvPr/>
        </p:nvSpPr>
        <p:spPr bwMode="auto">
          <a:xfrm flipH="1" flipV="1">
            <a:off x="7019925" y="4149725"/>
            <a:ext cx="647700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32483" name="Line 35"/>
          <p:cNvSpPr>
            <a:spLocks noChangeShapeType="1"/>
          </p:cNvSpPr>
          <p:nvPr/>
        </p:nvSpPr>
        <p:spPr bwMode="auto">
          <a:xfrm flipH="1" flipV="1">
            <a:off x="6588125" y="4437063"/>
            <a:ext cx="1079500" cy="12239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32484" name="AutoShape 36"/>
          <p:cNvSpPr>
            <a:spLocks noChangeArrowheads="1"/>
          </p:cNvSpPr>
          <p:nvPr/>
        </p:nvSpPr>
        <p:spPr bwMode="auto">
          <a:xfrm>
            <a:off x="5148263" y="3860800"/>
            <a:ext cx="936625" cy="288925"/>
          </a:xfrm>
          <a:prstGeom prst="leftArrow">
            <a:avLst>
              <a:gd name="adj1" fmla="val 50000"/>
              <a:gd name="adj2" fmla="val 81044"/>
            </a:avLst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32485" name="Text Box 37"/>
          <p:cNvSpPr txBox="1">
            <a:spLocks noChangeArrowheads="1"/>
          </p:cNvSpPr>
          <p:nvPr/>
        </p:nvSpPr>
        <p:spPr bwMode="auto">
          <a:xfrm>
            <a:off x="323850" y="3500438"/>
            <a:ext cx="1511300" cy="398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 sz="800" b="1"/>
              <a:t>ORGANY PASZPORTOWE</a:t>
            </a:r>
          </a:p>
          <a:p>
            <a:pPr algn="ctr"/>
            <a:r>
              <a:rPr lang="pl-PL" sz="800" b="1"/>
              <a:t> W KRAJU</a:t>
            </a:r>
          </a:p>
        </p:txBody>
      </p:sp>
      <p:sp>
        <p:nvSpPr>
          <p:cNvPr id="232486" name="Text Box 38"/>
          <p:cNvSpPr txBox="1">
            <a:spLocks noChangeArrowheads="1"/>
          </p:cNvSpPr>
          <p:nvPr/>
        </p:nvSpPr>
        <p:spPr bwMode="auto">
          <a:xfrm>
            <a:off x="323850" y="5084763"/>
            <a:ext cx="1511300" cy="520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 sz="800" b="1"/>
              <a:t>ORGANY WYMIARU SPRAWIEDLIWOŚCI</a:t>
            </a:r>
          </a:p>
          <a:p>
            <a:pPr algn="ctr"/>
            <a:endParaRPr lang="pl-PL" sz="80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2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2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3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3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3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3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3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3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32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32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3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3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3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3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3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3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3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3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32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32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3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3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23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1000"/>
                                        <p:tgtEl>
                                          <p:spTgt spid="23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32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32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2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2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2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32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2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2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232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232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232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232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232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232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1" dur="500" fill="hold"/>
                                        <p:tgtEl>
                                          <p:spTgt spid="232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2" dur="500" fill="hold"/>
                                        <p:tgtEl>
                                          <p:spTgt spid="232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0" fill="hold"/>
                                        <p:tgtEl>
                                          <p:spTgt spid="2324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232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232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232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23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23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23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23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animBg="1"/>
      <p:bldP spid="232462" grpId="0" animBg="1"/>
      <p:bldP spid="232463" grpId="0" animBg="1"/>
      <p:bldP spid="232464" grpId="0" animBg="1"/>
      <p:bldP spid="232465" grpId="0" animBg="1"/>
      <p:bldP spid="232466" grpId="0" animBg="1"/>
      <p:bldP spid="232467" grpId="0" animBg="1"/>
      <p:bldP spid="232468" grpId="0" animBg="1"/>
      <p:bldP spid="232469" grpId="0" animBg="1"/>
      <p:bldP spid="232470" grpId="0" animBg="1"/>
      <p:bldP spid="232474" grpId="0"/>
      <p:bldP spid="232475" grpId="0"/>
      <p:bldP spid="232476" grpId="0"/>
      <p:bldP spid="232477" grpId="0"/>
      <p:bldP spid="232478" grpId="0" animBg="1"/>
      <p:bldP spid="232480" grpId="0" animBg="1"/>
      <p:bldP spid="232481" grpId="0" animBg="1"/>
      <p:bldP spid="232482" grpId="0" animBg="1"/>
      <p:bldP spid="232483" grpId="0" animBg="1"/>
      <p:bldP spid="232484" grpId="0" animBg="1"/>
      <p:bldP spid="232485" grpId="0"/>
      <p:bldP spid="2324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15" name="Picture 7" descr="logo-unia-europejs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6276975"/>
            <a:ext cx="1485900" cy="581025"/>
          </a:xfrm>
          <a:prstGeom prst="rect">
            <a:avLst/>
          </a:prstGeom>
          <a:noFill/>
        </p:spPr>
      </p:pic>
      <p:pic>
        <p:nvPicPr>
          <p:cNvPr id="196614" name="Picture 6" descr="logo-program-regionaln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76975"/>
            <a:ext cx="1609725" cy="581025"/>
          </a:xfrm>
          <a:prstGeom prst="rect">
            <a:avLst/>
          </a:prstGeom>
          <a:noFill/>
        </p:spPr>
      </p:pic>
      <p:pic>
        <p:nvPicPr>
          <p:cNvPr id="196613" name="Picture 5" descr="logo-d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675" y="6276975"/>
            <a:ext cx="1314450" cy="581025"/>
          </a:xfrm>
          <a:prstGeom prst="rect">
            <a:avLst/>
          </a:prstGeom>
          <a:noFill/>
        </p:spPr>
      </p:pic>
      <p:sp>
        <p:nvSpPr>
          <p:cNvPr id="196616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96617" name="Text Box 9"/>
          <p:cNvSpPr txBox="1">
            <a:spLocks noChangeArrowheads="1"/>
          </p:cNvSpPr>
          <p:nvPr/>
        </p:nvSpPr>
        <p:spPr bwMode="auto">
          <a:xfrm>
            <a:off x="250825" y="1628775"/>
            <a:ext cx="8640763" cy="3962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marL="457200" indent="-457200" algn="ctr"/>
            <a:r>
              <a:rPr lang="pl-PL" sz="2400" b="1" u="sng">
                <a:solidFill>
                  <a:srgbClr val="000000"/>
                </a:solidFill>
              </a:rPr>
              <a:t>CEL PROJEKTU</a:t>
            </a:r>
            <a:r>
              <a:rPr lang="pl-PL" b="1">
                <a:solidFill>
                  <a:srgbClr val="000000"/>
                </a:solidFill>
              </a:rPr>
              <a:t> </a:t>
            </a:r>
          </a:p>
          <a:p>
            <a:pPr marL="1371600" lvl="2" indent="-457200">
              <a:buFontTx/>
              <a:buChar char="•"/>
            </a:pPr>
            <a:r>
              <a:rPr lang="pl-PL" sz="2000" b="1">
                <a:solidFill>
                  <a:srgbClr val="000000"/>
                </a:solidFill>
              </a:rPr>
              <a:t>Stworzenie elektronicznego archiwum wniosków 	paszportowych</a:t>
            </a:r>
          </a:p>
          <a:p>
            <a:pPr marL="1371600" lvl="2" indent="-457200">
              <a:buFontTx/>
              <a:buChar char="•"/>
            </a:pPr>
            <a:r>
              <a:rPr lang="pl-PL" sz="2000" b="1">
                <a:solidFill>
                  <a:srgbClr val="000000"/>
                </a:solidFill>
              </a:rPr>
              <a:t>Sprawniejsza weryfikacja wniosku klienta w celu szybszego 	wydania paszportu</a:t>
            </a:r>
          </a:p>
          <a:p>
            <a:pPr marL="1371600" lvl="2" indent="-457200">
              <a:buFontTx/>
              <a:buChar char="•"/>
            </a:pPr>
            <a:r>
              <a:rPr lang="pl-PL" sz="2000" b="1">
                <a:solidFill>
                  <a:srgbClr val="000000"/>
                </a:solidFill>
              </a:rPr>
              <a:t>Zbudowanie w obrębie województwa dolnośląskiego jednolitej 	w skali 	regionu platformy elektronicznej wymiany danych </a:t>
            </a:r>
          </a:p>
          <a:p>
            <a:pPr marL="1371600" lvl="2" indent="-457200">
              <a:buFontTx/>
              <a:buChar char="•"/>
            </a:pPr>
            <a:r>
              <a:rPr lang="pl-PL" sz="2000" b="1">
                <a:solidFill>
                  <a:srgbClr val="000000"/>
                </a:solidFill>
              </a:rPr>
              <a:t>Przyspieszenie procesu udostępniania informacji uprawnionym 	organom </a:t>
            </a:r>
          </a:p>
          <a:p>
            <a:pPr marL="457200" indent="-457200" algn="ctr"/>
            <a:endParaRPr lang="pl-PL" sz="2000" b="1">
              <a:solidFill>
                <a:srgbClr val="000000"/>
              </a:solidFill>
            </a:endParaRPr>
          </a:p>
        </p:txBody>
      </p:sp>
      <p:pic>
        <p:nvPicPr>
          <p:cNvPr id="196620" name="Picture 12" descr="logo du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48500" y="0"/>
            <a:ext cx="2095500" cy="1052513"/>
          </a:xfrm>
          <a:prstGeom prst="rect">
            <a:avLst/>
          </a:prstGeom>
          <a:noFill/>
        </p:spPr>
      </p:pic>
      <p:pic>
        <p:nvPicPr>
          <p:cNvPr id="196621" name="Picture 13" descr="PASEK DŁUGI TYTUŁOWA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7019925" cy="1052513"/>
          </a:xfrm>
          <a:prstGeom prst="rect">
            <a:avLst/>
          </a:prstGeom>
          <a:noFill/>
        </p:spPr>
      </p:pic>
      <p:sp>
        <p:nvSpPr>
          <p:cNvPr id="196623" name="Rectangle 15"/>
          <p:cNvSpPr>
            <a:spLocks noChangeArrowheads="1"/>
          </p:cNvSpPr>
          <p:nvPr/>
        </p:nvSpPr>
        <p:spPr bwMode="auto">
          <a:xfrm>
            <a:off x="4284663" y="6092825"/>
            <a:ext cx="4859337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Digitalizacja wniosków paszportowych </a:t>
            </a:r>
            <a:b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Oddziału Paszportowego</a:t>
            </a:r>
            <a:b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Dolnośląskiego Urzędu Wojewódzkiego</a:t>
            </a:r>
            <a:r>
              <a:rPr lang="pl-PL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1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6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6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6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6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6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6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6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96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96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96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Text Box 2"/>
          <p:cNvSpPr txBox="1">
            <a:spLocks noChangeArrowheads="1"/>
          </p:cNvSpPr>
          <p:nvPr/>
        </p:nvSpPr>
        <p:spPr bwMode="auto">
          <a:xfrm>
            <a:off x="755650" y="1989138"/>
            <a:ext cx="7777163" cy="320833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ctr"/>
            <a:r>
              <a:rPr lang="pl-PL" sz="2400" b="1" u="sng">
                <a:solidFill>
                  <a:srgbClr val="000000"/>
                </a:solidFill>
              </a:rPr>
              <a:t>REZULTATY</a:t>
            </a:r>
          </a:p>
          <a:p>
            <a:pPr lvl="1">
              <a:buFontTx/>
              <a:buChar char="•"/>
            </a:pPr>
            <a:r>
              <a:rPr lang="pl-PL" b="1">
                <a:solidFill>
                  <a:srgbClr val="000000"/>
                </a:solidFill>
              </a:rPr>
              <a:t>Rozwój elektronicznych usług administracji rządowej</a:t>
            </a:r>
          </a:p>
          <a:p>
            <a:pPr lvl="1">
              <a:buFontTx/>
              <a:buChar char="•"/>
            </a:pPr>
            <a:r>
              <a:rPr lang="pl-PL" b="1">
                <a:solidFill>
                  <a:srgbClr val="000000"/>
                </a:solidFill>
              </a:rPr>
              <a:t>Usprawnienie  obsługi klienta w ciągu roku ok. 100 000 osób </a:t>
            </a:r>
          </a:p>
          <a:p>
            <a:pPr lvl="1">
              <a:buFontTx/>
              <a:buChar char="•"/>
            </a:pPr>
            <a:r>
              <a:rPr lang="pl-PL" b="1">
                <a:solidFill>
                  <a:srgbClr val="000000"/>
                </a:solidFill>
              </a:rPr>
              <a:t>Wspomaganie pracy i usprawnienie funkcjonowania organu paszportowego 71 pracowników</a:t>
            </a:r>
          </a:p>
          <a:p>
            <a:pPr lvl="1">
              <a:buFontTx/>
              <a:buChar char="•"/>
            </a:pPr>
            <a:r>
              <a:rPr lang="pl-PL" b="1">
                <a:solidFill>
                  <a:srgbClr val="000000"/>
                </a:solidFill>
              </a:rPr>
              <a:t>Udostępnienie informacji uprawnionym organom </a:t>
            </a:r>
          </a:p>
          <a:p>
            <a:pPr lvl="1"/>
            <a:r>
              <a:rPr lang="pl-PL" b="1">
                <a:solidFill>
                  <a:srgbClr val="000000"/>
                </a:solidFill>
              </a:rPr>
              <a:t>ok. 4600 zapytań w ciągu roku</a:t>
            </a:r>
          </a:p>
          <a:p>
            <a:pPr algn="ctr"/>
            <a:endParaRPr lang="pl-PL" b="1">
              <a:solidFill>
                <a:srgbClr val="000000"/>
              </a:solidFill>
            </a:endParaRPr>
          </a:p>
        </p:txBody>
      </p:sp>
      <p:pic>
        <p:nvPicPr>
          <p:cNvPr id="229379" name="Picture 3" descr="logo du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8500" y="0"/>
            <a:ext cx="2095500" cy="1052513"/>
          </a:xfrm>
          <a:prstGeom prst="rect">
            <a:avLst/>
          </a:prstGeom>
          <a:noFill/>
        </p:spPr>
      </p:pic>
      <p:pic>
        <p:nvPicPr>
          <p:cNvPr id="229380" name="Picture 4" descr="PASEK DŁUGI TYTUŁOWA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019925" cy="1052513"/>
          </a:xfrm>
          <a:prstGeom prst="rect">
            <a:avLst/>
          </a:prstGeom>
          <a:noFill/>
        </p:spPr>
      </p:pic>
      <p:sp>
        <p:nvSpPr>
          <p:cNvPr id="229381" name="Rectangle 5"/>
          <p:cNvSpPr>
            <a:spLocks noChangeArrowheads="1"/>
          </p:cNvSpPr>
          <p:nvPr/>
        </p:nvSpPr>
        <p:spPr bwMode="auto">
          <a:xfrm>
            <a:off x="4284663" y="6237288"/>
            <a:ext cx="48593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Digitalizacja wniosków paszportowych </a:t>
            </a:r>
            <a:b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Oddziału Paszportowego</a:t>
            </a:r>
            <a:b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Dolnośląskiego Urzędu Wojewódzkiego</a:t>
            </a:r>
            <a:r>
              <a:rPr lang="pl-PL" sz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1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29382" name="Picture 6" descr="logo-unia-europejsk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813" y="6276975"/>
            <a:ext cx="1485900" cy="581025"/>
          </a:xfrm>
          <a:prstGeom prst="rect">
            <a:avLst/>
          </a:prstGeom>
          <a:noFill/>
        </p:spPr>
      </p:pic>
      <p:pic>
        <p:nvPicPr>
          <p:cNvPr id="229383" name="Picture 7" descr="logo-program-regional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276975"/>
            <a:ext cx="1609725" cy="581025"/>
          </a:xfrm>
          <a:prstGeom prst="rect">
            <a:avLst/>
          </a:prstGeom>
          <a:noFill/>
        </p:spPr>
      </p:pic>
      <p:pic>
        <p:nvPicPr>
          <p:cNvPr id="229384" name="Picture 8" descr="logo-d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675" y="6276975"/>
            <a:ext cx="1314450" cy="5810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9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29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8" name="Picture 6" descr="logo-unia-europejs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6276975"/>
            <a:ext cx="1485900" cy="581025"/>
          </a:xfrm>
          <a:prstGeom prst="rect">
            <a:avLst/>
          </a:prstGeom>
          <a:noFill/>
        </p:spPr>
      </p:pic>
      <p:pic>
        <p:nvPicPr>
          <p:cNvPr id="223239" name="Picture 7" descr="logo-program-regionaln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76975"/>
            <a:ext cx="1609725" cy="581025"/>
          </a:xfrm>
          <a:prstGeom prst="rect">
            <a:avLst/>
          </a:prstGeom>
          <a:noFill/>
        </p:spPr>
      </p:pic>
      <p:pic>
        <p:nvPicPr>
          <p:cNvPr id="223240" name="Picture 8" descr="logo-d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675" y="6276975"/>
            <a:ext cx="1314450" cy="581025"/>
          </a:xfrm>
          <a:prstGeom prst="rect">
            <a:avLst/>
          </a:prstGeom>
          <a:noFill/>
        </p:spPr>
      </p:pic>
      <p:sp>
        <p:nvSpPr>
          <p:cNvPr id="223241" name="Rectangle 9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23242" name="Text Box 10"/>
          <p:cNvSpPr txBox="1">
            <a:spLocks noChangeArrowheads="1"/>
          </p:cNvSpPr>
          <p:nvPr/>
        </p:nvSpPr>
        <p:spPr bwMode="auto">
          <a:xfrm>
            <a:off x="250825" y="1557338"/>
            <a:ext cx="8713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pic>
        <p:nvPicPr>
          <p:cNvPr id="223244" name="Picture 12" descr="PASEK DŁUGI TYTUŁOWA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7019925" cy="1052513"/>
          </a:xfrm>
          <a:prstGeom prst="rect">
            <a:avLst/>
          </a:prstGeom>
          <a:noFill/>
        </p:spPr>
      </p:pic>
      <p:pic>
        <p:nvPicPr>
          <p:cNvPr id="223245" name="Picture 13" descr="logo du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48500" y="0"/>
            <a:ext cx="2095500" cy="1052513"/>
          </a:xfrm>
          <a:prstGeom prst="rect">
            <a:avLst/>
          </a:prstGeom>
          <a:noFill/>
        </p:spPr>
      </p:pic>
      <p:sp>
        <p:nvSpPr>
          <p:cNvPr id="223246" name="Rectangle 14"/>
          <p:cNvSpPr>
            <a:spLocks noChangeArrowheads="1"/>
          </p:cNvSpPr>
          <p:nvPr/>
        </p:nvSpPr>
        <p:spPr bwMode="auto">
          <a:xfrm>
            <a:off x="4284663" y="6237288"/>
            <a:ext cx="48593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Digitalizacja wniosków paszportowych </a:t>
            </a:r>
            <a:b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Oddziału Paszportowego</a:t>
            </a:r>
            <a:b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1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Dolnośląskiego Urzędu Wojewódzkiego</a:t>
            </a:r>
            <a:r>
              <a:rPr lang="pl-PL" sz="1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1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3247" name="Text Box 15"/>
          <p:cNvSpPr txBox="1">
            <a:spLocks noChangeArrowheads="1"/>
          </p:cNvSpPr>
          <p:nvPr/>
        </p:nvSpPr>
        <p:spPr bwMode="auto">
          <a:xfrm>
            <a:off x="468313" y="1628775"/>
            <a:ext cx="8278812" cy="4032250"/>
          </a:xfrm>
          <a:prstGeom prst="rect">
            <a:avLst/>
          </a:prstGeom>
          <a:solidFill>
            <a:schemeClr val="folHlink"/>
          </a:solidFill>
          <a:ln w="381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l-PL" sz="2400" b="1" u="sng">
                <a:solidFill>
                  <a:srgbClr val="000000"/>
                </a:solidFill>
              </a:rPr>
              <a:t>PODSUMOWANIE</a:t>
            </a:r>
          </a:p>
          <a:p>
            <a:pPr algn="ctr"/>
            <a:r>
              <a:rPr lang="pl-PL" sz="2400" b="1">
                <a:solidFill>
                  <a:srgbClr val="000000"/>
                </a:solidFill>
              </a:rPr>
              <a:t>Planowany rok zakończenia projektu 2012 rok </a:t>
            </a:r>
          </a:p>
          <a:p>
            <a:pPr algn="ctr"/>
            <a:r>
              <a:rPr lang="pl-PL" sz="2400" b="1">
                <a:solidFill>
                  <a:srgbClr val="000000"/>
                </a:solidFill>
              </a:rPr>
              <a:t>analiza ilościowa digitalizowanych dokumentów:</a:t>
            </a:r>
          </a:p>
          <a:p>
            <a:pPr algn="ctr"/>
            <a:r>
              <a:rPr lang="pl-PL" sz="2400" b="1">
                <a:solidFill>
                  <a:srgbClr val="000000"/>
                </a:solidFill>
              </a:rPr>
              <a:t>400 wniosków  x 7 stanowisk =	2800 dziennie </a:t>
            </a:r>
          </a:p>
          <a:p>
            <a:pPr algn="ctr"/>
            <a:r>
              <a:rPr lang="pl-PL" sz="2400" b="1">
                <a:solidFill>
                  <a:srgbClr val="000000"/>
                </a:solidFill>
              </a:rPr>
              <a:t>560 000 rocznie </a:t>
            </a:r>
          </a:p>
          <a:p>
            <a:pPr algn="ctr"/>
            <a:r>
              <a:rPr lang="pl-PL" sz="2400" b="1">
                <a:solidFill>
                  <a:srgbClr val="000000"/>
                </a:solidFill>
              </a:rPr>
              <a:t>Planowane jest zdigitalizowanie całości zbioru </a:t>
            </a:r>
          </a:p>
          <a:p>
            <a:pPr algn="ctr"/>
            <a:r>
              <a:rPr lang="pl-PL" sz="2400" b="1">
                <a:solidFill>
                  <a:srgbClr val="000000"/>
                </a:solidFill>
              </a:rPr>
              <a:t>w ciągu 5 lat</a:t>
            </a:r>
            <a:r>
              <a:rPr lang="pl-PL" sz="2400">
                <a:solidFill>
                  <a:srgbClr val="000000"/>
                </a:solidFill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3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3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3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23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23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23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3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23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23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23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23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23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23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23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546" name="Picture 2" descr="wnioski tytułow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8050"/>
            <a:ext cx="9144000" cy="5949950"/>
          </a:xfrm>
          <a:prstGeom prst="rect">
            <a:avLst/>
          </a:prstGeom>
          <a:noFill/>
        </p:spPr>
      </p:pic>
      <p:pic>
        <p:nvPicPr>
          <p:cNvPr id="236547" name="Picture 3" descr="logo du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8500" y="0"/>
            <a:ext cx="2095500" cy="1052513"/>
          </a:xfrm>
          <a:prstGeom prst="rect">
            <a:avLst/>
          </a:prstGeom>
          <a:noFill/>
        </p:spPr>
      </p:pic>
      <p:pic>
        <p:nvPicPr>
          <p:cNvPr id="236548" name="Picture 4" descr="logo-program-regionaln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381750"/>
            <a:ext cx="1609725" cy="476250"/>
          </a:xfrm>
          <a:prstGeom prst="rect">
            <a:avLst/>
          </a:prstGeom>
          <a:noFill/>
        </p:spPr>
      </p:pic>
      <p:pic>
        <p:nvPicPr>
          <p:cNvPr id="236549" name="Picture 5" descr="logo-unia-europejsk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813" y="6381750"/>
            <a:ext cx="1485900" cy="476250"/>
          </a:xfrm>
          <a:prstGeom prst="rect">
            <a:avLst/>
          </a:prstGeom>
          <a:noFill/>
        </p:spPr>
      </p:pic>
      <p:pic>
        <p:nvPicPr>
          <p:cNvPr id="236550" name="Picture 6" descr="logo-d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675" y="6381750"/>
            <a:ext cx="1314450" cy="476250"/>
          </a:xfrm>
          <a:prstGeom prst="rect">
            <a:avLst/>
          </a:prstGeom>
          <a:noFill/>
        </p:spPr>
      </p:pic>
      <p:sp>
        <p:nvSpPr>
          <p:cNvPr id="236551" name="Text Box 7"/>
          <p:cNvSpPr txBox="1">
            <a:spLocks noChangeArrowheads="1"/>
          </p:cNvSpPr>
          <p:nvPr/>
        </p:nvSpPr>
        <p:spPr bwMode="auto">
          <a:xfrm>
            <a:off x="1692275" y="2924175"/>
            <a:ext cx="698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36552" name="Rectangle 8"/>
          <p:cNvSpPr>
            <a:spLocks noChangeArrowheads="1"/>
          </p:cNvSpPr>
          <p:nvPr/>
        </p:nvSpPr>
        <p:spPr bwMode="auto">
          <a:xfrm>
            <a:off x="1619250" y="3068638"/>
            <a:ext cx="6983413" cy="1838325"/>
          </a:xfrm>
          <a:prstGeom prst="rect">
            <a:avLst/>
          </a:prstGeom>
          <a:solidFill>
            <a:schemeClr val="folHlink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pl-PL" sz="2800" b="1">
                <a:solidFill>
                  <a:srgbClr val="000000"/>
                </a:solidFill>
              </a:rPr>
              <a:t>DZIĘKUJEMY </a:t>
            </a:r>
          </a:p>
          <a:p>
            <a:pPr algn="ctr" eaLnBrk="0" hangingPunct="0">
              <a:spcBef>
                <a:spcPct val="0"/>
              </a:spcBef>
            </a:pPr>
            <a:r>
              <a:rPr lang="pl-PL" sz="2800" b="1">
                <a:solidFill>
                  <a:srgbClr val="000000"/>
                </a:solidFill>
              </a:rPr>
              <a:t>ZA </a:t>
            </a:r>
          </a:p>
          <a:p>
            <a:pPr algn="ctr" eaLnBrk="0" hangingPunct="0">
              <a:spcBef>
                <a:spcPct val="0"/>
              </a:spcBef>
            </a:pPr>
            <a:r>
              <a:rPr lang="pl-PL" sz="2800" b="1">
                <a:solidFill>
                  <a:srgbClr val="000000"/>
                </a:solidFill>
              </a:rPr>
              <a:t>UWAGĘ </a:t>
            </a:r>
          </a:p>
          <a:p>
            <a:pPr algn="ctr" eaLnBrk="0" hangingPunct="0">
              <a:spcBef>
                <a:spcPct val="0"/>
              </a:spcBef>
            </a:pPr>
            <a:endParaRPr lang="pl-PL" sz="2800" b="1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36553" name="Picture 9" descr="PASEK DŁUGI TYTUŁOWA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7092950" cy="10525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36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52" grpId="0" animBg="1"/>
    </p:bldLst>
  </p:timing>
</p:sld>
</file>

<file path=ppt/theme/theme1.xml><?xml version="1.0" encoding="utf-8"?>
<a:theme xmlns:a="http://schemas.openxmlformats.org/drawingml/2006/main" name="Dźwigar">
  <a:themeElements>
    <a:clrScheme name="Dźwigar 5">
      <a:dk1>
        <a:srgbClr val="48562C"/>
      </a:dk1>
      <a:lt1>
        <a:srgbClr val="FFFFFF"/>
      </a:lt1>
      <a:dk2>
        <a:srgbClr val="546434"/>
      </a:dk2>
      <a:lt2>
        <a:srgbClr val="FFFFCC"/>
      </a:lt2>
      <a:accent1>
        <a:srgbClr val="7B8A6E"/>
      </a:accent1>
      <a:accent2>
        <a:srgbClr val="527C3A"/>
      </a:accent2>
      <a:accent3>
        <a:srgbClr val="B3B8AE"/>
      </a:accent3>
      <a:accent4>
        <a:srgbClr val="DADADA"/>
      </a:accent4>
      <a:accent5>
        <a:srgbClr val="BFC4BA"/>
      </a:accent5>
      <a:accent6>
        <a:srgbClr val="497034"/>
      </a:accent6>
      <a:hlink>
        <a:srgbClr val="55B55E"/>
      </a:hlink>
      <a:folHlink>
        <a:srgbClr val="85B3B1"/>
      </a:folHlink>
    </a:clrScheme>
    <a:fontScheme name="Dźwiga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źwigar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źwigar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źwigar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źwigar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źwigar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źwigar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źwigar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źwigar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źwigar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1544</TotalTime>
  <Words>227</Words>
  <Application>Microsoft Office PowerPoint</Application>
  <PresentationFormat>Pokaz na ekranie (4:3)</PresentationFormat>
  <Paragraphs>121</Paragraphs>
  <Slides>9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Wingdings</vt:lpstr>
      <vt:lpstr>Calibri</vt:lpstr>
      <vt:lpstr>Dźwigar</vt:lpstr>
      <vt:lpstr>Slajd 1</vt:lpstr>
      <vt:lpstr>Slajd 2</vt:lpstr>
      <vt:lpstr>Digitalizacja wniosków paszportowych  Oddziału Paszportowego Dolnośląskiego Urzędu Wojewódzkiego </vt:lpstr>
      <vt:lpstr>Slajd 4</vt:lpstr>
      <vt:lpstr>Slajd 5</vt:lpstr>
      <vt:lpstr>Slajd 6</vt:lpstr>
      <vt:lpstr>Slajd 7</vt:lpstr>
      <vt:lpstr>Slajd 8</vt:lpstr>
      <vt:lpstr>Slajd 9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   Digitalizacja wniosków paszportowych Oddziału Paszportowego Dolnośląskiego Urzędu Wojewódzkiego Regionalny Program Operacyjny dla Województwa Dolnośląskiego na lata 2007-2013. Projekt pn:"</dc:title>
  <dc:subject/>
  <dc:creator>Twoja nazwa użytkownika</dc:creator>
  <cp:keywords/>
  <dc:description/>
  <cp:lastModifiedBy>kjarmula</cp:lastModifiedBy>
  <cp:revision>13</cp:revision>
  <dcterms:created xsi:type="dcterms:W3CDTF">2011-03-19T12:41:05Z</dcterms:created>
  <dcterms:modified xsi:type="dcterms:W3CDTF">2011-03-28T12:50:35Z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TC011408341045</vt:lpwstr>
  </property>
</Properties>
</file>