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91" r:id="rId2"/>
    <p:sldId id="256" r:id="rId3"/>
    <p:sldId id="257" r:id="rId4"/>
    <p:sldId id="322" r:id="rId5"/>
    <p:sldId id="319" r:id="rId6"/>
    <p:sldId id="321" r:id="rId7"/>
    <p:sldId id="316" r:id="rId8"/>
    <p:sldId id="320" r:id="rId9"/>
    <p:sldId id="323" r:id="rId10"/>
    <p:sldId id="317" r:id="rId11"/>
    <p:sldId id="324" r:id="rId12"/>
    <p:sldId id="262" r:id="rId13"/>
    <p:sldId id="318" r:id="rId14"/>
    <p:sldId id="289" r:id="rId15"/>
  </p:sldIdLst>
  <p:sldSz cx="9144000" cy="6858000" type="screen4x3"/>
  <p:notesSz cx="6769100" cy="9906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353" autoAdjust="0"/>
  </p:normalViewPr>
  <p:slideViewPr>
    <p:cSldViewPr>
      <p:cViewPr>
        <p:scale>
          <a:sx n="90" d="100"/>
          <a:sy n="90" d="100"/>
        </p:scale>
        <p:origin x="54" y="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376" y="-90"/>
      </p:cViewPr>
      <p:guideLst>
        <p:guide orient="horz" pos="3120"/>
        <p:guide pos="213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48DED-EA8F-4038-A4C3-EF0874D876A6}" type="datetimeFigureOut">
              <a:rPr lang="pl-PL" smtClean="0"/>
              <a:pPr/>
              <a:t>2011-03-31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4B30F-E074-42AA-8380-99F2D7D0C81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3D904E-9FCC-49CB-B1B3-C2DA9972DEBA}" type="datetimeFigureOut">
              <a:rPr lang="pl-PL" smtClean="0"/>
              <a:pPr/>
              <a:t>2011-03-31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6910" y="4705350"/>
            <a:ext cx="541528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A9A17-5E72-477D-9645-845E0186F4E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1B4A7-08E8-45D3-BC4C-721A1D32021F}" type="datetime1">
              <a:rPr lang="pl-PL" smtClean="0"/>
              <a:pPr/>
              <a:t>2011-03-31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66EC-5209-4306-8ED9-0EA39281F764}" type="datetime1">
              <a:rPr lang="pl-PL" smtClean="0"/>
              <a:pPr/>
              <a:t>2011-03-31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5D2CC-40C7-4392-B06A-5E57E3E18E18}" type="datetime1">
              <a:rPr lang="pl-PL" smtClean="0"/>
              <a:pPr/>
              <a:t>2011-03-31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206A-3A81-4C98-B19C-DA3D2FE3CE5F}" type="datetime1">
              <a:rPr lang="pl-PL" smtClean="0"/>
              <a:pPr/>
              <a:t>2011-03-31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0A20-2612-4BF1-ABFE-6FA15DE8A4F9}" type="datetime1">
              <a:rPr lang="pl-PL" smtClean="0"/>
              <a:pPr/>
              <a:t>2011-03-31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D2A8-C0F3-4D4A-9109-F62C4D6D1A4C}" type="datetime1">
              <a:rPr lang="pl-PL" smtClean="0"/>
              <a:pPr/>
              <a:t>2011-03-31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71AD-F91D-4139-92E3-0E8425DA9646}" type="datetime1">
              <a:rPr lang="pl-PL" smtClean="0"/>
              <a:pPr/>
              <a:t>2011-03-31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AAC8-1FD2-4C28-979E-066316AE4779}" type="datetime1">
              <a:rPr lang="pl-PL" smtClean="0"/>
              <a:pPr/>
              <a:t>2011-03-31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F1FE-1172-4ED9-AE67-9A660CCF58DF}" type="datetime1">
              <a:rPr lang="pl-PL" smtClean="0"/>
              <a:pPr/>
              <a:t>2011-03-31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1299-F47F-4023-B021-8B23BB4B5399}" type="datetime1">
              <a:rPr lang="pl-PL" smtClean="0"/>
              <a:pPr/>
              <a:t>2011-03-31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7D93-76E2-434C-A6D0-292D8BA0B7D3}" type="datetime1">
              <a:rPr lang="pl-PL" smtClean="0"/>
              <a:pPr/>
              <a:t>2011-03-31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844B4-3E4A-409D-9A68-C10A0D2DD5B7}" type="datetime1">
              <a:rPr lang="pl-PL" smtClean="0"/>
              <a:pPr/>
              <a:t>2011-03-31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142844" y="6286520"/>
            <a:ext cx="2305080" cy="365125"/>
          </a:xfrm>
        </p:spPr>
        <p:txBody>
          <a:bodyPr/>
          <a:lstStyle/>
          <a:p>
            <a:pPr algn="l"/>
            <a:fld id="{B8E93883-39B3-4905-839E-C1773884D137}" type="slidenum">
              <a:rPr lang="pl-PL" sz="1600" b="1" smtClean="0"/>
              <a:pPr algn="l"/>
              <a:t>10</a:t>
            </a:fld>
            <a:endParaRPr lang="pl-PL" sz="1600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000232" y="90665"/>
            <a:ext cx="6929486" cy="409378"/>
          </a:xfrm>
          <a:prstGeom prst="rect">
            <a:avLst/>
          </a:prstGeom>
          <a:noFill/>
        </p:spPr>
        <p:txBody>
          <a:bodyPr>
            <a:normAutofit fontScale="925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REGIONALNY PROGRAM OPERACYJNY DLA WOJEWÓDZTWA DOLNOŚLĄSKIEGO NA LATA 2007 -2013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08512"/>
          </a:xfrm>
        </p:spPr>
        <p:txBody>
          <a:bodyPr lIns="72000">
            <a:noAutofit/>
          </a:bodyPr>
          <a:lstStyle/>
          <a:p>
            <a:pPr>
              <a:buNone/>
            </a:pPr>
            <a:endParaRPr lang="pl-PL" sz="1200" dirty="0" smtClean="0"/>
          </a:p>
          <a:p>
            <a:pPr>
              <a:buNone/>
            </a:pPr>
            <a:endParaRPr lang="pl-PL" sz="1200" b="1" u="sng" dirty="0" smtClean="0"/>
          </a:p>
          <a:p>
            <a:pPr algn="just">
              <a:buNone/>
            </a:pPr>
            <a:r>
              <a:rPr lang="pl-PL" sz="1400" b="1" u="sng" dirty="0" smtClean="0"/>
              <a:t>Działanie 6.4 Turystyka kulturowa - kwota naboru: 13.560.000 PLN</a:t>
            </a:r>
            <a:endParaRPr lang="pl-PL" sz="1400" u="sng" dirty="0" smtClean="0"/>
          </a:p>
          <a:p>
            <a:pPr algn="just">
              <a:buNone/>
            </a:pPr>
            <a:r>
              <a:rPr lang="pl-PL" sz="1200" dirty="0" smtClean="0"/>
              <a:t> </a:t>
            </a:r>
            <a:r>
              <a:rPr lang="pl-PL" sz="1400" dirty="0" smtClean="0"/>
              <a:t>typ projektu:</a:t>
            </a:r>
          </a:p>
          <a:p>
            <a:pPr lvl="0" algn="just">
              <a:buFont typeface="Wingdings" pitchFamily="2" charset="2"/>
              <a:buChar char="v"/>
            </a:pPr>
            <a:r>
              <a:rPr lang="pl-PL" sz="1400" dirty="0" smtClean="0"/>
              <a:t>modernizacja obiektów zajmowanych przez instytucje kultury (wraz z zakupem niezbędnego sprzętu) oraz termomodernizacja oraz wykorzystanie energii słonecznej (jako jeden z elementów projektów  modernizacji obiektów zajmowanych przez instytucje kultury).</a:t>
            </a:r>
          </a:p>
          <a:p>
            <a:pPr algn="just">
              <a:buFontTx/>
              <a:buChar char="-"/>
            </a:pPr>
            <a:r>
              <a:rPr lang="pl-PL" sz="1400" dirty="0" smtClean="0"/>
              <a:t>typ beneficjenta:</a:t>
            </a:r>
          </a:p>
          <a:p>
            <a:pPr algn="just">
              <a:buFontTx/>
              <a:buChar char="-"/>
            </a:pPr>
            <a:r>
              <a:rPr lang="pl-PL" sz="1400" dirty="0" smtClean="0"/>
              <a:t>instytucje kultury województwa współprowadzone z Ministrem właściwym ds. kultury i dziedzictwa </a:t>
            </a:r>
            <a:r>
              <a:rPr lang="pl-PL" sz="1400" dirty="0" smtClean="0"/>
              <a:t>narodowego</a:t>
            </a:r>
            <a:endParaRPr lang="pl-PL" sz="1400" dirty="0" smtClean="0"/>
          </a:p>
          <a:p>
            <a:pPr algn="just">
              <a:buNone/>
            </a:pPr>
            <a:r>
              <a:rPr lang="pl-PL" sz="1400" dirty="0" smtClean="0"/>
              <a:t>	W ramach naboru zgłoszono 3 projekty na łączna kwotę dofinansowania  - </a:t>
            </a:r>
            <a:r>
              <a:rPr lang="pl-PL" sz="1400" b="1" dirty="0" smtClean="0"/>
              <a:t>20 637 916,31 PLN</a:t>
            </a:r>
            <a:r>
              <a:rPr lang="pl-PL" sz="1400" dirty="0" smtClean="0"/>
              <a:t>.  Ze względu na ograniczone środki do konsultacji społecznych skierowano dwa projekty ( Teatr Polski oraz Opera) na łączna kwotę dofinansowania  - </a:t>
            </a:r>
            <a:r>
              <a:rPr lang="pl-PL" sz="1400" b="1" dirty="0" smtClean="0"/>
              <a:t>15 541 567,84 PLN</a:t>
            </a:r>
            <a:r>
              <a:rPr lang="pl-PL" sz="1400" dirty="0" smtClean="0"/>
              <a:t>. </a:t>
            </a:r>
            <a:r>
              <a:rPr lang="pl-PL" sz="1400" dirty="0" smtClean="0"/>
              <a:t> Natomiast projekt Muzeum Narodowego, mimo pozytywnej oceny, decyzją ZWD nie został skierowany do konsultacji społecznych.</a:t>
            </a:r>
            <a:endParaRPr lang="pl-PL" sz="1400" dirty="0" smtClean="0"/>
          </a:p>
          <a:p>
            <a:pPr algn="just">
              <a:buNone/>
            </a:pPr>
            <a:r>
              <a:rPr lang="pl-PL" sz="1400" dirty="0" smtClean="0"/>
              <a:t>	Limit kontraktacji w priorytecie „Turystyka i kultura” wynosi 74 137 446,60  PLN. Obecnie zaplanowane oraz nierozstrzygnięte nabory ( w tym na kategorie lizbońskie na kwotę 31.208.262,44 PLN) pozwalają przeznaczyć do </a:t>
            </a:r>
            <a:r>
              <a:rPr lang="pl-PL" sz="1400" b="1" dirty="0" smtClean="0"/>
              <a:t>9 349 967,56 PLN </a:t>
            </a:r>
            <a:r>
              <a:rPr lang="pl-PL" sz="1400" dirty="0" smtClean="0"/>
              <a:t>na dodanie projektu na listę podstawową IWIPK w naborze indywidualnym w tym priorytecie. Łączna wartość  dofinansowania zgłoszonych projektów proponowanych do skierowania do konsultacji , wynosząca 15 541 567,84PLN, przekracza alokację na nabór wynoszącą  13.560.000 PLN.</a:t>
            </a:r>
          </a:p>
          <a:p>
            <a:pPr lvl="0"/>
            <a:endParaRPr lang="pl-PL" sz="1400" dirty="0" smtClean="0"/>
          </a:p>
          <a:p>
            <a:pPr lvl="0"/>
            <a:endParaRPr lang="pl-PL" sz="1400" dirty="0" smtClean="0"/>
          </a:p>
          <a:p>
            <a:pPr lvl="0"/>
            <a:endParaRPr lang="pl-PL" sz="1200" dirty="0" smtClean="0"/>
          </a:p>
          <a:p>
            <a:pPr lvl="0"/>
            <a:endParaRPr lang="pl-PL" sz="1200" dirty="0" smtClean="0"/>
          </a:p>
          <a:p>
            <a:pPr lvl="0"/>
            <a:endParaRPr lang="pl-PL" sz="1200" dirty="0" smtClean="0"/>
          </a:p>
          <a:p>
            <a:pPr lvl="0"/>
            <a:endParaRPr lang="pl-PL" sz="1200" dirty="0" smtClean="0"/>
          </a:p>
          <a:p>
            <a:pPr lvl="0"/>
            <a:endParaRPr lang="pl-PL" sz="1200" dirty="0" smtClean="0"/>
          </a:p>
          <a:p>
            <a:pPr lvl="0"/>
            <a:endParaRPr lang="pl-PL" sz="1200" dirty="0" smtClean="0"/>
          </a:p>
          <a:p>
            <a:pPr>
              <a:buNone/>
            </a:pPr>
            <a:endParaRPr lang="pl-PL" sz="1200" dirty="0" smtClean="0"/>
          </a:p>
          <a:p>
            <a:pPr>
              <a:buNone/>
            </a:pPr>
            <a:r>
              <a:rPr lang="pl-PL" sz="1200" b="1" dirty="0" smtClean="0"/>
              <a:t> </a:t>
            </a:r>
            <a:endParaRPr lang="pl-PL" sz="1200" dirty="0" smtClean="0"/>
          </a:p>
          <a:p>
            <a:pPr>
              <a:buNone/>
            </a:pPr>
            <a:endParaRPr lang="pl-PL" sz="12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142844" y="6286520"/>
            <a:ext cx="2305080" cy="365125"/>
          </a:xfrm>
        </p:spPr>
        <p:txBody>
          <a:bodyPr/>
          <a:lstStyle/>
          <a:p>
            <a:pPr algn="l"/>
            <a:fld id="{B8E93883-39B3-4905-839E-C1773884D137}" type="slidenum">
              <a:rPr lang="pl-PL" sz="1600" b="1" smtClean="0"/>
              <a:pPr algn="l"/>
              <a:t>11</a:t>
            </a:fld>
            <a:endParaRPr lang="pl-PL" sz="1600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000232" y="90665"/>
            <a:ext cx="6929486" cy="409378"/>
          </a:xfrm>
          <a:prstGeom prst="rect">
            <a:avLst/>
          </a:prstGeom>
          <a:noFill/>
        </p:spPr>
        <p:txBody>
          <a:bodyPr>
            <a:normAutofit fontScale="925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REGIONALNY PROGRAM OPERACYJNY DLA WOJEWÓDZTWA DOLNOŚLĄSKIEGO NA LATA 2007 -2013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08512"/>
          </a:xfrm>
        </p:spPr>
        <p:txBody>
          <a:bodyPr lIns="72000">
            <a:noAutofit/>
          </a:bodyPr>
          <a:lstStyle/>
          <a:p>
            <a:pPr>
              <a:buNone/>
            </a:pPr>
            <a:endParaRPr lang="pl-PL" sz="1200" dirty="0" smtClean="0"/>
          </a:p>
          <a:p>
            <a:pPr>
              <a:buNone/>
            </a:pPr>
            <a:endParaRPr lang="pl-PL" sz="1200" b="1" u="sng" dirty="0" smtClean="0"/>
          </a:p>
          <a:p>
            <a:pPr algn="just">
              <a:buNone/>
            </a:pPr>
            <a:r>
              <a:rPr lang="pl-PL" sz="1400" b="1" u="sng" dirty="0" smtClean="0"/>
              <a:t>Działanie 7.1 Rozwój infrastruktury szkolnictwa wyższego - kwota naboru: 2.600.000 PLN</a:t>
            </a:r>
            <a:r>
              <a:rPr lang="pl-PL" sz="1400" u="sng" dirty="0" smtClean="0"/>
              <a:t> </a:t>
            </a:r>
          </a:p>
          <a:p>
            <a:pPr algn="just">
              <a:buNone/>
            </a:pPr>
            <a:r>
              <a:rPr lang="pl-PL" sz="1400" dirty="0" smtClean="0"/>
              <a:t>	- typ projektu:</a:t>
            </a:r>
          </a:p>
          <a:p>
            <a:pPr algn="just">
              <a:buFont typeface="Wingdings" pitchFamily="2" charset="2"/>
              <a:buChar char="v"/>
            </a:pPr>
            <a:r>
              <a:rPr lang="pl-PL" sz="1400" dirty="0" smtClean="0"/>
              <a:t>budowa i modernizacja obiektów dydaktycznych szkół wyższych oraz/lub  infrastruktury naukowo-badawczej wykorzystywanej w zajęciach dydaktycznych (w tym laboratoria, biblioteki) oraz/lub wyposażenie obiektów dydaktycznych i zaplecza szkół wyższych w niezbędny sprzęt, np. sprzęt laboratoryjny</a:t>
            </a:r>
          </a:p>
          <a:p>
            <a:pPr algn="just">
              <a:buFontTx/>
              <a:buChar char="-"/>
            </a:pPr>
            <a:r>
              <a:rPr lang="pl-PL" sz="1400" dirty="0" smtClean="0"/>
              <a:t>typ beneficjenta:</a:t>
            </a:r>
          </a:p>
          <a:p>
            <a:pPr algn="just">
              <a:buFontTx/>
              <a:buChar char="-"/>
            </a:pPr>
            <a:r>
              <a:rPr lang="pl-PL" sz="1400" dirty="0" smtClean="0"/>
              <a:t>szkoły wyższe o liczbie studentów stacjonarnych i niestacjonarnych powyżej 15 tys.</a:t>
            </a:r>
          </a:p>
          <a:p>
            <a:pPr algn="just">
              <a:buNone/>
            </a:pPr>
            <a:r>
              <a:rPr lang="pl-PL" sz="1400" dirty="0" smtClean="0"/>
              <a:t> </a:t>
            </a:r>
          </a:p>
          <a:p>
            <a:pPr algn="just">
              <a:buNone/>
            </a:pPr>
            <a:r>
              <a:rPr lang="pl-PL" sz="1400" dirty="0" smtClean="0"/>
              <a:t>	W ramach naboru zgłoszono 1 projekt (Uniwersytet Wrocławski)</a:t>
            </a:r>
            <a:r>
              <a:rPr lang="pl-PL" sz="1400" i="1" dirty="0" smtClean="0"/>
              <a:t> </a:t>
            </a:r>
            <a:r>
              <a:rPr lang="pl-PL" sz="1400" dirty="0" smtClean="0"/>
              <a:t>na  kwotę dofinansowania – </a:t>
            </a:r>
            <a:br>
              <a:rPr lang="pl-PL" sz="1400" dirty="0" smtClean="0"/>
            </a:br>
            <a:r>
              <a:rPr lang="pl-PL" sz="1400" dirty="0" smtClean="0"/>
              <a:t>2 518 357,64 PLN.  Projekt mieści się w alokacji naboru i został skierowany do konsultacji społecznych.</a:t>
            </a:r>
          </a:p>
          <a:p>
            <a:pPr lvl="0"/>
            <a:endParaRPr lang="pl-PL" sz="1400" dirty="0" smtClean="0"/>
          </a:p>
          <a:p>
            <a:pPr lvl="0">
              <a:buNone/>
            </a:pPr>
            <a:endParaRPr lang="pl-PL" sz="1200" dirty="0" smtClean="0"/>
          </a:p>
          <a:p>
            <a:pPr lvl="0"/>
            <a:endParaRPr lang="pl-PL" sz="1200" dirty="0" smtClean="0"/>
          </a:p>
          <a:p>
            <a:pPr lvl="0"/>
            <a:endParaRPr lang="pl-PL" sz="1200" dirty="0" smtClean="0"/>
          </a:p>
          <a:p>
            <a:pPr lvl="0"/>
            <a:endParaRPr lang="pl-PL" sz="1200" dirty="0" smtClean="0"/>
          </a:p>
          <a:p>
            <a:pPr lvl="0"/>
            <a:endParaRPr lang="pl-PL" sz="1200" dirty="0" smtClean="0"/>
          </a:p>
          <a:p>
            <a:pPr lvl="0"/>
            <a:endParaRPr lang="pl-PL" sz="1200" dirty="0" smtClean="0"/>
          </a:p>
          <a:p>
            <a:pPr>
              <a:buNone/>
            </a:pPr>
            <a:endParaRPr lang="pl-PL" sz="1200" dirty="0" smtClean="0"/>
          </a:p>
          <a:p>
            <a:pPr>
              <a:buNone/>
            </a:pPr>
            <a:r>
              <a:rPr lang="pl-PL" sz="1200" b="1" dirty="0" smtClean="0"/>
              <a:t> </a:t>
            </a:r>
            <a:endParaRPr lang="pl-PL" sz="1200" dirty="0" smtClean="0"/>
          </a:p>
          <a:p>
            <a:pPr>
              <a:buNone/>
            </a:pPr>
            <a:endParaRPr lang="pl-PL" sz="12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142844" y="6286520"/>
            <a:ext cx="2305080" cy="365125"/>
          </a:xfrm>
        </p:spPr>
        <p:txBody>
          <a:bodyPr/>
          <a:lstStyle/>
          <a:p>
            <a:pPr algn="l"/>
            <a:fld id="{B8E93883-39B3-4905-839E-C1773884D137}" type="slidenum">
              <a:rPr lang="pl-PL" sz="1600" b="1" smtClean="0"/>
              <a:pPr algn="l"/>
              <a:t>12</a:t>
            </a:fld>
            <a:endParaRPr lang="pl-PL" sz="1600" b="1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000232" y="90665"/>
            <a:ext cx="6929486" cy="409378"/>
          </a:xfrm>
          <a:prstGeom prst="rect">
            <a:avLst/>
          </a:prstGeom>
          <a:noFill/>
        </p:spPr>
        <p:txBody>
          <a:bodyPr>
            <a:normAutofit fontScale="925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REGIONALNY PROGRAM OPERACYJNY DLA WOJEWÓDZTWA DOLNOŚLĄSKIEGO NA LATA 2007 -2013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 lIns="72000">
            <a:normAutofit/>
          </a:bodyPr>
          <a:lstStyle/>
          <a:p>
            <a:pPr algn="just">
              <a:buNone/>
            </a:pPr>
            <a:r>
              <a:rPr lang="pl-PL" sz="1400" b="1" dirty="0" smtClean="0"/>
              <a:t>	Działanie 9.1. Odnowa zdegradowanych obszarów miejskich w miastach powyżej 10 tysięcy mieszkańców - kwota naboru: 1.366.400 PLN</a:t>
            </a:r>
            <a:r>
              <a:rPr lang="pl-PL" sz="1400" dirty="0" smtClean="0"/>
              <a:t> </a:t>
            </a:r>
          </a:p>
          <a:p>
            <a:pPr algn="just">
              <a:buNone/>
            </a:pPr>
            <a:endParaRPr lang="pl-PL" sz="1400" b="1" dirty="0" smtClean="0"/>
          </a:p>
          <a:p>
            <a:pPr algn="just">
              <a:buNone/>
            </a:pPr>
            <a:endParaRPr lang="pl-PL" sz="1400" b="1" dirty="0" smtClean="0"/>
          </a:p>
          <a:p>
            <a:pPr algn="just">
              <a:buNone/>
            </a:pPr>
            <a:r>
              <a:rPr lang="pl-PL" sz="1400" b="1" dirty="0" smtClean="0"/>
              <a:t>	W ramach środków dostosowania technicznego (pula na niwelowanie skutków powodzi) proponuje się umieszczenie na IWIPK w działaniu 9.1 projektu Gminy Bogatynia</a:t>
            </a:r>
            <a:r>
              <a:rPr lang="pl-PL" sz="1400" dirty="0" smtClean="0"/>
              <a:t>. Projekt ten został zgłoszony </a:t>
            </a:r>
            <a:br>
              <a:rPr lang="pl-PL" sz="1400" dirty="0" smtClean="0"/>
            </a:br>
            <a:r>
              <a:rPr lang="pl-PL" sz="1400" dirty="0" smtClean="0"/>
              <a:t>do dofinansowania w ramach instrumentu finansowego Rządu RP „3x200” dla najbardziej poszkodowanych przez powódź gmin. </a:t>
            </a:r>
          </a:p>
          <a:p>
            <a:pPr>
              <a:buNone/>
            </a:pPr>
            <a:endParaRPr lang="pl-PL" sz="1200" dirty="0" smtClean="0"/>
          </a:p>
          <a:p>
            <a:pPr>
              <a:buNone/>
            </a:pPr>
            <a:endParaRPr lang="pl-PL" sz="1200" dirty="0" smtClean="0"/>
          </a:p>
          <a:p>
            <a:pPr>
              <a:buNone/>
            </a:pPr>
            <a:endParaRPr lang="pl-PL" sz="1200" dirty="0" smtClean="0"/>
          </a:p>
          <a:p>
            <a:pPr>
              <a:buNone/>
            </a:pPr>
            <a:endParaRPr lang="pl-PL" sz="1600" b="1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142844" y="6286520"/>
            <a:ext cx="2305080" cy="365125"/>
          </a:xfrm>
        </p:spPr>
        <p:txBody>
          <a:bodyPr/>
          <a:lstStyle/>
          <a:p>
            <a:pPr algn="l"/>
            <a:fld id="{B8E93883-39B3-4905-839E-C1773884D137}" type="slidenum">
              <a:rPr lang="pl-PL" sz="1600" b="1" smtClean="0"/>
              <a:pPr algn="l"/>
              <a:t>13</a:t>
            </a:fld>
            <a:endParaRPr lang="pl-PL" sz="1600" b="1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000232" y="90665"/>
            <a:ext cx="6929486" cy="409378"/>
          </a:xfrm>
          <a:prstGeom prst="rect">
            <a:avLst/>
          </a:prstGeom>
          <a:noFill/>
        </p:spPr>
        <p:txBody>
          <a:bodyPr>
            <a:normAutofit fontScale="925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REGIONALNY PROGRAM OPERACYJNY DLA WOJEWÓDZTWA DOLNOŚLĄSKIEGO NA LATA 2007 -2013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Symbol zastępczy zawartości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210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400" dirty="0" smtClean="0"/>
              <a:t>Propozycje projektów, które mogą zostać umieszczone na Indykatywnym Wykazie Indywidualnych Projektów Kluczowych dla Regionalnego Programu Operacyjnego Województwa Dolnośląskiego na lata 2007 – 2013 </a:t>
            </a:r>
            <a:br>
              <a:rPr lang="pl-PL" sz="1400" dirty="0" smtClean="0"/>
            </a:br>
            <a:r>
              <a:rPr lang="pl-PL" sz="1400" dirty="0" smtClean="0"/>
              <a:t>są dostępne na witrynie internetowej </a:t>
            </a:r>
            <a:r>
              <a:rPr lang="pl-PL" sz="1400" b="1" dirty="0" err="1" smtClean="0"/>
              <a:t>www.rpo.dolnyslask.pl</a:t>
            </a:r>
            <a:r>
              <a:rPr lang="pl-PL" sz="1400" b="1" dirty="0" smtClean="0"/>
              <a:t> </a:t>
            </a:r>
            <a:r>
              <a:rPr lang="pl-PL" sz="1400" dirty="0" smtClean="0"/>
              <a:t>w zakładce </a:t>
            </a:r>
            <a:r>
              <a:rPr lang="pl-PL" sz="1400" i="1" dirty="0" smtClean="0"/>
              <a:t>„Projekty kluczowe”.</a:t>
            </a:r>
            <a:endParaRPr lang="pl-PL" sz="1400" dirty="0" smtClean="0"/>
          </a:p>
          <a:p>
            <a:pPr marL="0" indent="0">
              <a:buNone/>
            </a:pPr>
            <a:endParaRPr lang="pl-PL" sz="1400" dirty="0" smtClean="0"/>
          </a:p>
          <a:p>
            <a:pPr marL="0" indent="0">
              <a:buNone/>
            </a:pPr>
            <a:r>
              <a:rPr lang="pl-PL" sz="1400" dirty="0" smtClean="0"/>
              <a:t>Uwagi prosimy kierować na adres:</a:t>
            </a:r>
          </a:p>
          <a:p>
            <a:pPr marL="0" indent="0">
              <a:buNone/>
            </a:pPr>
            <a:r>
              <a:rPr lang="pl-PL" sz="1400" b="1" dirty="0" smtClean="0"/>
              <a:t>Urząd Marszałkowski Województwa Dolnośląskiego </a:t>
            </a:r>
            <a:endParaRPr lang="pl-PL" sz="1400" dirty="0" smtClean="0"/>
          </a:p>
          <a:p>
            <a:pPr marL="0" indent="0">
              <a:buNone/>
            </a:pPr>
            <a:r>
              <a:rPr lang="pl-PL" sz="1400" b="1" dirty="0" smtClean="0"/>
              <a:t>Departament Regionalnego Programu Operacyjnego </a:t>
            </a:r>
            <a:br>
              <a:rPr lang="pl-PL" sz="1400" b="1" dirty="0" smtClean="0"/>
            </a:br>
            <a:r>
              <a:rPr lang="pl-PL" sz="1400" b="1" dirty="0" smtClean="0"/>
              <a:t>Wydział Zarządzania Regionalnym Programem Operacyjnym, </a:t>
            </a:r>
          </a:p>
          <a:p>
            <a:pPr marL="0" indent="0">
              <a:buNone/>
            </a:pPr>
            <a:r>
              <a:rPr lang="pl-PL" sz="1400" b="1" dirty="0" smtClean="0"/>
              <a:t>Wybrzeże Słowackiego 12-14 Wrocław 50-411</a:t>
            </a:r>
            <a:endParaRPr lang="pl-PL" sz="1400" dirty="0" smtClean="0"/>
          </a:p>
          <a:p>
            <a:pPr marL="0" indent="0">
              <a:buNone/>
            </a:pPr>
            <a:endParaRPr lang="pl-PL" sz="1400" dirty="0" smtClean="0"/>
          </a:p>
          <a:p>
            <a:pPr marL="0" indent="0" algn="just">
              <a:buNone/>
            </a:pPr>
            <a:r>
              <a:rPr lang="pl-PL" sz="1400" dirty="0" smtClean="0"/>
              <a:t>oraz elektronicznie na adres:</a:t>
            </a:r>
          </a:p>
          <a:p>
            <a:pPr marL="0" indent="0" algn="just">
              <a:buNone/>
            </a:pPr>
            <a:r>
              <a:rPr lang="pl-PL" sz="1400" b="1" dirty="0" err="1" smtClean="0"/>
              <a:t>dpe@dolnyslask.pl</a:t>
            </a:r>
            <a:endParaRPr lang="pl-PL" sz="1400" dirty="0" smtClean="0"/>
          </a:p>
          <a:p>
            <a:pPr marL="0" indent="0" algn="just">
              <a:buNone/>
            </a:pPr>
            <a:r>
              <a:rPr lang="pl-PL" sz="1400" dirty="0" smtClean="0"/>
              <a:t>Uwagi do propozycji aktualizacji Indykatywnego Wykazu Indywidualnych Projektów Kluczowych </a:t>
            </a:r>
            <a:br>
              <a:rPr lang="pl-PL" sz="1400" dirty="0" smtClean="0"/>
            </a:br>
            <a:r>
              <a:rPr lang="pl-PL" sz="1400" dirty="0" smtClean="0"/>
              <a:t>dla Regionalnego Programu Operacyjnego Województwa Dolnośląskiego na lata 2007 – 2013 mogą być zgłaszane </a:t>
            </a:r>
            <a:r>
              <a:rPr lang="pl-PL" sz="1400" b="1" dirty="0" smtClean="0"/>
              <a:t>w terminie od 16 marca do 14 kwietnia 2011 r</a:t>
            </a:r>
            <a:r>
              <a:rPr lang="pl-PL" sz="1400" dirty="0" smtClean="0"/>
              <a:t>.</a:t>
            </a:r>
          </a:p>
          <a:p>
            <a:pPr marL="0" indent="0" algn="just">
              <a:buNone/>
            </a:pPr>
            <a:endParaRPr lang="pl-PL" sz="1400" dirty="0" smtClean="0"/>
          </a:p>
          <a:p>
            <a:endParaRPr lang="pl-PL" sz="1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929066"/>
            <a:ext cx="6400800" cy="1948206"/>
          </a:xfrm>
        </p:spPr>
        <p:txBody>
          <a:bodyPr>
            <a:normAutofit/>
          </a:bodyPr>
          <a:lstStyle/>
          <a:p>
            <a:r>
              <a:rPr lang="pl-PL" b="1" dirty="0" smtClean="0">
                <a:ln w="1905"/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Prezentacja wyników naboru                     i oceny projektów</a:t>
            </a:r>
          </a:p>
          <a:p>
            <a:endParaRPr lang="pl-PL" b="1" dirty="0">
              <a:ln w="1905"/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85720" y="5500702"/>
            <a:ext cx="86439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>
                <a:latin typeface="Calibri" pitchFamily="34" charset="0"/>
              </a:rPr>
              <a:t>Wydział Zarządzania RPO</a:t>
            </a:r>
            <a:r>
              <a:rPr lang="pl-PL" sz="1600" dirty="0" smtClean="0">
                <a:latin typeface="Calibri" pitchFamily="34" charset="0"/>
              </a:rPr>
              <a:t>• Wrocław, 1 kwietnia 2011 r.</a:t>
            </a:r>
            <a:endParaRPr lang="pl-PL" sz="1600" dirty="0">
              <a:latin typeface="Calibri" pitchFamily="34" charset="0"/>
            </a:endParaRPr>
          </a:p>
        </p:txBody>
      </p:sp>
      <p:sp>
        <p:nvSpPr>
          <p:cNvPr id="8" name="Tytuł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2016223"/>
          </a:xfrm>
        </p:spPr>
        <p:txBody>
          <a:bodyPr rtlCol="0">
            <a:noAutofit/>
          </a:bodyPr>
          <a:lstStyle/>
          <a:p>
            <a:pPr fontAlgn="auto">
              <a:lnSpc>
                <a:spcPts val="5800"/>
              </a:lnSpc>
              <a:spcAft>
                <a:spcPts val="0"/>
              </a:spcAft>
              <a:defRPr/>
            </a:pPr>
            <a:r>
              <a:rPr lang="pl-PL" sz="4000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190500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Aktualizacja Indykatywnego Wykazu Indywidualnych Projektów Kluczowych</a:t>
            </a:r>
            <a:endParaRPr lang="pl-PL" sz="4000" b="1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190500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2000232" y="90665"/>
            <a:ext cx="6929486" cy="409378"/>
          </a:xfrm>
          <a:prstGeom prst="rect">
            <a:avLst/>
          </a:prstGeom>
          <a:noFill/>
        </p:spPr>
        <p:txBody>
          <a:bodyPr>
            <a:normAutofit fontScale="925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REGIONALNY PROGRAM OPERACYJNY DLA WOJEWÓDZTWA DOLNOŚLĄSKIEGO NA LATA 2007 -2013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142844" y="6286520"/>
            <a:ext cx="2305080" cy="365125"/>
          </a:xfrm>
        </p:spPr>
        <p:txBody>
          <a:bodyPr/>
          <a:lstStyle/>
          <a:p>
            <a:pPr algn="l"/>
            <a:fld id="{B8E93883-39B3-4905-839E-C1773884D137}" type="slidenum">
              <a:rPr lang="pl-PL" sz="1600" b="1" smtClean="0"/>
              <a:pPr algn="l"/>
              <a:t>3</a:t>
            </a:fld>
            <a:endParaRPr lang="pl-PL" sz="1600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000232" y="90665"/>
            <a:ext cx="6929486" cy="409378"/>
          </a:xfrm>
          <a:prstGeom prst="rect">
            <a:avLst/>
          </a:prstGeom>
          <a:noFill/>
        </p:spPr>
        <p:txBody>
          <a:bodyPr>
            <a:normAutofit fontScale="925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REGIONALNY PROGRAM OPERACYJNY DLA WOJEWÓDZTWA DOLNOŚLĄSKIEGO NA LATA 2007 -2013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608512"/>
          </a:xfrm>
        </p:spPr>
        <p:txBody>
          <a:bodyPr lIns="72000">
            <a:noAutofit/>
          </a:bodyPr>
          <a:lstStyle/>
          <a:p>
            <a:pPr algn="just">
              <a:buNone/>
            </a:pPr>
            <a:r>
              <a:rPr lang="pl-PL" sz="1400" dirty="0" smtClean="0"/>
              <a:t>         </a:t>
            </a:r>
            <a:r>
              <a:rPr lang="pl-PL" sz="1600" dirty="0" smtClean="0"/>
              <a:t>Zarząd Województwa Dolnośląskiego na posiedzeniu dnia 15 marca 2011r.  podjął decyzję </a:t>
            </a:r>
            <a:br>
              <a:rPr lang="pl-PL" sz="1600" dirty="0" smtClean="0"/>
            </a:br>
            <a:r>
              <a:rPr lang="pl-PL" sz="1600" dirty="0" smtClean="0"/>
              <a:t>o przeprowadzeniu modyfikacji Indykatywnego Wykazu Indywidualnych Projektów Kluczowych w ramach Regionalnego Programu Operacyjnego dla Województwa Dolnośląskiego na lata 2007-2013 polegającego na dodaniu nowych projektów do listy. W tym celu w okresie W tym celu w okresie od 26 stycznia 2011r. do 11 lutego 2011r. przeprowadzony został nabór propozycji projektów w ramach działań 2.2, 4.4,4.5,4.6,6.4,7.2,9.1.</a:t>
            </a:r>
          </a:p>
          <a:p>
            <a:pPr>
              <a:buNone/>
            </a:pPr>
            <a:endParaRPr lang="pl-PL" sz="1400" dirty="0" smtClean="0"/>
          </a:p>
          <a:p>
            <a:pPr algn="just">
              <a:buNone/>
            </a:pPr>
            <a:r>
              <a:rPr lang="pl-PL" sz="1400" dirty="0" smtClean="0"/>
              <a:t>	Złożone propozycje projektów były przedmiotem oceny pracowników Departamentu Regionalnego Programu Operacyjnego pod kątem następujących kryteriów określonych przez Ministerstwo Rozwoju Regionalnego i zatwierdzonych przez Komitet Monitorujący:</a:t>
            </a:r>
          </a:p>
          <a:p>
            <a:pPr lvl="1" algn="just"/>
            <a:r>
              <a:rPr lang="pl-PL" sz="1400" dirty="0" err="1" smtClean="0"/>
              <a:t>kwalifikowalność</a:t>
            </a:r>
            <a:r>
              <a:rPr lang="pl-PL" sz="1400" dirty="0" smtClean="0"/>
              <a:t> projektu oraz beneficjenta,</a:t>
            </a:r>
          </a:p>
          <a:p>
            <a:pPr lvl="1" algn="just"/>
            <a:r>
              <a:rPr lang="pl-PL" sz="1400" dirty="0" smtClean="0"/>
              <a:t>zgodność projektu z celami Strategii Rozwoju Kraju (SRK), Narodowych Strategicznych Ram Odniesienia na lata 2007-2013 (NSRO), programu operacyjnego,</a:t>
            </a:r>
          </a:p>
          <a:p>
            <a:pPr lvl="1" algn="just"/>
            <a:r>
              <a:rPr lang="pl-PL" sz="1400" b="1" u="sng" dirty="0" smtClean="0"/>
              <a:t>skala oddziaływania projektu (w sposób opisowy należy przedstawić regionalny charakter projektu),</a:t>
            </a:r>
          </a:p>
          <a:p>
            <a:pPr lvl="1" algn="just"/>
            <a:r>
              <a:rPr lang="pl-PL" sz="1400" dirty="0" smtClean="0"/>
              <a:t>stopień wpływu projektu na osiągnięcie wskaźników SRK, NSRO oraz programu operacyjnego,</a:t>
            </a:r>
          </a:p>
          <a:p>
            <a:pPr lvl="1" algn="just"/>
            <a:r>
              <a:rPr lang="pl-PL" sz="1400" dirty="0" smtClean="0"/>
              <a:t>dostępność środków finansowych w ramach alokacji danego priorytetu programu operacyjnego.</a:t>
            </a:r>
          </a:p>
          <a:p>
            <a:pPr>
              <a:buNone/>
            </a:pPr>
            <a:endParaRPr lang="pl-PL" sz="3600" dirty="0" smtClean="0"/>
          </a:p>
          <a:p>
            <a:pPr>
              <a:buNone/>
            </a:pPr>
            <a:endParaRPr lang="pl-PL" sz="1400" b="1" u="sng" dirty="0" smtClean="0"/>
          </a:p>
          <a:p>
            <a:pPr>
              <a:buFontTx/>
              <a:buChar char="-"/>
            </a:pPr>
            <a:endParaRPr lang="pl-PL" sz="1400" dirty="0" smtClean="0"/>
          </a:p>
          <a:p>
            <a:pPr>
              <a:buNone/>
            </a:pPr>
            <a:endParaRPr lang="pl-PL" sz="1200" dirty="0" smtClean="0"/>
          </a:p>
          <a:p>
            <a:pPr>
              <a:buNone/>
            </a:pPr>
            <a:r>
              <a:rPr lang="pl-PL" sz="1200" b="1" dirty="0" smtClean="0"/>
              <a:t> </a:t>
            </a:r>
            <a:endParaRPr lang="pl-PL" sz="1200" dirty="0" smtClean="0"/>
          </a:p>
          <a:p>
            <a:pPr>
              <a:buNone/>
            </a:pPr>
            <a:endParaRPr lang="pl-PL" sz="12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142844" y="6286520"/>
            <a:ext cx="2305080" cy="365125"/>
          </a:xfrm>
        </p:spPr>
        <p:txBody>
          <a:bodyPr/>
          <a:lstStyle/>
          <a:p>
            <a:pPr algn="l"/>
            <a:fld id="{B8E93883-39B3-4905-839E-C1773884D137}" type="slidenum">
              <a:rPr lang="pl-PL" sz="1600" b="1" smtClean="0"/>
              <a:pPr algn="l"/>
              <a:t>4</a:t>
            </a:fld>
            <a:endParaRPr lang="pl-PL" sz="1600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000232" y="90665"/>
            <a:ext cx="6929486" cy="409378"/>
          </a:xfrm>
          <a:prstGeom prst="rect">
            <a:avLst/>
          </a:prstGeom>
          <a:noFill/>
        </p:spPr>
        <p:txBody>
          <a:bodyPr>
            <a:normAutofit fontScale="925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REGIONALNY PROGRAM OPERACYJNY DLA WOJEWÓDZTWA DOLNOŚLĄSKIEGO NA LATA 2007 -2013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608512"/>
          </a:xfrm>
        </p:spPr>
        <p:txBody>
          <a:bodyPr lIns="72000">
            <a:noAutofit/>
          </a:bodyPr>
          <a:lstStyle/>
          <a:p>
            <a:pPr>
              <a:buNone/>
            </a:pPr>
            <a:r>
              <a:rPr lang="pl-PL" sz="1400" dirty="0" smtClean="0"/>
              <a:t>           </a:t>
            </a:r>
            <a:endParaRPr lang="pl-PL" sz="1400" b="1" u="sng" dirty="0" smtClean="0"/>
          </a:p>
          <a:p>
            <a:pPr algn="just">
              <a:buNone/>
            </a:pPr>
            <a:r>
              <a:rPr lang="pl-PL" sz="1400" b="1" u="sng" dirty="0" smtClean="0"/>
              <a:t>Działanie 2.2 Rozwój usług elektronicznych – kwota naboru  </a:t>
            </a:r>
            <a:r>
              <a:rPr lang="pl-PL" sz="1400" b="1" dirty="0" smtClean="0"/>
              <a:t>3.162.000 PLN</a:t>
            </a:r>
            <a:r>
              <a:rPr lang="pl-PL" sz="1400" dirty="0" smtClean="0"/>
              <a:t> </a:t>
            </a:r>
          </a:p>
          <a:p>
            <a:pPr algn="just">
              <a:buNone/>
            </a:pPr>
            <a:r>
              <a:rPr lang="pl-PL" sz="1400" dirty="0" smtClean="0"/>
              <a:t>- typy projektu:</a:t>
            </a:r>
          </a:p>
          <a:p>
            <a:pPr lvl="0" algn="just">
              <a:buFont typeface="Wingdings" pitchFamily="2" charset="2"/>
              <a:buChar char="v"/>
            </a:pPr>
            <a:r>
              <a:rPr lang="pl-PL" sz="1400" dirty="0" smtClean="0"/>
              <a:t>tworzenie nowych i udoskonalanie istniejących cyfrowych baz danych oraz systemów elektronicznej archiwizacji;</a:t>
            </a:r>
          </a:p>
          <a:p>
            <a:pPr lvl="0" algn="just">
              <a:buFont typeface="Wingdings" pitchFamily="2" charset="2"/>
              <a:buChar char="v"/>
            </a:pPr>
            <a:r>
              <a:rPr lang="pl-PL" sz="1400" dirty="0" smtClean="0"/>
              <a:t>budowa zintegrowanych systemów informatycznych administracji publicznej wspomagających zarządzanie (back-office);</a:t>
            </a:r>
          </a:p>
          <a:p>
            <a:pPr algn="just">
              <a:buFont typeface="Wingdings" pitchFamily="2" charset="2"/>
              <a:buChar char="v"/>
            </a:pPr>
            <a:r>
              <a:rPr lang="pl-PL" sz="1400" dirty="0" smtClean="0"/>
              <a:t>których efektem będzie wprowadzenie elektronicznych usług publicznych dla ludności z terenu całego województwa</a:t>
            </a:r>
          </a:p>
          <a:p>
            <a:pPr algn="just">
              <a:buFontTx/>
              <a:buChar char="-"/>
            </a:pPr>
            <a:r>
              <a:rPr lang="pl-PL" sz="1400" dirty="0" smtClean="0"/>
              <a:t>typ beneficjenta - jednostki administracji rządowej</a:t>
            </a:r>
          </a:p>
          <a:p>
            <a:pPr algn="just">
              <a:buNone/>
            </a:pPr>
            <a:r>
              <a:rPr lang="pl-PL" sz="1600" b="1" dirty="0" smtClean="0"/>
              <a:t>W ramach naboru zgłoszono dwa projekty, które w całości wyczerpują alokację. ZWD postanowił skierować oba do konsultacji społecznych.</a:t>
            </a:r>
          </a:p>
          <a:p>
            <a:pPr>
              <a:buFontTx/>
              <a:buChar char="-"/>
            </a:pPr>
            <a:endParaRPr lang="pl-PL" sz="1400" dirty="0" smtClean="0"/>
          </a:p>
          <a:p>
            <a:pPr>
              <a:buNone/>
            </a:pPr>
            <a:endParaRPr lang="pl-PL" sz="1200" dirty="0" smtClean="0"/>
          </a:p>
          <a:p>
            <a:pPr>
              <a:buNone/>
            </a:pPr>
            <a:r>
              <a:rPr lang="pl-PL" sz="1200" b="1" dirty="0" smtClean="0"/>
              <a:t> </a:t>
            </a:r>
            <a:endParaRPr lang="pl-PL" sz="1200" dirty="0" smtClean="0"/>
          </a:p>
          <a:p>
            <a:pPr>
              <a:buNone/>
            </a:pPr>
            <a:endParaRPr lang="pl-PL" sz="12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142844" y="6286520"/>
            <a:ext cx="2305080" cy="365125"/>
          </a:xfrm>
        </p:spPr>
        <p:txBody>
          <a:bodyPr/>
          <a:lstStyle/>
          <a:p>
            <a:pPr algn="l"/>
            <a:fld id="{B8E93883-39B3-4905-839E-C1773884D137}" type="slidenum">
              <a:rPr lang="pl-PL" sz="1600" b="1" smtClean="0"/>
              <a:pPr algn="l"/>
              <a:t>5</a:t>
            </a:fld>
            <a:endParaRPr lang="pl-PL" sz="1600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000232" y="90665"/>
            <a:ext cx="6929486" cy="409378"/>
          </a:xfrm>
          <a:prstGeom prst="rect">
            <a:avLst/>
          </a:prstGeom>
          <a:noFill/>
        </p:spPr>
        <p:txBody>
          <a:bodyPr>
            <a:normAutofit fontScale="925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REGIONALNY PROGRAM OPERACYJNY DLA WOJEWÓDZTWA DOLNOŚLĄSKIEGO NA LATA 2007 -2013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08512"/>
          </a:xfrm>
        </p:spPr>
        <p:txBody>
          <a:bodyPr lIns="72000">
            <a:noAutofit/>
          </a:bodyPr>
          <a:lstStyle/>
          <a:p>
            <a:pPr>
              <a:buNone/>
            </a:pPr>
            <a:endParaRPr lang="pl-PL" sz="1200" dirty="0" smtClean="0"/>
          </a:p>
          <a:p>
            <a:pPr>
              <a:buNone/>
            </a:pPr>
            <a:r>
              <a:rPr lang="pl-PL" sz="1200" b="1" dirty="0" smtClean="0"/>
              <a:t> </a:t>
            </a:r>
          </a:p>
          <a:p>
            <a:pPr algn="just">
              <a:lnSpc>
                <a:spcPct val="150000"/>
              </a:lnSpc>
              <a:buNone/>
            </a:pPr>
            <a:r>
              <a:rPr lang="pl-PL" sz="1400" dirty="0" smtClean="0"/>
              <a:t>	Limit kontraktacji w priorytecie „Środowisko i bezpieczeństwo ekologiczne” wynosi 175 080 126 PLN. Obecnie zaplanowane oraz nierozstrzygnięte nabory pozwalają przeznaczyć do 59 787 946,90 PLN </a:t>
            </a:r>
            <a:br>
              <a:rPr lang="pl-PL" sz="1400" dirty="0" smtClean="0"/>
            </a:br>
            <a:r>
              <a:rPr lang="pl-PL" sz="1400" dirty="0" smtClean="0"/>
              <a:t>na </a:t>
            </a:r>
            <a:r>
              <a:rPr lang="pl-PL" sz="1400" dirty="0" smtClean="0"/>
              <a:t>projekty </a:t>
            </a:r>
            <a:r>
              <a:rPr lang="pl-PL" sz="1400" dirty="0" smtClean="0"/>
              <a:t>na listę podstawową IWIPK </a:t>
            </a:r>
            <a:r>
              <a:rPr lang="pl-PL" sz="1400" dirty="0" smtClean="0"/>
              <a:t>w </a:t>
            </a:r>
            <a:r>
              <a:rPr lang="pl-PL" sz="1400" dirty="0" smtClean="0"/>
              <a:t>tym priorytecie. </a:t>
            </a:r>
            <a:r>
              <a:rPr lang="pl-PL" sz="1400" dirty="0" smtClean="0"/>
              <a:t>Łączna, wnioskowana przez Beneficjentów kwota dofinansowania dla projektów zgłoszonych w ramach aktualizacji IWIPK w ramach priorytetu 4 RPO WD proponowanych do skierowania do konsultacji  wynosi 65 118 524,73 PLN, tym samym jest wyższa od dostępnej alokacji wolnych środków. Wymagać </a:t>
            </a:r>
            <a:r>
              <a:rPr lang="pl-PL" sz="1400" dirty="0" smtClean="0"/>
              <a:t>to będzie realokacji środków pomiędzy działaniami ww. </a:t>
            </a:r>
            <a:r>
              <a:rPr lang="pl-PL" sz="1400" dirty="0" smtClean="0"/>
              <a:t>priorytetu oraz  konieczne </a:t>
            </a:r>
            <a:r>
              <a:rPr lang="pl-PL" sz="1400" dirty="0" smtClean="0"/>
              <a:t>będzie ograniczenie liczby projektów wybranych do umieszczenia na liście podstawowej IWIPK RPO WD w naborach indywidualnych w działaniu 4.4, 4.5, 4.6.</a:t>
            </a:r>
          </a:p>
          <a:p>
            <a:pPr>
              <a:buNone/>
            </a:pPr>
            <a:endParaRPr lang="pl-PL" sz="1400" dirty="0" smtClean="0"/>
          </a:p>
          <a:p>
            <a:pPr>
              <a:buNone/>
            </a:pPr>
            <a:endParaRPr lang="pl-PL" sz="1400" dirty="0" smtClean="0"/>
          </a:p>
          <a:p>
            <a:pPr>
              <a:buNone/>
            </a:pPr>
            <a:r>
              <a:rPr lang="pl-PL" sz="1200" b="1" dirty="0" smtClean="0"/>
              <a:t> </a:t>
            </a:r>
            <a:endParaRPr lang="pl-PL" sz="1200" dirty="0" smtClean="0"/>
          </a:p>
          <a:p>
            <a:pPr>
              <a:buNone/>
            </a:pPr>
            <a:endParaRPr lang="pl-PL" sz="12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142844" y="6286520"/>
            <a:ext cx="2305080" cy="365125"/>
          </a:xfrm>
        </p:spPr>
        <p:txBody>
          <a:bodyPr/>
          <a:lstStyle/>
          <a:p>
            <a:pPr algn="l"/>
            <a:fld id="{B8E93883-39B3-4905-839E-C1773884D137}" type="slidenum">
              <a:rPr lang="pl-PL" sz="1600" b="1" smtClean="0"/>
              <a:pPr algn="l"/>
              <a:t>6</a:t>
            </a:fld>
            <a:endParaRPr lang="pl-PL" sz="1600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000232" y="90665"/>
            <a:ext cx="6929486" cy="409378"/>
          </a:xfrm>
          <a:prstGeom prst="rect">
            <a:avLst/>
          </a:prstGeom>
          <a:noFill/>
        </p:spPr>
        <p:txBody>
          <a:bodyPr>
            <a:normAutofit fontScale="925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REGIONALNY PROGRAM OPERACYJNY DLA WOJEWÓDZTWA DOLNOŚLĄSKIEGO NA LATA 2007 -2013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52528"/>
          </a:xfrm>
        </p:spPr>
        <p:txBody>
          <a:bodyPr lIns="72000">
            <a:noAutofit/>
          </a:bodyPr>
          <a:lstStyle/>
          <a:p>
            <a:pPr>
              <a:buNone/>
            </a:pPr>
            <a:endParaRPr lang="pl-PL" sz="1200" dirty="0" smtClean="0"/>
          </a:p>
          <a:p>
            <a:pPr>
              <a:buNone/>
            </a:pPr>
            <a:r>
              <a:rPr lang="pl-PL" sz="1200" b="1" dirty="0" smtClean="0"/>
              <a:t> </a:t>
            </a:r>
            <a:endParaRPr lang="pl-PL" sz="1400" dirty="0" smtClean="0"/>
          </a:p>
          <a:p>
            <a:pPr algn="just">
              <a:buNone/>
            </a:pPr>
            <a:r>
              <a:rPr lang="pl-PL" sz="1400" b="1" u="sng" dirty="0" smtClean="0"/>
              <a:t>Działanie 4.4 Zabezpieczenie przeciwpowodziowe i zapobieganie suszom - kwota naboru: 40.000.000 PLN</a:t>
            </a:r>
            <a:endParaRPr lang="pl-PL" sz="1400" u="sng" dirty="0" smtClean="0"/>
          </a:p>
          <a:p>
            <a:pPr algn="just">
              <a:buFontTx/>
              <a:buChar char="-"/>
            </a:pPr>
            <a:r>
              <a:rPr lang="pl-PL" sz="1400" dirty="0" smtClean="0"/>
              <a:t>typ projektu:</a:t>
            </a:r>
          </a:p>
          <a:p>
            <a:pPr algn="just">
              <a:buFont typeface="Wingdings" pitchFamily="2" charset="2"/>
              <a:buChar char="v"/>
            </a:pPr>
            <a:r>
              <a:rPr lang="pl-PL" sz="1400" dirty="0" smtClean="0"/>
              <a:t>regulacja i utrzymanie cieków wodnych (pogłębianie, stabilizacja brzegów, prace remontowe w korytach rzecznych itd.), uwzględniające potrzeby ochrony przyrody, w tym bioróżnorodności;</a:t>
            </a:r>
          </a:p>
          <a:p>
            <a:pPr algn="just">
              <a:buFont typeface="Wingdings" pitchFamily="2" charset="2"/>
              <a:buChar char="v"/>
            </a:pPr>
            <a:r>
              <a:rPr lang="pl-PL" sz="1400" dirty="0" smtClean="0"/>
              <a:t>roboty budowlane i zakupu wyposażenia dla obiektów technicznej ochrony przeciwpowodziowej, zwiększających retencję wód powierzchniowych (np. wałów, przepompowni, magazynów przeciwpowodziowych, urządzeń piętrzących i zbiorników);</a:t>
            </a:r>
          </a:p>
          <a:p>
            <a:pPr algn="just">
              <a:buFont typeface="Wingdings" pitchFamily="2" charset="2"/>
              <a:buChar char="v"/>
            </a:pPr>
            <a:r>
              <a:rPr lang="pl-PL" sz="1400" dirty="0" smtClean="0"/>
              <a:t>prace ziemne i roboty budowlane związane z utrzymaniem i regulacją cieków wodnych, poprawiające bilans wodny w zlewniach, a także związane z budową i remontem zbiorników wielofunkcyjnych, małej retencji i suchych zbiorników przeciwpowodziowych</a:t>
            </a:r>
          </a:p>
          <a:p>
            <a:pPr algn="just">
              <a:buFontTx/>
              <a:buChar char="-"/>
            </a:pPr>
            <a:r>
              <a:rPr lang="pl-PL" sz="1400" dirty="0" smtClean="0"/>
              <a:t>typ beneficjenta - Dolnośląski Zarząd Melioracji i Urządzeń Wodnych we Wrocławiu oraz Regionalny Zarząd Gospodarki Wodnej we Wrocławiu.</a:t>
            </a:r>
          </a:p>
          <a:p>
            <a:pPr algn="just">
              <a:buNone/>
            </a:pPr>
            <a:r>
              <a:rPr lang="pl-PL" sz="1400" dirty="0" smtClean="0"/>
              <a:t>	</a:t>
            </a:r>
            <a:r>
              <a:rPr lang="pl-PL" sz="1500" b="1" dirty="0" smtClean="0"/>
              <a:t>Dolnośląski Zarząd Melioracji i Urządzeń Wodnych we Wrocławiu zgłosił w ramach naboru 3 projekty  </a:t>
            </a:r>
            <a:r>
              <a:rPr lang="pl-PL" sz="1500" b="1" dirty="0" smtClean="0"/>
              <a:t>na </a:t>
            </a:r>
            <a:r>
              <a:rPr lang="pl-PL" sz="1500" b="1" dirty="0" smtClean="0"/>
              <a:t>łączna kwotę dofinansowania wynoszącą 62 644 950,00 PLN.  Ze względu na brak środków </a:t>
            </a:r>
            <a:r>
              <a:rPr lang="pl-PL" sz="1500" b="1" dirty="0" smtClean="0"/>
              <a:t>do </a:t>
            </a:r>
            <a:r>
              <a:rPr lang="pl-PL" sz="1500" b="1" dirty="0" smtClean="0"/>
              <a:t>konsultacji społecznych skierowano decyzją ZWD </a:t>
            </a:r>
            <a:r>
              <a:rPr lang="pl-PL" sz="1500" b="1" dirty="0" smtClean="0"/>
              <a:t>dwa</a:t>
            </a:r>
            <a:r>
              <a:rPr lang="pl-PL" sz="1500" b="1" dirty="0" smtClean="0"/>
              <a:t> </a:t>
            </a:r>
            <a:r>
              <a:rPr lang="pl-PL" sz="1500" b="1" dirty="0" smtClean="0"/>
              <a:t>z nich na łączna kwotę dofinansowania wynoszącą 46 566 234,00 PLN</a:t>
            </a:r>
            <a:r>
              <a:rPr lang="pl-PL" sz="1500" b="1" dirty="0" smtClean="0"/>
              <a:t>. Ze względu, że kwota ta przewyższa kwotę na nabór  prawdopodobnie będzie konieczność zmniejszenia dofinansowania dla jednego                             z projektów .</a:t>
            </a:r>
            <a:endParaRPr lang="pl-PL" sz="1500" b="1" dirty="0" smtClean="0"/>
          </a:p>
          <a:p>
            <a:pPr>
              <a:buNone/>
            </a:pPr>
            <a:endParaRPr lang="pl-PL" sz="1400" dirty="0" smtClean="0"/>
          </a:p>
          <a:p>
            <a:pPr>
              <a:buNone/>
            </a:pPr>
            <a:r>
              <a:rPr lang="pl-PL" sz="1200" b="1" dirty="0" smtClean="0"/>
              <a:t> </a:t>
            </a:r>
            <a:endParaRPr lang="pl-PL" sz="1200" dirty="0" smtClean="0"/>
          </a:p>
          <a:p>
            <a:pPr>
              <a:buNone/>
            </a:pPr>
            <a:endParaRPr lang="pl-PL" sz="12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142844" y="6286520"/>
            <a:ext cx="2305080" cy="365125"/>
          </a:xfrm>
        </p:spPr>
        <p:txBody>
          <a:bodyPr/>
          <a:lstStyle/>
          <a:p>
            <a:pPr algn="l"/>
            <a:fld id="{B8E93883-39B3-4905-839E-C1773884D137}" type="slidenum">
              <a:rPr lang="pl-PL" sz="1600" b="1" smtClean="0"/>
              <a:pPr algn="l"/>
              <a:t>7</a:t>
            </a:fld>
            <a:endParaRPr lang="pl-PL" sz="1600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000232" y="90665"/>
            <a:ext cx="6929486" cy="409378"/>
          </a:xfrm>
          <a:prstGeom prst="rect">
            <a:avLst/>
          </a:prstGeom>
          <a:noFill/>
        </p:spPr>
        <p:txBody>
          <a:bodyPr>
            <a:normAutofit fontScale="925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REGIONALNY PROGRAM OPERACYJNY DLA WOJEWÓDZTWA DOLNOŚLĄSKIEGO NA LATA 2007 -2013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08512"/>
          </a:xfrm>
        </p:spPr>
        <p:txBody>
          <a:bodyPr lIns="72000">
            <a:noAutofit/>
          </a:bodyPr>
          <a:lstStyle/>
          <a:p>
            <a:pPr>
              <a:buNone/>
            </a:pPr>
            <a:endParaRPr lang="pl-PL" sz="1200" dirty="0" smtClean="0"/>
          </a:p>
          <a:p>
            <a:pPr algn="just">
              <a:buNone/>
            </a:pPr>
            <a:r>
              <a:rPr lang="pl-PL" sz="1400" b="1" u="sng" dirty="0" smtClean="0"/>
              <a:t>Działanie 4.5 Rekultywacja obszarów zdegradowanych - </a:t>
            </a:r>
            <a:r>
              <a:rPr lang="pl-PL" sz="1400" b="1" dirty="0" smtClean="0"/>
              <a:t>kwota naboru: 2.037.000 PLN</a:t>
            </a:r>
            <a:r>
              <a:rPr lang="pl-PL" sz="1400" dirty="0" smtClean="0"/>
              <a:t> </a:t>
            </a:r>
          </a:p>
          <a:p>
            <a:pPr algn="just">
              <a:buNone/>
            </a:pPr>
            <a:r>
              <a:rPr lang="pl-PL" sz="1400" dirty="0" smtClean="0"/>
              <a:t>typ projektu:</a:t>
            </a:r>
          </a:p>
          <a:p>
            <a:pPr algn="just">
              <a:buFont typeface="Wingdings" pitchFamily="2" charset="2"/>
              <a:buChar char="v"/>
            </a:pPr>
            <a:r>
              <a:rPr lang="pl-PL" sz="1400" dirty="0" smtClean="0"/>
              <a:t>rekultywacja obszarów zdegradowanych (w tym poprzemysłowych i powojskowych) polegająca </a:t>
            </a:r>
            <a:br>
              <a:rPr lang="pl-PL" sz="1400" dirty="0" smtClean="0"/>
            </a:br>
            <a:r>
              <a:rPr lang="pl-PL" sz="1400" dirty="0" smtClean="0"/>
              <a:t>na zagospodarowaniu tych terenów na cele przyrodnicze, rekreacyjno-wypoczynkowe lub gospodarki proekologicznej, z wyłączeniem przeznaczenia tych terenów na działalność komercyjną lub odpłatną; </a:t>
            </a:r>
            <a:r>
              <a:rPr lang="pl-PL" sz="1400" b="1" u="sng" dirty="0" smtClean="0"/>
              <a:t>wyłącznie projekty o charakterze ponadlokalnym (obejmujące co najmniej dwa powiaty)</a:t>
            </a:r>
            <a:endParaRPr lang="pl-PL" sz="1400" dirty="0" smtClean="0"/>
          </a:p>
          <a:p>
            <a:pPr algn="just">
              <a:buFontTx/>
              <a:buChar char="-"/>
            </a:pPr>
            <a:r>
              <a:rPr lang="pl-PL" sz="1400" dirty="0" smtClean="0"/>
              <a:t>typ beneficjenta - jednostki sektora finansów publicznych</a:t>
            </a:r>
          </a:p>
          <a:p>
            <a:pPr lvl="0" algn="just">
              <a:buNone/>
            </a:pPr>
            <a:endParaRPr lang="pl-PL" sz="1400" dirty="0" smtClean="0"/>
          </a:p>
          <a:p>
            <a:pPr lvl="0" algn="just">
              <a:buNone/>
            </a:pPr>
            <a:r>
              <a:rPr lang="pl-PL" sz="1400" dirty="0" smtClean="0"/>
              <a:t>	W ramach działania zgłoszone zostały 2 projekty (Komendy Wojewódzkiej Policji we Wrocławiu oraz Miasta Jelenia Góra ) na łączna kwotę dofinansowania wynoszącą 3 906 790,37 PLN.</a:t>
            </a:r>
          </a:p>
          <a:p>
            <a:pPr algn="just">
              <a:buNone/>
            </a:pPr>
            <a:r>
              <a:rPr lang="pl-PL" sz="1400" dirty="0" smtClean="0"/>
              <a:t>	</a:t>
            </a:r>
            <a:r>
              <a:rPr lang="pl-PL" sz="1400" b="1" u="sng" dirty="0" smtClean="0"/>
              <a:t>Do konsultacji społecznych został skierowany projekt </a:t>
            </a:r>
            <a:r>
              <a:rPr lang="pl-PL" sz="1400" b="1" u="sng" dirty="0" smtClean="0"/>
              <a:t>Komendy Wojewódzkiej Policji. </a:t>
            </a:r>
            <a:endParaRPr lang="pl-PL" sz="1400" b="1" u="sng" dirty="0" smtClean="0"/>
          </a:p>
          <a:p>
            <a:pPr algn="just">
              <a:buNone/>
            </a:pPr>
            <a:r>
              <a:rPr lang="pl-PL" sz="1400" dirty="0" smtClean="0"/>
              <a:t> </a:t>
            </a:r>
            <a:r>
              <a:rPr lang="pl-PL" sz="1400" dirty="0" smtClean="0"/>
              <a:t>        Wniosek </a:t>
            </a:r>
            <a:r>
              <a:rPr lang="pl-PL" sz="1400" dirty="0" smtClean="0"/>
              <a:t>Gminy jelenia Góra został odrzucony na etapie oceny z uwagi na  lokalny charakter, ograniczony do terenu Kotliny </a:t>
            </a:r>
            <a:r>
              <a:rPr lang="pl-PL" sz="1400" dirty="0" smtClean="0"/>
              <a:t>Jeleniogórskiej. Uzyskane w </a:t>
            </a:r>
            <a:r>
              <a:rPr lang="pl-PL" sz="1400" dirty="0" smtClean="0"/>
              <a:t>wyniku realizacji projektu rezultaty przyczynią się do podniesienia bezpośrednio atrakcyjności miasta  </a:t>
            </a:r>
            <a:r>
              <a:rPr lang="pl-PL" sz="1400" dirty="0" smtClean="0"/>
              <a:t>i </a:t>
            </a:r>
            <a:r>
              <a:rPr lang="pl-PL" sz="1400" dirty="0" smtClean="0"/>
              <a:t>okolic Jeleniej Góry, a pośrednio Kotliny Jeleniogórskiej. Tym samym nie zostało spełnione kryterium dotyczące „Regionalnej skali oddziaływania projektu”.</a:t>
            </a:r>
          </a:p>
          <a:p>
            <a:pPr lvl="0">
              <a:buNone/>
            </a:pPr>
            <a:r>
              <a:rPr lang="pl-PL" sz="1400" dirty="0" smtClean="0"/>
              <a:t>  </a:t>
            </a:r>
          </a:p>
          <a:p>
            <a:pPr lvl="0"/>
            <a:endParaRPr lang="pl-PL" sz="1200" dirty="0" smtClean="0"/>
          </a:p>
          <a:p>
            <a:pPr lvl="0"/>
            <a:endParaRPr lang="pl-PL" sz="1200" dirty="0" smtClean="0"/>
          </a:p>
          <a:p>
            <a:pPr lvl="0"/>
            <a:endParaRPr lang="pl-PL" sz="1200" dirty="0" smtClean="0"/>
          </a:p>
          <a:p>
            <a:pPr lvl="0"/>
            <a:endParaRPr lang="pl-PL" sz="1200" dirty="0" smtClean="0"/>
          </a:p>
          <a:p>
            <a:pPr lvl="0"/>
            <a:endParaRPr lang="pl-PL" sz="1200" dirty="0" smtClean="0"/>
          </a:p>
          <a:p>
            <a:pPr lvl="0"/>
            <a:endParaRPr lang="pl-PL" sz="1200" dirty="0" smtClean="0"/>
          </a:p>
          <a:p>
            <a:pPr lvl="0"/>
            <a:endParaRPr lang="pl-PL" sz="1200" dirty="0" smtClean="0"/>
          </a:p>
          <a:p>
            <a:pPr>
              <a:buNone/>
            </a:pPr>
            <a:endParaRPr lang="pl-PL" sz="1200" dirty="0" smtClean="0"/>
          </a:p>
          <a:p>
            <a:pPr>
              <a:buNone/>
            </a:pPr>
            <a:r>
              <a:rPr lang="pl-PL" sz="1200" b="1" dirty="0" smtClean="0"/>
              <a:t> </a:t>
            </a:r>
            <a:endParaRPr lang="pl-PL" sz="1200" dirty="0" smtClean="0"/>
          </a:p>
          <a:p>
            <a:pPr>
              <a:buNone/>
            </a:pPr>
            <a:endParaRPr lang="pl-PL" sz="12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142844" y="6286520"/>
            <a:ext cx="2305080" cy="365125"/>
          </a:xfrm>
        </p:spPr>
        <p:txBody>
          <a:bodyPr/>
          <a:lstStyle/>
          <a:p>
            <a:pPr algn="l"/>
            <a:fld id="{B8E93883-39B3-4905-839E-C1773884D137}" type="slidenum">
              <a:rPr lang="pl-PL" sz="1600" b="1" smtClean="0"/>
              <a:pPr algn="l"/>
              <a:t>8</a:t>
            </a:fld>
            <a:endParaRPr lang="pl-PL" sz="1600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000232" y="90665"/>
            <a:ext cx="6929486" cy="409378"/>
          </a:xfrm>
          <a:prstGeom prst="rect">
            <a:avLst/>
          </a:prstGeom>
          <a:noFill/>
        </p:spPr>
        <p:txBody>
          <a:bodyPr>
            <a:normAutofit fontScale="925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REGIONALNY PROGRAM OPERACYJNY DLA WOJEWÓDZTWA DOLNOŚLĄSKIEGO NA LATA 2007 -2013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608512"/>
          </a:xfrm>
        </p:spPr>
        <p:txBody>
          <a:bodyPr lIns="72000">
            <a:noAutofit/>
          </a:bodyPr>
          <a:lstStyle/>
          <a:p>
            <a:pPr>
              <a:buNone/>
            </a:pPr>
            <a:endParaRPr lang="pl-PL" sz="1200" dirty="0" smtClean="0"/>
          </a:p>
          <a:p>
            <a:pPr algn="just">
              <a:buNone/>
            </a:pPr>
            <a:r>
              <a:rPr lang="pl-PL" sz="1400" b="1" u="sng" dirty="0" smtClean="0"/>
              <a:t>Działanie 4.6 Wsparcie instytucji zajmujących się zabezpieczeniem środowiska naturalnego - kwota naboru: 12.279.831PLN</a:t>
            </a:r>
            <a:r>
              <a:rPr lang="pl-PL" sz="1400" u="sng" dirty="0" smtClean="0"/>
              <a:t> </a:t>
            </a:r>
          </a:p>
          <a:p>
            <a:pPr algn="just">
              <a:buNone/>
            </a:pPr>
            <a:r>
              <a:rPr lang="pl-PL" sz="1200" dirty="0" smtClean="0"/>
              <a:t>typ projektu:</a:t>
            </a:r>
          </a:p>
          <a:p>
            <a:pPr lvl="0" algn="just">
              <a:buFont typeface="Wingdings" pitchFamily="2" charset="2"/>
              <a:buChar char="v"/>
            </a:pPr>
            <a:r>
              <a:rPr lang="pl-PL" sz="1200" dirty="0" smtClean="0"/>
              <a:t>projekty z zakresu systemu monitoringu i powiadamiania wszystkich komponentów środowiska naturalnego dotyczące zakupu specjalistycznego sprzętu technicznego  i komputerowego, oprogramowania oraz budowy, modernizacji stosownych pomieszczeń.</a:t>
            </a:r>
          </a:p>
          <a:p>
            <a:pPr lvl="0" algn="just">
              <a:buFont typeface="Wingdings" pitchFamily="2" charset="2"/>
              <a:buChar char="v"/>
            </a:pPr>
            <a:r>
              <a:rPr lang="pl-PL" sz="1200" dirty="0" smtClean="0"/>
              <a:t>projekty dotyczące budowy, rozbudowy, modernizacji centrów ratownictwa i wyspecjalizowanych służb jak również zakupu specjalistycznego sprzętu technicznego  (w tym środków łączności) tak, aby mogły one skutecznie ograniczać i zwalczać skutki katastrof i klęsk żywiołowych oraz technologicznych.</a:t>
            </a:r>
          </a:p>
          <a:p>
            <a:pPr lvl="0" algn="just">
              <a:buFont typeface="Wingdings" pitchFamily="2" charset="2"/>
              <a:buChar char="v"/>
            </a:pPr>
            <a:r>
              <a:rPr lang="pl-PL" sz="1200" dirty="0" smtClean="0"/>
              <a:t>projekty dotyczące rozwoju infrastruktury związanej  z zapobieganiem oraz szybką likwidacją zagrożeń i skutków pożarowych (np. systemy ostrzegania, budowy leśnych dróg dojazdowych, punktów czerpania wody);</a:t>
            </a:r>
          </a:p>
          <a:p>
            <a:pPr lvl="0" algn="just">
              <a:buFont typeface="Wingdings" pitchFamily="2" charset="2"/>
              <a:buChar char="v"/>
            </a:pPr>
            <a:r>
              <a:rPr lang="pl-PL" sz="1200" dirty="0" smtClean="0"/>
              <a:t>projekty dotyczące budowy, rozbudowy centrów ratownictwa i wyspecjalizowanych służb jak również zakup specjalistycznego sprzętu technicznego tak, aby mogły one skutecznie ograniczać oraz zwalczać skutki związane  z pożarami;</a:t>
            </a:r>
          </a:p>
          <a:p>
            <a:pPr lvl="0" algn="just">
              <a:buFont typeface="Wingdings" pitchFamily="2" charset="2"/>
              <a:buChar char="v"/>
            </a:pPr>
            <a:r>
              <a:rPr lang="pl-PL" sz="1200" dirty="0" smtClean="0"/>
              <a:t>projekty dotyczące rozminowania terenów powojskowych.</a:t>
            </a:r>
          </a:p>
          <a:p>
            <a:pPr algn="just">
              <a:buNone/>
            </a:pPr>
            <a:r>
              <a:rPr lang="pl-PL" sz="1400" b="1" u="sng" dirty="0" smtClean="0"/>
              <a:t>Wszystkie projekty musza posiadać charakter  ponadlokalny (obejmować co najmniej dwa powiaty)</a:t>
            </a:r>
            <a:endParaRPr lang="pl-PL" sz="1400" dirty="0" smtClean="0"/>
          </a:p>
          <a:p>
            <a:pPr algn="just">
              <a:buFontTx/>
              <a:buChar char="-"/>
            </a:pPr>
            <a:r>
              <a:rPr lang="pl-PL" sz="1400" dirty="0" smtClean="0"/>
              <a:t>typ beneficjenta:</a:t>
            </a:r>
          </a:p>
          <a:p>
            <a:pPr algn="just">
              <a:buFontTx/>
              <a:buChar char="-"/>
            </a:pPr>
            <a:r>
              <a:rPr lang="pl-PL" sz="1200" dirty="0" smtClean="0"/>
              <a:t>jednostki sektora finansów publicznych</a:t>
            </a:r>
          </a:p>
          <a:p>
            <a:pPr algn="just">
              <a:buFontTx/>
              <a:buChar char="-"/>
            </a:pPr>
            <a:r>
              <a:rPr lang="pl-PL" sz="1200" dirty="0" smtClean="0"/>
              <a:t>PGL Lasy Państwowe i jego jednostki organizacyjne</a:t>
            </a:r>
          </a:p>
          <a:p>
            <a:pPr algn="just">
              <a:buFontTx/>
              <a:buChar char="-"/>
            </a:pPr>
            <a:r>
              <a:rPr lang="pl-PL" sz="1200" dirty="0" smtClean="0"/>
              <a:t>parki narodowe i krajobrazowe.</a:t>
            </a:r>
          </a:p>
          <a:p>
            <a:pPr lvl="0"/>
            <a:endParaRPr lang="pl-PL" sz="1200" dirty="0" smtClean="0"/>
          </a:p>
          <a:p>
            <a:pPr lvl="0"/>
            <a:endParaRPr lang="pl-PL" sz="1200" dirty="0" smtClean="0"/>
          </a:p>
          <a:p>
            <a:pPr lvl="0"/>
            <a:endParaRPr lang="pl-PL" sz="1200" dirty="0" smtClean="0"/>
          </a:p>
          <a:p>
            <a:pPr lvl="0"/>
            <a:endParaRPr lang="pl-PL" sz="1200" dirty="0" smtClean="0"/>
          </a:p>
          <a:p>
            <a:pPr lvl="0"/>
            <a:endParaRPr lang="pl-PL" sz="1200" dirty="0" smtClean="0"/>
          </a:p>
          <a:p>
            <a:pPr>
              <a:buNone/>
            </a:pPr>
            <a:endParaRPr lang="pl-PL" sz="1200" dirty="0" smtClean="0"/>
          </a:p>
          <a:p>
            <a:pPr>
              <a:buNone/>
            </a:pPr>
            <a:r>
              <a:rPr lang="pl-PL" sz="1200" b="1" dirty="0" smtClean="0"/>
              <a:t> </a:t>
            </a:r>
            <a:endParaRPr lang="pl-PL" sz="1200" dirty="0" smtClean="0"/>
          </a:p>
          <a:p>
            <a:pPr>
              <a:buNone/>
            </a:pPr>
            <a:endParaRPr lang="pl-PL" sz="12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142844" y="6286520"/>
            <a:ext cx="2305080" cy="365125"/>
          </a:xfrm>
        </p:spPr>
        <p:txBody>
          <a:bodyPr/>
          <a:lstStyle/>
          <a:p>
            <a:pPr algn="l"/>
            <a:fld id="{B8E93883-39B3-4905-839E-C1773884D137}" type="slidenum">
              <a:rPr lang="pl-PL" sz="1600" b="1" smtClean="0"/>
              <a:pPr algn="l"/>
              <a:t>9</a:t>
            </a:fld>
            <a:endParaRPr lang="pl-PL" sz="1600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000232" y="90665"/>
            <a:ext cx="6929486" cy="409378"/>
          </a:xfrm>
          <a:prstGeom prst="rect">
            <a:avLst/>
          </a:prstGeom>
          <a:noFill/>
        </p:spPr>
        <p:txBody>
          <a:bodyPr>
            <a:normAutofit fontScale="925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REGIONALNY PROGRAM OPERACYJNY DLA WOJEWÓDZTWA DOLNOŚLĄSKIEGO NA LATA 2007 -2013</a:t>
            </a: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683568" y="1340768"/>
            <a:ext cx="8013576" cy="4608512"/>
          </a:xfrm>
        </p:spPr>
        <p:txBody>
          <a:bodyPr lIns="72000">
            <a:noAutofit/>
          </a:bodyPr>
          <a:lstStyle/>
          <a:p>
            <a:pPr lvl="0">
              <a:buNone/>
            </a:pPr>
            <a:endParaRPr lang="pl-PL" sz="1200" dirty="0" smtClean="0"/>
          </a:p>
          <a:p>
            <a:pPr lvl="0"/>
            <a:endParaRPr lang="pl-PL" sz="1200" dirty="0" smtClean="0"/>
          </a:p>
          <a:p>
            <a:pPr lvl="0" algn="just">
              <a:buNone/>
            </a:pPr>
            <a:r>
              <a:rPr lang="pl-PL" sz="1400" b="1" dirty="0" smtClean="0"/>
              <a:t>	W ramach naboru zgłoszonych zostało  14 projektów na łączna kwotę dofinansowania   </a:t>
            </a:r>
            <a:r>
              <a:rPr lang="pl-PL" sz="1400" b="1" dirty="0" smtClean="0"/>
              <a:t>                          - </a:t>
            </a:r>
            <a:r>
              <a:rPr lang="pl-PL" sz="1400" b="1" dirty="0" smtClean="0"/>
              <a:t>42 558 013,71  PLN.</a:t>
            </a:r>
          </a:p>
          <a:p>
            <a:pPr algn="just">
              <a:buNone/>
            </a:pPr>
            <a:r>
              <a:rPr lang="pl-PL" sz="1400" dirty="0" smtClean="0"/>
              <a:t>	11 projektów, mających charakter lokalny, zostało odrzuconych w toku oceny z uwagi na nie spełnienie kryterium „Regionalnej skali oddziaływania projektu. Dodatkowo 5 z nich jest niezgodne z warunkiem wskazanym w ogłoszeniu naborze propozycji projektów do umieszczenia w IWIPK i </a:t>
            </a:r>
            <a:r>
              <a:rPr lang="pl-PL" sz="1400" u="sng" dirty="0" smtClean="0"/>
              <a:t>nie kwalifikują się</a:t>
            </a:r>
            <a:r>
              <a:rPr lang="pl-PL" sz="1400" dirty="0" smtClean="0"/>
              <a:t> do wsparcia ponieważ są realizowane wyłącznie na terenie jednego powiatu, co stanowi naruszenie kryterium dotyczącego „</a:t>
            </a:r>
            <a:r>
              <a:rPr lang="pl-PL" sz="1400" dirty="0" err="1" smtClean="0"/>
              <a:t>Kwalifikowalność</a:t>
            </a:r>
            <a:r>
              <a:rPr lang="pl-PL" sz="1400" dirty="0" smtClean="0"/>
              <a:t> projektu oraz beneficjenta”</a:t>
            </a:r>
          </a:p>
          <a:p>
            <a:pPr lvl="0"/>
            <a:endParaRPr lang="pl-PL" sz="1200" dirty="0" smtClean="0"/>
          </a:p>
          <a:p>
            <a:pPr lvl="0"/>
            <a:endParaRPr lang="pl-PL" sz="1200" dirty="0" smtClean="0"/>
          </a:p>
          <a:p>
            <a:pPr>
              <a:buNone/>
            </a:pPr>
            <a:endParaRPr lang="pl-PL" sz="1200" dirty="0" smtClean="0"/>
          </a:p>
          <a:p>
            <a:pPr>
              <a:buNone/>
            </a:pPr>
            <a:r>
              <a:rPr lang="pl-PL" sz="1200" b="1" dirty="0" smtClean="0"/>
              <a:t> </a:t>
            </a:r>
            <a:endParaRPr lang="pl-PL" sz="1200" dirty="0" smtClean="0"/>
          </a:p>
          <a:p>
            <a:pPr>
              <a:buNone/>
            </a:pPr>
            <a:endParaRPr lang="pl-PL" sz="1200" dirty="0" smtClean="0"/>
          </a:p>
        </p:txBody>
      </p:sp>
      <p:sp>
        <p:nvSpPr>
          <p:cNvPr id="8" name="Symbol zastępczy zawartości 6"/>
          <p:cNvSpPr txBox="1">
            <a:spLocks/>
          </p:cNvSpPr>
          <p:nvPr/>
        </p:nvSpPr>
        <p:spPr>
          <a:xfrm>
            <a:off x="619944" y="1493168"/>
            <a:ext cx="8229600" cy="4608512"/>
          </a:xfrm>
          <a:prstGeom prst="rect">
            <a:avLst/>
          </a:prstGeom>
        </p:spPr>
        <p:txBody>
          <a:bodyPr vert="horz" lIns="7200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endParaRPr kumimoji="0" lang="pl-PL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endParaRPr lang="pl-PL" sz="1400" dirty="0" smtClean="0"/>
          </a:p>
          <a:p>
            <a:pPr marL="342900" lvl="0" indent="-342900">
              <a:spcBef>
                <a:spcPct val="20000"/>
              </a:spcBef>
            </a:pPr>
            <a:endParaRPr kumimoji="0" lang="pl-PL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endParaRPr lang="pl-PL" sz="1400" dirty="0" smtClean="0"/>
          </a:p>
          <a:p>
            <a:pPr marL="342900" lvl="0" indent="-342900">
              <a:spcBef>
                <a:spcPct val="20000"/>
              </a:spcBef>
            </a:pPr>
            <a:endParaRPr kumimoji="0" lang="pl-PL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endParaRPr lang="pl-PL" sz="1400" dirty="0" smtClean="0"/>
          </a:p>
          <a:p>
            <a:pPr marL="342900" lvl="0" indent="-342900">
              <a:spcBef>
                <a:spcPct val="20000"/>
              </a:spcBef>
            </a:pPr>
            <a:endParaRPr kumimoji="0" lang="pl-PL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endParaRPr lang="pl-PL" sz="1400" dirty="0" smtClean="0"/>
          </a:p>
          <a:p>
            <a:pPr marL="342900" lvl="0" indent="-342900">
              <a:spcBef>
                <a:spcPct val="20000"/>
              </a:spcBef>
            </a:pPr>
            <a:r>
              <a:rPr kumimoji="0" lang="pl-PL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Do konsultacji</a:t>
            </a:r>
            <a:r>
              <a:rPr kumimoji="0" lang="pl-PL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społecznych kieruje się 3 projekty (</a:t>
            </a:r>
            <a:r>
              <a:rPr lang="pl-PL" sz="1400" dirty="0" smtClean="0"/>
              <a:t>Powiat Lwówecki, Komenda Wojewódzka Państwowej Straży Pożarnej we Wrocławiu oraz Gmina Wrocław) na łączną kwotę dofinansowania wynoszącą 16 515 500,00 PLN</a:t>
            </a:r>
            <a:r>
              <a:rPr lang="pl-PL" sz="1400" dirty="0" smtClean="0"/>
              <a:t>.</a:t>
            </a:r>
          </a:p>
          <a:p>
            <a:pPr marL="342900" lvl="0" indent="-342900">
              <a:spcBef>
                <a:spcPct val="20000"/>
              </a:spcBef>
            </a:pPr>
            <a:r>
              <a:rPr lang="pl-PL" sz="1400" b="1" dirty="0" smtClean="0"/>
              <a:t>         Ze </a:t>
            </a:r>
            <a:r>
              <a:rPr lang="pl-PL" sz="1400" b="1" dirty="0" smtClean="0"/>
              <a:t>względu, że kwota ta przewyższa kwotę na nabór  </a:t>
            </a:r>
            <a:r>
              <a:rPr lang="pl-PL" sz="1400" b="1" dirty="0" smtClean="0"/>
              <a:t>( 12.279.831 PLN) prawdopodobnie </a:t>
            </a:r>
            <a:r>
              <a:rPr lang="pl-PL" sz="1400" b="1" dirty="0" smtClean="0"/>
              <a:t>będzie konieczność zmniejszenia dofinansowania dla jednego z projektów </a:t>
            </a:r>
            <a:r>
              <a:rPr lang="pl-PL" sz="1400" b="1" dirty="0" smtClean="0"/>
              <a:t>i/lub umieszczenia jednego z nich na liście rezerwowej.</a:t>
            </a:r>
            <a:endParaRPr kumimoji="0" lang="pl-PL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l-PL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l-PL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pl-PL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WD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1127</TotalTime>
  <Words>539</Words>
  <Application>Microsoft Office PowerPoint</Application>
  <PresentationFormat>Pokaz na ekranie (4:3)</PresentationFormat>
  <Paragraphs>196</Paragraphs>
  <Slides>14</Slides>
  <Notes>12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UMWD</vt:lpstr>
      <vt:lpstr>Slajd 1</vt:lpstr>
      <vt:lpstr>Aktualizacja Indykatywnego Wykazu Indywidualnych Projektów Kluczowych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</vt:vector>
  </TitlesOfParts>
  <Company>SONIK &amp; SONIK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</dc:creator>
  <cp:lastModifiedBy>wsobolewska</cp:lastModifiedBy>
  <cp:revision>107</cp:revision>
  <dcterms:created xsi:type="dcterms:W3CDTF">2009-02-11T21:52:18Z</dcterms:created>
  <dcterms:modified xsi:type="dcterms:W3CDTF">2011-03-31T07:33:54Z</dcterms:modified>
</cp:coreProperties>
</file>