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305" r:id="rId3"/>
    <p:sldId id="299" r:id="rId4"/>
    <p:sldId id="301" r:id="rId5"/>
    <p:sldId id="300" r:id="rId6"/>
    <p:sldId id="302" r:id="rId7"/>
    <p:sldId id="298" r:id="rId8"/>
    <p:sldId id="304" r:id="rId9"/>
    <p:sldId id="303" r:id="rId10"/>
  </p:sldIdLst>
  <p:sldSz cx="9144000" cy="6858000" type="screen4x3"/>
  <p:notesSz cx="10234613" cy="710406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A6EEF8"/>
    <a:srgbClr val="0000FF"/>
    <a:srgbClr val="FFED05"/>
    <a:srgbClr val="33F5FF"/>
    <a:srgbClr val="CC3300"/>
    <a:srgbClr val="CC0000"/>
    <a:srgbClr val="FF3300"/>
    <a:srgbClr val="FFFB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644" autoAdjust="0"/>
  </p:normalViewPr>
  <p:slideViewPr>
    <p:cSldViewPr>
      <p:cViewPr>
        <p:scale>
          <a:sx n="60" d="100"/>
          <a:sy n="60" d="100"/>
        </p:scale>
        <p:origin x="-3084" y="-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8860818705264257"/>
                  <c:y val="-0.27104434236878205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</c:dLbl>
            <c:dLbl>
              <c:idx val="1"/>
              <c:layout>
                <c:manualLayout>
                  <c:x val="9.6579522336385074E-2"/>
                  <c:y val="8.1433754116617935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</c:dLbl>
            <c:dLbl>
              <c:idx val="2"/>
              <c:layout>
                <c:manualLayout>
                  <c:x val="4.3158782207415293E-2"/>
                  <c:y val="-3.3506522061248585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269 639,00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pl-PL"/>
              </a:p>
            </c:txPr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dotacja z RPO</c:v>
                </c:pt>
                <c:pt idx="1">
                  <c:v>wkład własny</c:v>
                </c:pt>
                <c:pt idx="2">
                  <c:v>koszt niekwalifikowalny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20000806.850000001</c:v>
                </c:pt>
                <c:pt idx="1">
                  <c:v>3529554.15</c:v>
                </c:pt>
                <c:pt idx="2">
                  <c:v>269639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797708" y="1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5B855-834F-41E4-8EAF-8014AEA8268B}" type="datetimeFigureOut">
              <a:rPr lang="pl-PL" smtClean="0"/>
              <a:pPr/>
              <a:t>2011-03-25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6748144"/>
            <a:ext cx="4434618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797708" y="6748144"/>
            <a:ext cx="4434617" cy="3548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FF62C-1E20-4EBC-9D0F-D79D7EB9B02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7246" y="1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B9CB102-D654-4574-B257-C0024A6F6BCA}" type="datetimeFigureOut">
              <a:rPr lang="pl-PL"/>
              <a:pPr>
                <a:defRPr/>
              </a:pPr>
              <a:t>2011-03-25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33400"/>
            <a:ext cx="3551237" cy="2663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3462" y="3374430"/>
            <a:ext cx="8187690" cy="3196828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7246" y="6747627"/>
            <a:ext cx="4434999" cy="355203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0681F686-B33B-4644-BB18-8A3750289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1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2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3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4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5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6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7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8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9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818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818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624638" cy="5619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 lvl="0"/>
            <a:endParaRPr lang="pl-P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6246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943100" y="4048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1800" b="0" i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Dolnośląski Zarząd Melioracji i Urządzeń Wodnych we Wrocławiu</a:t>
            </a:r>
            <a:endParaRPr lang="pl-PL" sz="1400" i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0" y="0"/>
          <a:ext cx="1831975" cy="1487488"/>
        </p:xfrm>
        <a:graphic>
          <a:graphicData uri="http://schemas.openxmlformats.org/presentationml/2006/ole">
            <p:oleObj spid="_x0000_s1026" name="CorelDRAW" r:id="rId16" imgW="1991160" imgH="16678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57250" y="6072188"/>
            <a:ext cx="193245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Wrocław, marzec 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2011 </a:t>
            </a: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r.</a:t>
            </a:r>
          </a:p>
        </p:txBody>
      </p:sp>
      <p:pic>
        <p:nvPicPr>
          <p:cNvPr id="8" name="Picture 2" descr="C:\Users\amycek\Pictures\zdjęcie1381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785926"/>
            <a:ext cx="2571747" cy="19288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1714480" y="2857496"/>
            <a:ext cx="6643734" cy="24145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29" tIns="47864" rIns="95729" bIns="47864" anchor="ctr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Lipki – Oława – modernizacja obwałowań,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gm. Oława i Jelcz – Laskowice.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Modernizacja wału W-4 (S)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857884" y="4929198"/>
            <a:ext cx="3063476" cy="947874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29" tIns="47864" rIns="95729" bIns="47864" anchor="ctr"/>
          <a:lstStyle/>
          <a:p>
            <a:pPr lvl="0" defTabSz="717550"/>
            <a:r>
              <a:rPr lang="pl-PL" sz="1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Prezentuje</a:t>
            </a:r>
            <a:r>
              <a:rPr lang="pl-PL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Joanna </a:t>
            </a:r>
            <a:r>
              <a:rPr lang="pl-PL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Kołcun</a:t>
            </a:r>
            <a:endParaRPr lang="pl-PL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0" y="0"/>
            <a:ext cx="9144000" cy="928694"/>
            <a:chOff x="0" y="0"/>
            <a:chExt cx="9144000" cy="928694"/>
          </a:xfrm>
        </p:grpSpPr>
        <p:sp>
          <p:nvSpPr>
            <p:cNvPr id="17" name="Prostokąt 16"/>
            <p:cNvSpPr/>
            <p:nvPr/>
          </p:nvSpPr>
          <p:spPr bwMode="auto">
            <a:xfrm>
              <a:off x="0" y="0"/>
              <a:ext cx="9144000" cy="9286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71438"/>
              <a:ext cx="214795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7468" y="57168"/>
              <a:ext cx="230180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"/>
              <a:ext cx="2285984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686800" cy="550070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Tytuł projektu: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Lipki – Oława – modernizacja obwałowań, gm. Oława i Jelcz - Laskowice. Modernizacja wału W-4 (S)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programu operacyjnego: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Regionalny Program Operacyjny dla Województwa Dolnośląskiego</a:t>
            </a:r>
            <a:br>
              <a:rPr lang="pl-PL" sz="1800" b="0" dirty="0" smtClean="0"/>
            </a:br>
            <a:r>
              <a:rPr lang="pl-PL" sz="1800" b="0" dirty="0" smtClean="0"/>
              <a:t>na lata 2007-2013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i numer priorytetu programu operacyjnego: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Priorytet 4 Poprawa stanu środowiska naturalnego oraz bezpieczeństwa ekologicznego i przeciwpowodziowego Dolnego Śląska („Środowisko</a:t>
            </a:r>
            <a:br>
              <a:rPr lang="pl-PL" sz="1800" b="0" dirty="0" smtClean="0"/>
            </a:br>
            <a:r>
              <a:rPr lang="pl-PL" sz="1800" b="0" dirty="0" smtClean="0"/>
              <a:t>i bezpieczeństwo ekologiczne”)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i numer działania w ramach priorytetu: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Działanie 4.4 Zabezpieczenie przeciwpowodziowe i zapobieganie suszom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Kategoria inwestycji Funduszy Strukturalnych UE: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Kod 53, priorytet 6 Zapobieganie zagrożeniom (w tym opracowanie i wdrażanie planów i działań w celu zapobiegania zagrożeniami naturalnymi</a:t>
            </a:r>
            <a:br>
              <a:rPr lang="pl-PL" sz="1800" b="0" dirty="0" smtClean="0"/>
            </a:br>
            <a:r>
              <a:rPr lang="pl-PL" sz="1800" b="0" dirty="0" smtClean="0"/>
              <a:t>i technologicznymi)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43108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INFORMACJE OGÓLNE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W-4 (S)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57158" y="271462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REALIZACJI PROJEKTU:</a:t>
            </a:r>
            <a:endParaRPr lang="pl-PL" sz="1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3071810"/>
            <a:ext cx="835821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Województwo:         DOLNOŚLĄSKIE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Subregion:               wrocławski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Powiat:                     oławski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Gmina:                     Oława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Miejscowość:          Bystrzyca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Położenie :              prawobrzeżna terasa zalewowa w dolinie rzeki Odry, wał rozdzielający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                           koryto rzeki Odry od terenu polderu „Lipki – Oława”</a:t>
            </a:r>
            <a:r>
              <a:rPr lang="pl-PL" sz="1400" dirty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pomiędzy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                           stopniami wodnymi Lipki i Oława</a:t>
            </a:r>
            <a:br>
              <a:rPr lang="pl-PL" sz="1400" dirty="0" smtClean="0">
                <a:solidFill>
                  <a:schemeClr val="bg1"/>
                </a:solidFill>
              </a:rPr>
            </a:br>
            <a:endParaRPr lang="pl-PL" sz="1400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8596" y="128586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 REALIZACJI PROJEKTU: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64305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Data rozpoczęcia realizacji projektu:                               30.06.2012r.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Data zakończenia rzeczowego projektu:                         31.10.2013r.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Data zakończenia finansowego realizacji projektu:       30.06.2014r.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8596" y="521495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PROJEKTU:</a:t>
            </a:r>
            <a:endParaRPr lang="pl-PL" sz="1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14348" y="564357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>
                <a:solidFill>
                  <a:schemeClr val="bg1"/>
                </a:solidFill>
              </a:rPr>
              <a:t>23 800 000 zł</a:t>
            </a:r>
            <a:endParaRPr lang="pl-PL" sz="1400" u="sng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43108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OPIS PROJEKTU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W-4 (S)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85984" y="2714620"/>
            <a:ext cx="478634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Miejsce realizacji projektu</a:t>
            </a:r>
            <a:endParaRPr lang="pl-PL" sz="2400" i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868" y="350043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MAPA ORIENTACYJNA</a:t>
            </a:r>
            <a:endParaRPr lang="pl-PL" sz="1600" dirty="0"/>
          </a:p>
        </p:txBody>
      </p:sp>
      <p:pic>
        <p:nvPicPr>
          <p:cNvPr id="72706" name="Picture 2" descr="D:\Lipki\Mapa wału W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7572428" cy="607223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W-4 (S)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2928926" y="35716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STAN  ISTNIEJĄCY</a:t>
            </a:r>
          </a:p>
        </p:txBody>
      </p:sp>
      <p:pic>
        <p:nvPicPr>
          <p:cNvPr id="71683" name="Picture 3" descr="D:\DSCF0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5500726" cy="41255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1214414" y="1071546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	</a:t>
            </a:r>
            <a:r>
              <a:rPr lang="pl-PL" sz="1400" dirty="0" smtClean="0">
                <a:solidFill>
                  <a:schemeClr val="bg1"/>
                </a:solidFill>
              </a:rPr>
              <a:t>Istniejące obwałowanie W-4 (S) przebiega przy południowej granicy dużego kompleksu leśnego z licznymi polanami.  Równolegle do wału na krótkim odcinku przylega do niego lokalna gruntowa droga dojazdowa do stopnia wodnego Lipki.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W-4 (S)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/>
          <p:cNvSpPr txBox="1"/>
          <p:nvPr/>
        </p:nvSpPr>
        <p:spPr>
          <a:xfrm>
            <a:off x="3571868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CEL PROJEKTU</a:t>
            </a:r>
            <a:endParaRPr lang="pl-PL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2910" y="107154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>
                <a:solidFill>
                  <a:srgbClr val="FFFF99"/>
                </a:solidFill>
                <a:ea typeface="Times New Roman" pitchFamily="18" charset="0"/>
                <a:cs typeface="Arial" pitchFamily="34" charset="0"/>
              </a:rPr>
              <a:t>Zabezpieczenie przeciwpowodziowe miasta Oława zgodnie z obowiązującymi przepisami  </a:t>
            </a:r>
            <a:r>
              <a:rPr lang="pl-PL" sz="1400" dirty="0" smtClean="0">
                <a:solidFill>
                  <a:srgbClr val="FFFF99"/>
                </a:solidFill>
                <a:cs typeface="Arial" pitchFamily="34" charset="0"/>
              </a:rPr>
              <a:t>(Dz. U. Nr 86 z 2007 r. poz. 579)  przez:</a:t>
            </a: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857224" y="2000240"/>
            <a:ext cx="7358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a) zapewnienie normatywnego wyniesienia korony i poszerzenie (ujednolicenie)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korony wału ,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857224" y="278605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b) wzmocnienie nasypów wałów dla poprawy stateczności, zmniejszenia ryzyka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rozmycia oraz ograniczenia negatywnego oddziaływania zjawisk filtracji,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57224" y="3571876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c) </a:t>
            </a:r>
            <a:r>
              <a:rPr lang="pl-PL" sz="1400" dirty="0" smtClean="0">
                <a:solidFill>
                  <a:schemeClr val="bg1"/>
                </a:solidFill>
              </a:rPr>
              <a:t>poprawienie </a:t>
            </a:r>
            <a:r>
              <a:rPr lang="pl-PL" sz="1400" dirty="0" smtClean="0">
                <a:solidFill>
                  <a:schemeClr val="bg1"/>
                </a:solidFill>
              </a:rPr>
              <a:t>warunków eksploatacji (utrzymania i kontroli) przez </a:t>
            </a:r>
            <a:r>
              <a:rPr lang="pl-PL" sz="1400" dirty="0" smtClean="0">
                <a:solidFill>
                  <a:schemeClr val="bg1"/>
                </a:solidFill>
              </a:rPr>
              <a:t>modernizację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drogi</a:t>
            </a:r>
            <a:r>
              <a:rPr lang="pl-PL" sz="1400" dirty="0" smtClean="0">
                <a:solidFill>
                  <a:schemeClr val="bg1"/>
                </a:solidFill>
              </a:rPr>
              <a:t> </a:t>
            </a:r>
            <a:r>
              <a:rPr lang="pl-PL" sz="1400" dirty="0" smtClean="0">
                <a:solidFill>
                  <a:schemeClr val="bg1"/>
                </a:solidFill>
              </a:rPr>
              <a:t>na </a:t>
            </a:r>
            <a:r>
              <a:rPr lang="pl-PL" sz="1400" dirty="0" smtClean="0">
                <a:solidFill>
                  <a:schemeClr val="bg1"/>
                </a:solidFill>
              </a:rPr>
              <a:t>koronie oraz wjazdów na wał. </a:t>
            </a:r>
            <a:endParaRPr lang="pl-PL" sz="1400" dirty="0">
              <a:solidFill>
                <a:schemeClr val="bg1"/>
              </a:solidFill>
            </a:endParaRPr>
          </a:p>
        </p:txBody>
      </p:sp>
      <p:pic>
        <p:nvPicPr>
          <p:cNvPr id="73730" name="Picture 2" descr="C:\Users\amycek\Desktop\zdjęcie1377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0599" y="3929066"/>
            <a:ext cx="4393401" cy="292893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43240" y="42860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DANE FINANSOWE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4348" y="1285860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286348" y="128586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 smtClean="0">
                <a:solidFill>
                  <a:schemeClr val="bg1"/>
                </a:solidFill>
              </a:rPr>
              <a:t>23 800 000,00 zł</a:t>
            </a:r>
            <a:endParaRPr lang="pl-PL" sz="1600" u="sng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4348" y="1785926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KWALIFIKOWALNE: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357818" y="1785926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23 530 361,00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14348" y="2214554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KWOTA DOFINANSOWANIA Z RPO: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57818" y="2214554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20 000 806,85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14348" y="2643182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WKŁAD WŁASNY: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429256" y="2714620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3 529 554,15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14348" y="314324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 NIEKWALIFIKOWALNY: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643570" y="3214686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269 639,00 zł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18" name="Wykres 17"/>
          <p:cNvGraphicFramePr/>
          <p:nvPr/>
        </p:nvGraphicFramePr>
        <p:xfrm>
          <a:off x="1714480" y="3643314"/>
          <a:ext cx="6858048" cy="2928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Prostokąt 18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W-4 (S)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Graphic spid="1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868" y="21429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A6E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WSKAŹNIKI</a:t>
            </a:r>
            <a:endParaRPr lang="pl-PL" sz="2400" dirty="0">
              <a:solidFill>
                <a:srgbClr val="A6E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2" y="714356"/>
          <a:ext cx="8715438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93"/>
                <a:gridCol w="901597"/>
                <a:gridCol w="1202130"/>
                <a:gridCol w="1202130"/>
                <a:gridCol w="1502662"/>
                <a:gridCol w="1878326"/>
              </a:tblGrid>
              <a:tr h="70608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Wskaźniki produktu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Jedn. miary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Wartość wskaźnika bazowego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Docelowa wartość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Rok osiągnięcia docelowej wartości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Źródło informacji</a:t>
                      </a:r>
                      <a:br>
                        <a:rPr lang="pl-PL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o wskaźnikach 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Długość  zmodernizowanego wału przeciwpowodziowego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km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3,94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2013r.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Protokół odbioru końcowego</a:t>
                      </a:r>
                      <a:endParaRPr lang="pl-PL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2500306"/>
          <a:ext cx="8715436" cy="4174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232"/>
                <a:gridCol w="909436"/>
                <a:gridCol w="1212583"/>
                <a:gridCol w="1212583"/>
                <a:gridCol w="1515728"/>
                <a:gridCol w="1818874"/>
              </a:tblGrid>
              <a:tr h="85725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Wskaźnik rezultatu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Jedn. miary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Wartość wskaźnika bazowego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Docelowa wartość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Rok osiągnięcia docelowej wartości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Źródło informacji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o wskaźnikach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pl-PL" sz="1200" b="1" i="0" dirty="0" smtClean="0"/>
                        <a:t>Powierzchnia terenu objęta ochroną przeciwpowodziową </a:t>
                      </a:r>
                      <a:br>
                        <a:rPr lang="pl-PL" sz="1200" b="1" i="0" dirty="0" smtClean="0"/>
                      </a:br>
                      <a:r>
                        <a:rPr lang="pl-PL" sz="1200" b="1" i="0" dirty="0" smtClean="0"/>
                        <a:t>(III etapy zadania łącznie)</a:t>
                      </a:r>
                      <a:endParaRPr lang="pl-PL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ha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1 445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2013r.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Wykaz ewidencji urządzeń melioracji podstawowych, </a:t>
                      </a:r>
                      <a:r>
                        <a:rPr lang="pl-PL" sz="1000" dirty="0" err="1" smtClean="0"/>
                        <a:t>DZMiUW</a:t>
                      </a:r>
                      <a:r>
                        <a:rPr lang="pl-PL" sz="1000" dirty="0" smtClean="0"/>
                        <a:t> we Wrocławiu, Inspektorat Oława</a:t>
                      </a:r>
                      <a:endParaRPr lang="pl-PL" sz="1000" dirty="0"/>
                    </a:p>
                  </a:txBody>
                  <a:tcPr/>
                </a:tc>
              </a:tr>
              <a:tr h="138152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Liczba osób zabezpieczonych</a:t>
                      </a:r>
                      <a:r>
                        <a:rPr lang="pl-PL" sz="1200" b="1" baseline="0" dirty="0" smtClean="0"/>
                        <a:t> przed powodzią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10 200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2013r.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Informacja sporządzona we własnym zakresie na podstawie informacji z Urzędu Miasta Oława, Wydział Ewidencji i Ludności</a:t>
                      </a:r>
                      <a:endParaRPr lang="pl-PL" sz="1000" dirty="0"/>
                    </a:p>
                  </a:txBody>
                  <a:tcPr/>
                </a:tc>
              </a:tr>
              <a:tr h="481929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Liczba bezpośrednich utworzonych miejsc pracy </a:t>
                      </a:r>
                      <a:r>
                        <a:rPr lang="pl-PL" sz="1000" b="1" dirty="0" smtClean="0"/>
                        <a:t>(*etat+, w tym kobiety *etat+”) 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-</a:t>
                      </a:r>
                      <a:endParaRPr lang="pl-PL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2857496"/>
            <a:ext cx="4071938" cy="13573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l-PL" dirty="0" smtClean="0"/>
          </a:p>
          <a:p>
            <a:pPr algn="ctr" eaLnBrk="1" hangingPunct="1">
              <a:buFontTx/>
              <a:buNone/>
            </a:pPr>
            <a:r>
              <a:rPr lang="pl-PL" dirty="0" smtClean="0">
                <a:solidFill>
                  <a:srgbClr val="FFFF99"/>
                </a:solidFill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4005</TotalTime>
  <Words>453</Words>
  <Application>Microsoft Office PowerPoint</Application>
  <PresentationFormat>Pokaz na ekranie (4:3)</PresentationFormat>
  <Paragraphs>108</Paragraphs>
  <Slides>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Projekt domyślny</vt:lpstr>
      <vt:lpstr>CorelDRAW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DZMiUW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aczeladka</dc:creator>
  <cp:lastModifiedBy>JKolcun</cp:lastModifiedBy>
  <cp:revision>320</cp:revision>
  <dcterms:created xsi:type="dcterms:W3CDTF">2008-10-02T07:43:08Z</dcterms:created>
  <dcterms:modified xsi:type="dcterms:W3CDTF">2011-03-25T11:19:21Z</dcterms:modified>
</cp:coreProperties>
</file>