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90" r:id="rId2"/>
    <p:sldId id="305" r:id="rId3"/>
    <p:sldId id="299" r:id="rId4"/>
    <p:sldId id="301" r:id="rId5"/>
    <p:sldId id="300" r:id="rId6"/>
    <p:sldId id="302" r:id="rId7"/>
    <p:sldId id="298" r:id="rId8"/>
    <p:sldId id="304" r:id="rId9"/>
    <p:sldId id="303" r:id="rId10"/>
  </p:sldIdLst>
  <p:sldSz cx="9144000" cy="6858000" type="screen4x3"/>
  <p:notesSz cx="9144000" cy="6858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sz="1200" b="1" i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66FF"/>
    <a:srgbClr val="FFFF99"/>
    <a:srgbClr val="A6EEF8"/>
    <a:srgbClr val="0000FF"/>
    <a:srgbClr val="FFED05"/>
    <a:srgbClr val="33F5FF"/>
    <a:srgbClr val="CC3300"/>
    <a:srgbClr val="CC0000"/>
    <a:srgbClr val="FF3300"/>
    <a:srgbClr val="FFFB05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90681" autoAdjust="0"/>
  </p:normalViewPr>
  <p:slideViewPr>
    <p:cSldViewPr>
      <p:cViewPr varScale="1">
        <p:scale>
          <a:sx n="102" d="100"/>
          <a:sy n="102" d="100"/>
        </p:scale>
        <p:origin x="-188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Arkusz_programu_Microsoft_Office_Excel111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autoTitleDeleted val="1"/>
    <c:view3D>
      <c:rotX val="30"/>
      <c:perspective val="30"/>
    </c:view3D>
    <c:plotArea>
      <c:layout/>
      <c:pie3DChart>
        <c:varyColors val="1"/>
        <c:ser>
          <c:idx val="0"/>
          <c:order val="0"/>
          <c:tx>
            <c:strRef>
              <c:f>Arkusz1!$B$1</c:f>
              <c:strCache>
                <c:ptCount val="1"/>
                <c:pt idx="0">
                  <c:v>Sprzedaż</c:v>
                </c:pt>
              </c:strCache>
            </c:strRef>
          </c:tx>
          <c:explosion val="11"/>
          <c:dLbls>
            <c:dLbl>
              <c:idx val="0"/>
              <c:layout>
                <c:manualLayout>
                  <c:x val="-0.22371037648030512"/>
                  <c:y val="-0.27667794659615569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</c:dLbl>
            <c:dLbl>
              <c:idx val="1"/>
              <c:layout>
                <c:manualLayout>
                  <c:x val="0.10558572935039252"/>
                  <c:y val="7.2221232754723322E-2"/>
                </c:manualLayout>
              </c:layout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  <c:showVal val="1"/>
            </c:dLbl>
            <c:dLbl>
              <c:idx val="2"/>
              <c:spPr/>
              <c:txPr>
                <a:bodyPr/>
                <a:lstStyle/>
                <a:p>
                  <a:pPr>
                    <a:defRPr sz="1200" b="1"/>
                  </a:pPr>
                  <a:endParaRPr lang="pl-PL"/>
                </a:p>
              </c:txPr>
            </c:dLbl>
            <c:showVal val="1"/>
            <c:showLeaderLines val="1"/>
          </c:dLbls>
          <c:cat>
            <c:strRef>
              <c:f>Arkusz1!$A$2:$A$4</c:f>
              <c:strCache>
                <c:ptCount val="3"/>
                <c:pt idx="0">
                  <c:v>dotacja z RPO</c:v>
                </c:pt>
                <c:pt idx="1">
                  <c:v>wkład własny</c:v>
                </c:pt>
                <c:pt idx="2">
                  <c:v>koszt niekwalifikowalny</c:v>
                </c:pt>
              </c:strCache>
            </c:strRef>
          </c:cat>
          <c:val>
            <c:numRef>
              <c:f>Arkusz1!$B$2:$B$4</c:f>
              <c:numCache>
                <c:formatCode>#,##0.00</c:formatCode>
                <c:ptCount val="3"/>
                <c:pt idx="0">
                  <c:v>26565426.550000001</c:v>
                </c:pt>
                <c:pt idx="1">
                  <c:v>4688016.45</c:v>
                </c:pt>
                <c:pt idx="2">
                  <c:v>746557</c:v>
                </c:pt>
              </c:numCache>
            </c:numRef>
          </c:val>
        </c:ser>
      </c:pie3DChart>
    </c:plotArea>
    <c:legend>
      <c:legendPos val="r"/>
      <c:layout/>
    </c:legend>
    <c:plotVisOnly val="1"/>
  </c:chart>
  <c:txPr>
    <a:bodyPr/>
    <a:lstStyle/>
    <a:p>
      <a:pPr>
        <a:defRPr sz="1800"/>
      </a:pPr>
      <a:endParaRPr lang="pl-PL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C9DB5D-80DA-4F8C-B501-F974CA9CD36E}" type="datetimeFigureOut">
              <a:rPr lang="pl-PL" smtClean="0"/>
              <a:pPr/>
              <a:t>2011-03-25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F95B2F-E823-455F-9862-4DA8DA0EF529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B9CB102-D654-4574-B257-C0024A6F6BCA}" type="datetimeFigureOut">
              <a:rPr lang="pl-PL"/>
              <a:pPr>
                <a:defRPr/>
              </a:pPr>
              <a:t>2011-03-25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0681F686-B33B-4644-BB18-8A3750289C7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1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2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3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4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5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l-PL" smtClean="0"/>
          </a:p>
        </p:txBody>
      </p:sp>
      <p:sp>
        <p:nvSpPr>
          <p:cNvPr id="56324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3A452F6C-9B07-46DF-9FC9-3C09BA064103}" type="slidenum">
              <a:rPr lang="pl-PL" smtClean="0">
                <a:latin typeface="Arial" pitchFamily="34" charset="0"/>
              </a:rPr>
              <a:pPr/>
              <a:t>6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7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dirty="0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8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5734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BC04C8E-2BB1-493B-A42E-106DEFF82CAE}" type="slidenum">
              <a:rPr lang="pl-PL" smtClean="0">
                <a:latin typeface="Arial" pitchFamily="34" charset="0"/>
              </a:rPr>
              <a:pPr/>
              <a:t>9</a:t>
            </a:fld>
            <a:endParaRPr lang="pl-PL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38950" y="274638"/>
            <a:ext cx="2125663" cy="5818187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229350" cy="5818187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ytuł i 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339975" y="274638"/>
            <a:ext cx="6624638" cy="56197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wykresu 2"/>
          <p:cNvSpPr>
            <a:spLocks noGrp="1"/>
          </p:cNvSpPr>
          <p:nvPr>
            <p:ph type="chart" idx="1"/>
          </p:nvPr>
        </p:nvSpPr>
        <p:spPr>
          <a:xfrm>
            <a:off x="457200" y="1600200"/>
            <a:ext cx="8229600" cy="4492625"/>
          </a:xfrm>
        </p:spPr>
        <p:txBody>
          <a:bodyPr/>
          <a:lstStyle/>
          <a:p>
            <a:pPr lvl="0"/>
            <a:endParaRPr lang="pl-PL" noProof="0" smtClean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26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vmlDrawing" Target="../drawings/vmlDrawing1.v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339975" y="274638"/>
            <a:ext cx="6624638" cy="56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pl-PL" smtClean="0"/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35" name="Text Box 11"/>
          <p:cNvSpPr txBox="1">
            <a:spLocks noChangeArrowheads="1"/>
          </p:cNvSpPr>
          <p:nvPr userDrawn="1"/>
        </p:nvSpPr>
        <p:spPr bwMode="auto">
          <a:xfrm>
            <a:off x="1943100" y="404813"/>
            <a:ext cx="72009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pl-PL" sz="1800" b="0" i="0">
                <a:solidFill>
                  <a:srgbClr val="33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charset="0"/>
              </a:rPr>
              <a:t>Dolnośląski Zarząd Melioracji i Urządzeń Wodnych we Wrocławiu</a:t>
            </a:r>
            <a:endParaRPr lang="pl-PL" sz="1400" i="0">
              <a:solidFill>
                <a:srgbClr val="FFFF00"/>
              </a:solidFill>
              <a:latin typeface="Arial" charset="0"/>
            </a:endParaRPr>
          </a:p>
        </p:txBody>
      </p:sp>
      <p:graphicFrame>
        <p:nvGraphicFramePr>
          <p:cNvPr id="12294" name="Object 6"/>
          <p:cNvGraphicFramePr>
            <a:graphicFrameLocks noChangeAspect="1"/>
          </p:cNvGraphicFramePr>
          <p:nvPr/>
        </p:nvGraphicFramePr>
        <p:xfrm>
          <a:off x="0" y="0"/>
          <a:ext cx="1831975" cy="1487488"/>
        </p:xfrm>
        <a:graphic>
          <a:graphicData uri="http://schemas.openxmlformats.org/presentationml/2006/ole">
            <p:oleObj spid="_x0000_s1026" name="CorelDRAW" r:id="rId16" imgW="1991160" imgH="1667880" progId="">
              <p:embed/>
            </p:oleObj>
          </a:graphicData>
        </a:graphic>
      </p:graphicFrame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58" r:id="rId3"/>
    <p:sldLayoutId id="2147483657" r:id="rId4"/>
    <p:sldLayoutId id="2147483656" r:id="rId5"/>
    <p:sldLayoutId id="2147483655" r:id="rId6"/>
    <p:sldLayoutId id="2147483654" r:id="rId7"/>
    <p:sldLayoutId id="2147483653" r:id="rId8"/>
    <p:sldLayoutId id="2147483652" r:id="rId9"/>
    <p:sldLayoutId id="2147483651" r:id="rId10"/>
    <p:sldLayoutId id="2147483650" r:id="rId11"/>
    <p:sldLayoutId id="2147483649" r:id="rId12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1400" b="1" i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3200" b="1" i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3200" b="1" i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3200" b="1" i="1">
          <a:solidFill>
            <a:schemeClr val="bg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3200" b="1" i="1">
          <a:solidFill>
            <a:schemeClr val="bg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857250" y="6072188"/>
            <a:ext cx="1932452" cy="276999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Wrocław, marzec </a:t>
            </a:r>
            <a:r>
              <a:rPr lang="pl-PL" dirty="0" smtClean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2011 </a:t>
            </a:r>
            <a:r>
              <a:rPr lang="pl-PL" dirty="0">
                <a:solidFill>
                  <a:srgbClr val="0000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r.</a:t>
            </a:r>
          </a:p>
        </p:txBody>
      </p:sp>
      <p:pic>
        <p:nvPicPr>
          <p:cNvPr id="8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2415405" cy="1670244"/>
          </a:xfrm>
          <a:prstGeom prst="rect">
            <a:avLst/>
          </a:prstGeom>
          <a:ln w="635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" name="Prostokąt 8"/>
          <p:cNvSpPr/>
          <p:nvPr/>
        </p:nvSpPr>
        <p:spPr>
          <a:xfrm>
            <a:off x="1714480" y="2857496"/>
            <a:ext cx="6643734" cy="2414547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75000"/>
                  <a:tint val="66000"/>
                  <a:satMod val="160000"/>
                </a:schemeClr>
              </a:gs>
              <a:gs pos="50000">
                <a:schemeClr val="accent1">
                  <a:lumMod val="75000"/>
                  <a:tint val="44500"/>
                  <a:satMod val="160000"/>
                </a:schemeClr>
              </a:gs>
              <a:gs pos="100000">
                <a:schemeClr val="accent1">
                  <a:lumMod val="75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29" tIns="47864" rIns="95729" bIns="47864" anchor="ctr"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Lipki – Oława – modernizacja obwałowań,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gm. Oława i Jelcz – Laskowice.</a:t>
            </a:r>
            <a:b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pl-PL" sz="2400" dirty="0" smtClean="0">
                <a:solidFill>
                  <a:schemeClr val="accent2">
                    <a:lumMod val="75000"/>
                  </a:schemeClr>
                </a:solidFill>
              </a:rPr>
              <a:t>Modernizacja wału W-1 (OM)</a:t>
            </a:r>
          </a:p>
        </p:txBody>
      </p:sp>
      <p:sp>
        <p:nvSpPr>
          <p:cNvPr id="10" name="Prostokąt 9"/>
          <p:cNvSpPr/>
          <p:nvPr/>
        </p:nvSpPr>
        <p:spPr>
          <a:xfrm>
            <a:off x="5857884" y="4929198"/>
            <a:ext cx="3063476" cy="947874"/>
          </a:xfrm>
          <a:prstGeom prst="rect">
            <a:avLst/>
          </a:prstGeom>
          <a:gradFill flip="none" rotWithShape="1">
            <a:lin ang="5400000" scaled="1"/>
            <a:tileRect/>
          </a:gradFill>
          <a:ln>
            <a:solidFill>
              <a:schemeClr val="bg1">
                <a:lumMod val="85000"/>
              </a:schemeClr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95729" tIns="47864" rIns="95729" bIns="47864" anchor="ctr"/>
          <a:lstStyle/>
          <a:p>
            <a:pPr lvl="0" defTabSz="717550"/>
            <a:r>
              <a:rPr lang="pl-PL" sz="11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Prezentuje</a:t>
            </a:r>
            <a:r>
              <a:rPr lang="pl-PL" sz="1400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: Joanna </a:t>
            </a:r>
            <a:r>
              <a:rPr lang="pl-PL" sz="1400" dirty="0" err="1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Kołcun</a:t>
            </a:r>
            <a:endParaRPr lang="pl-PL" sz="1400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53" name="Rectangle 9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6154" name="Rectangle 10"/>
          <p:cNvSpPr>
            <a:spLocks noChangeArrowheads="1"/>
          </p:cNvSpPr>
          <p:nvPr/>
        </p:nvSpPr>
        <p:spPr bwMode="auto">
          <a:xfrm>
            <a:off x="0" y="14859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3" name="Grupa 12"/>
          <p:cNvGrpSpPr/>
          <p:nvPr/>
        </p:nvGrpSpPr>
        <p:grpSpPr>
          <a:xfrm>
            <a:off x="0" y="0"/>
            <a:ext cx="9144000" cy="928694"/>
            <a:chOff x="0" y="0"/>
            <a:chExt cx="9144000" cy="928694"/>
          </a:xfrm>
        </p:grpSpPr>
        <p:sp>
          <p:nvSpPr>
            <p:cNvPr id="14" name="Prostokąt 13"/>
            <p:cNvSpPr/>
            <p:nvPr/>
          </p:nvSpPr>
          <p:spPr bwMode="auto">
            <a:xfrm>
              <a:off x="0" y="0"/>
              <a:ext cx="9144000" cy="928694"/>
            </a:xfrm>
            <a:prstGeom prst="rect">
              <a:avLst/>
            </a:prstGeom>
            <a:solidFill>
              <a:schemeClr val="bg1"/>
            </a:solidFill>
            <a:ln w="952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pl-PL" sz="1200" b="1" i="1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endParaRPr>
            </a:p>
          </p:txBody>
        </p:sp>
        <p:pic>
          <p:nvPicPr>
            <p:cNvPr id="15" name="Picture 12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57554" y="71438"/>
              <a:ext cx="214795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6" name="Picture 1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67468" y="57168"/>
              <a:ext cx="2301801" cy="7858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17" name="Picture 15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8596" y="1"/>
              <a:ext cx="2285984" cy="8572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214282" y="1142984"/>
            <a:ext cx="8686800" cy="550070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Tytuł projektu: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Lipki – Oława – modernizacja obwałowań, gm. Oława i Jelcz - Laskowice. Modernizacja wału W-1 (OM)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programu operacyjnego: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Regionalny Program Operacyjny dla Województwa Dolnośląskiego </a:t>
            </a:r>
            <a:br>
              <a:rPr lang="pl-PL" sz="1800" b="0" dirty="0" smtClean="0"/>
            </a:br>
            <a:r>
              <a:rPr lang="pl-PL" sz="1800" b="0" dirty="0" smtClean="0"/>
              <a:t>na lata 2007-2013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i numer priorytetu programu operacyjnego: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Priorytet 4 Poprawa stanu środowiska naturalnego oraz bezpieczeństwa ekologicznego i przeciwpowodziowego Dolnego Śląska („Środowisko</a:t>
            </a:r>
            <a:br>
              <a:rPr lang="pl-PL" sz="1800" b="0" dirty="0" smtClean="0"/>
            </a:br>
            <a:r>
              <a:rPr lang="pl-PL" sz="1800" b="0" dirty="0" smtClean="0"/>
              <a:t>i bezpieczeństwo ekologiczne”)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Nazwa i numer działania w ramach priorytetu: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Działanie 4.4 Zabezpieczenie przeciwpowodziowe i zapobieganie suszom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endParaRPr lang="pl-PL" sz="1100" b="0" dirty="0" smtClean="0"/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</a:pPr>
            <a:r>
              <a:rPr lang="pl-PL" sz="1800" b="0" dirty="0" smtClean="0">
                <a:solidFill>
                  <a:srgbClr val="FFFF99"/>
                </a:solidFill>
              </a:rPr>
              <a:t>Kategoria inwestycji Funduszy Strukturalnych UE:</a:t>
            </a:r>
          </a:p>
          <a:p>
            <a:pPr algn="just" eaLnBrk="1" hangingPunct="1">
              <a:lnSpc>
                <a:spcPct val="90000"/>
              </a:lnSpc>
              <a:buClr>
                <a:schemeClr val="bg1"/>
              </a:buClr>
              <a:buNone/>
            </a:pPr>
            <a:r>
              <a:rPr lang="pl-PL" sz="1800" b="0" dirty="0" smtClean="0"/>
              <a:t>	Kod 53, priorytet 6 Zapobieganie zagrożeniom (w tym opracowanie i wdrażanie planów i działań w celu zapobiegania zagrożeniami naturalnymi</a:t>
            </a:r>
            <a:br>
              <a:rPr lang="pl-PL" sz="1800" b="0" dirty="0" smtClean="0"/>
            </a:br>
            <a:r>
              <a:rPr lang="pl-PL" sz="1800" b="0" dirty="0" smtClean="0"/>
              <a:t>i technologicznymi)</a:t>
            </a:r>
          </a:p>
        </p:txBody>
      </p:sp>
      <p:sp>
        <p:nvSpPr>
          <p:cNvPr id="7" name="pole tekstowe 6"/>
          <p:cNvSpPr txBox="1"/>
          <p:nvPr/>
        </p:nvSpPr>
        <p:spPr>
          <a:xfrm>
            <a:off x="2143108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1. INFORMACJE OGÓLNE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857620" y="6396335"/>
            <a:ext cx="52863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76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76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276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276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276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2765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2" dur="500"/>
                                        <p:tgtEl>
                                          <p:spTgt spid="2765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7" dur="500"/>
                                        <p:tgtEl>
                                          <p:spTgt spid="2765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2" dur="500"/>
                                        <p:tgtEl>
                                          <p:spTgt spid="2765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357158" y="2714620"/>
            <a:ext cx="6858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MIEJSCE REALIZACJI PROJEKTU:</a:t>
            </a:r>
            <a:endParaRPr lang="pl-PL" sz="1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85786" y="3071810"/>
            <a:ext cx="678661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Województwo:         DOLNOŚLĄSKIE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Subregion:               wrocławski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Powiat:                     oławski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Gmina:                     Jelcz – Laskowice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Miejscowość:          Jelcz Laskowice, Łęg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Położenie :               prawobrzeżna terasa zalewowa  w dolinie rzeki Odry,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                            pomiędzy stopniami wodnymi Oława i Ratowice</a:t>
            </a:r>
          </a:p>
          <a:p>
            <a:endParaRPr lang="pl-P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428596" y="1285860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OKRES REALIZACJI PROJEKTU:</a:t>
            </a:r>
            <a:r>
              <a:rPr lang="pl-PL" sz="1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pl-PL" sz="1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714348" y="1643050"/>
            <a:ext cx="600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 smtClean="0">
                <a:solidFill>
                  <a:schemeClr val="bg1"/>
                </a:solidFill>
              </a:rPr>
              <a:t>Data rozpoczęcia realizacji projektu:                               30.06.2012r.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Data zakończenia rzeczowego projektu:                         30.11.2014r.</a:t>
            </a:r>
          </a:p>
          <a:p>
            <a:r>
              <a:rPr lang="pl-PL" sz="1400" dirty="0" smtClean="0">
                <a:solidFill>
                  <a:schemeClr val="bg1"/>
                </a:solidFill>
              </a:rPr>
              <a:t>Data zakończenia finansowego realizacji projektu:       31.12.2014r.</a:t>
            </a:r>
          </a:p>
          <a:p>
            <a:endParaRPr lang="pl-PL" dirty="0"/>
          </a:p>
        </p:txBody>
      </p:sp>
      <p:sp>
        <p:nvSpPr>
          <p:cNvPr id="11" name="pole tekstowe 10"/>
          <p:cNvSpPr txBox="1"/>
          <p:nvPr/>
        </p:nvSpPr>
        <p:spPr>
          <a:xfrm>
            <a:off x="428596" y="5214950"/>
            <a:ext cx="6357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8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PROJEKTU:</a:t>
            </a:r>
            <a:endParaRPr lang="pl-PL" sz="18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714348" y="5643578"/>
            <a:ext cx="421484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u="sng" dirty="0" smtClean="0">
                <a:solidFill>
                  <a:schemeClr val="bg1"/>
                </a:solidFill>
              </a:rPr>
              <a:t>32 000 000,00 zł</a:t>
            </a:r>
            <a:endParaRPr lang="pl-PL" sz="1400" u="sng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2143108" y="428604"/>
            <a:ext cx="50006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2. OPIS PROJEKTU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Prostokąt 13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rostokąt 2"/>
          <p:cNvSpPr/>
          <p:nvPr/>
        </p:nvSpPr>
        <p:spPr>
          <a:xfrm>
            <a:off x="2285984" y="2714620"/>
            <a:ext cx="4786346" cy="648072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90000"/>
                  <a:tint val="66000"/>
                  <a:satMod val="160000"/>
                </a:schemeClr>
              </a:gs>
              <a:gs pos="50000">
                <a:schemeClr val="accent1">
                  <a:lumMod val="90000"/>
                  <a:tint val="44500"/>
                  <a:satMod val="160000"/>
                </a:schemeClr>
              </a:gs>
              <a:gs pos="100000">
                <a:schemeClr val="accent1">
                  <a:lumMod val="90000"/>
                  <a:tint val="23500"/>
                  <a:satMod val="160000"/>
                </a:schemeClr>
              </a:gs>
            </a:gsLst>
            <a:lin ang="5400000" scaled="1"/>
            <a:tileRect/>
          </a:gradFill>
          <a:ln>
            <a:solidFill>
              <a:srgbClr val="0000FF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l-PL" sz="2400" b="1" i="1" dirty="0" smtClean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Miejsce realizacji projektu</a:t>
            </a:r>
            <a:endParaRPr lang="pl-PL" sz="2400" i="1" dirty="0">
              <a:solidFill>
                <a:srgbClr val="0000FF"/>
              </a:solidFill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571868" y="3500438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/>
              <a:t>MAPA ORIENTACYJNA</a:t>
            </a:r>
            <a:endParaRPr lang="pl-PL" sz="1600" dirty="0"/>
          </a:p>
        </p:txBody>
      </p:sp>
      <p:sp>
        <p:nvSpPr>
          <p:cNvPr id="5" name="Prostokąt 4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642918"/>
            <a:ext cx="8858312" cy="5500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D:\Lipki\DSCF05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71670" y="2428868"/>
            <a:ext cx="4786346" cy="3792954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</p:pic>
      <p:sp>
        <p:nvSpPr>
          <p:cNvPr id="7" name="pole tekstowe 6"/>
          <p:cNvSpPr txBox="1"/>
          <p:nvPr/>
        </p:nvSpPr>
        <p:spPr>
          <a:xfrm>
            <a:off x="2928926" y="357166"/>
            <a:ext cx="39290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3. STAN  ISTNIEJĄCY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928662" y="928670"/>
            <a:ext cx="692948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540000"/>
            <a:r>
              <a:rPr lang="pl-PL" sz="1400" dirty="0" smtClean="0">
                <a:solidFill>
                  <a:schemeClr val="bg1"/>
                </a:solidFill>
              </a:rPr>
              <a:t>	Istniejące obwałowanie W-1 (OM) jest urządzeniem przestarzałym, wymagającym dostosowania do wymagań Rozporządzenia Ministra Środowiska z dnia 20.04.2007r. w sprawie warunków technicznych, jakim powinny odpowiadać budowle hydrotechniczne i ich usytuowanie, w zakresie wymaganego wzniesienia. (Dz. U. 2007 nr 86 poz.579).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714348" y="1857364"/>
            <a:ext cx="828680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defTabSz="3832225">
              <a:tabLst>
                <a:tab pos="0" algn="l"/>
              </a:tabLst>
            </a:pPr>
            <a:r>
              <a:rPr lang="pl-PL" sz="1400" dirty="0" smtClean="0">
                <a:solidFill>
                  <a:schemeClr val="bg1"/>
                </a:solidFill>
                <a:cs typeface="Arial" pitchFamily="34" charset="0"/>
              </a:rPr>
              <a:t>a)     przebudowę istniejących wałów,</a:t>
            </a:r>
          </a:p>
        </p:txBody>
      </p:sp>
      <p:sp>
        <p:nvSpPr>
          <p:cNvPr id="6" name="Prostokąt 5"/>
          <p:cNvSpPr/>
          <p:nvPr/>
        </p:nvSpPr>
        <p:spPr>
          <a:xfrm>
            <a:off x="714348" y="2786058"/>
            <a:ext cx="685804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3832225">
              <a:tabLst>
                <a:tab pos="0" algn="l"/>
              </a:tabLst>
            </a:pPr>
            <a:r>
              <a:rPr lang="pl-PL" sz="1400" dirty="0" smtClean="0">
                <a:solidFill>
                  <a:schemeClr val="bg1"/>
                </a:solidFill>
                <a:cs typeface="Arial" pitchFamily="34" charset="0"/>
              </a:rPr>
              <a:t>c)     wykonanie  zamknięć przeciwpowodziowych na Młynówce </a:t>
            </a:r>
            <a:r>
              <a:rPr lang="pl-PL" sz="1400" dirty="0" err="1" smtClean="0">
                <a:solidFill>
                  <a:schemeClr val="bg1"/>
                </a:solidFill>
                <a:cs typeface="Arial" pitchFamily="34" charset="0"/>
              </a:rPr>
              <a:t>Jeleckiej</a:t>
            </a:r>
            <a:r>
              <a:rPr lang="pl-PL" sz="1400" dirty="0" smtClean="0">
                <a:solidFill>
                  <a:schemeClr val="bg1"/>
                </a:solidFill>
                <a:cs typeface="Arial" pitchFamily="34" charset="0"/>
              </a:rPr>
              <a:t>,</a:t>
            </a:r>
            <a:endParaRPr lang="pl-PL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Prostokąt 7"/>
          <p:cNvSpPr/>
          <p:nvPr/>
        </p:nvSpPr>
        <p:spPr>
          <a:xfrm>
            <a:off x="714348" y="3357562"/>
            <a:ext cx="71438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defTabSz="0">
              <a:tabLst>
                <a:tab pos="0" algn="l"/>
              </a:tabLst>
            </a:pPr>
            <a:r>
              <a:rPr lang="pl-PL" sz="1400" dirty="0" smtClean="0">
                <a:solidFill>
                  <a:schemeClr val="bg1"/>
                </a:solidFill>
                <a:ea typeface="Times New Roman" pitchFamily="18" charset="0"/>
                <a:cs typeface="Arial" pitchFamily="34" charset="0"/>
              </a:rPr>
              <a:t>d)     przygotowanie stanowiska do przepompowywania wody w czasie powodzi,</a:t>
            </a:r>
            <a:endParaRPr lang="pl-PL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3571868" y="357166"/>
            <a:ext cx="30003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4. CEL PROJEKTU</a:t>
            </a:r>
            <a:endParaRPr lang="pl-PL" sz="24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642910" y="1071546"/>
            <a:ext cx="792961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l-PL" sz="1400" dirty="0" smtClean="0">
                <a:solidFill>
                  <a:srgbClr val="FFFF99"/>
                </a:solidFill>
                <a:ea typeface="Times New Roman" pitchFamily="18" charset="0"/>
                <a:cs typeface="Arial" pitchFamily="34" charset="0"/>
              </a:rPr>
              <a:t>Zabezpieczenie przeciwpowodziowe Jelcza i Łęgu zgodnie z obowiązującymi przepisami  </a:t>
            </a:r>
            <a:r>
              <a:rPr lang="pl-PL" sz="1400" dirty="0" smtClean="0">
                <a:solidFill>
                  <a:srgbClr val="FFFF99"/>
                </a:solidFill>
                <a:cs typeface="Arial" pitchFamily="34" charset="0"/>
              </a:rPr>
              <a:t>(Dz. U. 2007 nr 86 poz. 579)  przez:</a:t>
            </a:r>
          </a:p>
          <a:p>
            <a:endParaRPr lang="pl-PL" dirty="0"/>
          </a:p>
        </p:txBody>
      </p:sp>
      <p:sp>
        <p:nvSpPr>
          <p:cNvPr id="12" name="Prostokąt 11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714348" y="2285992"/>
            <a:ext cx="792961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b)     wykonanie nowych obwałowań domykających system zabezpieczenia przed powodzią,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714348" y="3857628"/>
            <a:ext cx="8001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e)   wzmocnienie nasypów wałów dla poprawy stateczności, zmniejszenia ryzyka rozmycia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 oraz </a:t>
            </a:r>
            <a:r>
              <a:rPr lang="pl-PL" sz="1400" dirty="0" smtClean="0">
                <a:solidFill>
                  <a:schemeClr val="bg1"/>
                </a:solidFill>
              </a:rPr>
              <a:t>wystąpienia </a:t>
            </a:r>
            <a:r>
              <a:rPr lang="pl-PL" sz="1400" dirty="0" smtClean="0">
                <a:solidFill>
                  <a:schemeClr val="bg1"/>
                </a:solidFill>
              </a:rPr>
              <a:t>zjawiska </a:t>
            </a:r>
            <a:r>
              <a:rPr lang="pl-PL" sz="1400" dirty="0" smtClean="0">
                <a:solidFill>
                  <a:schemeClr val="bg1"/>
                </a:solidFill>
              </a:rPr>
              <a:t>filtracji, </a:t>
            </a:r>
            <a:endParaRPr lang="pl-PL" sz="1400" dirty="0">
              <a:solidFill>
                <a:schemeClr val="bg1"/>
              </a:solidFill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714348" y="4572008"/>
            <a:ext cx="79296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sz="1400" dirty="0" smtClean="0">
                <a:solidFill>
                  <a:schemeClr val="bg1"/>
                </a:solidFill>
              </a:rPr>
              <a:t>f)   poprawienie warunków eksploatacji (utrzymania i kontroli) przez modernizację drogi na</a:t>
            </a:r>
            <a:br>
              <a:rPr lang="pl-PL" sz="1400" dirty="0" smtClean="0">
                <a:solidFill>
                  <a:schemeClr val="bg1"/>
                </a:solidFill>
              </a:rPr>
            </a:br>
            <a:r>
              <a:rPr lang="pl-PL" sz="1400" dirty="0" smtClean="0">
                <a:solidFill>
                  <a:schemeClr val="bg1"/>
                </a:solidFill>
              </a:rPr>
              <a:t>      koronie oraz wjazdów na wał. </a:t>
            </a:r>
            <a:endParaRPr lang="pl-PL" sz="1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8" grpId="0"/>
      <p:bldP spid="13" grpId="0"/>
      <p:bldP spid="14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143240" y="428604"/>
            <a:ext cx="3786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chemeClr val="accent5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5. DANE FINANSOWE</a:t>
            </a:r>
            <a:endParaRPr lang="pl-PL" sz="2400" dirty="0">
              <a:solidFill>
                <a:schemeClr val="accent5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14348" y="1428736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CAŁKOWITA WARTOŚĆ PROJEKTU: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pole tekstowe 7"/>
          <p:cNvSpPr txBox="1"/>
          <p:nvPr/>
        </p:nvSpPr>
        <p:spPr>
          <a:xfrm>
            <a:off x="5429256" y="1428736"/>
            <a:ext cx="385765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u="sng" dirty="0" smtClean="0">
                <a:solidFill>
                  <a:schemeClr val="bg1"/>
                </a:solidFill>
              </a:rPr>
              <a:t>32 000 000,00 zł</a:t>
            </a:r>
            <a:endParaRPr lang="pl-PL" sz="1600" u="sng" dirty="0">
              <a:solidFill>
                <a:schemeClr val="bg1"/>
              </a:solidFill>
            </a:endParaRPr>
          </a:p>
        </p:txBody>
      </p:sp>
      <p:sp>
        <p:nvSpPr>
          <p:cNvPr id="9" name="pole tekstowe 8"/>
          <p:cNvSpPr txBox="1"/>
          <p:nvPr/>
        </p:nvSpPr>
        <p:spPr>
          <a:xfrm>
            <a:off x="714348" y="1928802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KOSZTY KWALIFIKOWALNE: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pole tekstowe 9"/>
          <p:cNvSpPr txBox="1"/>
          <p:nvPr/>
        </p:nvSpPr>
        <p:spPr>
          <a:xfrm>
            <a:off x="5429256" y="1928802"/>
            <a:ext cx="32147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31 253 443,00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1" name="pole tekstowe 10"/>
          <p:cNvSpPr txBox="1"/>
          <p:nvPr/>
        </p:nvSpPr>
        <p:spPr>
          <a:xfrm>
            <a:off x="714348" y="2428868"/>
            <a:ext cx="428628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KWOTA DOFINANSOWANIA Z RPO: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5429256" y="2428868"/>
            <a:ext cx="22145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26 565 426,55 zł</a:t>
            </a:r>
            <a:endParaRPr lang="pl-PL" sz="1600" dirty="0">
              <a:solidFill>
                <a:schemeClr val="bg1"/>
              </a:solidFill>
            </a:endParaRPr>
          </a:p>
        </p:txBody>
      </p:sp>
      <p:graphicFrame>
        <p:nvGraphicFramePr>
          <p:cNvPr id="13" name="Wykres 12"/>
          <p:cNvGraphicFramePr/>
          <p:nvPr/>
        </p:nvGraphicFramePr>
        <p:xfrm>
          <a:off x="928662" y="3714752"/>
          <a:ext cx="6858048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pole tekstowe 13"/>
          <p:cNvSpPr txBox="1"/>
          <p:nvPr/>
        </p:nvSpPr>
        <p:spPr>
          <a:xfrm>
            <a:off x="714348" y="2928934"/>
            <a:ext cx="435771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WKŁAD WŁASNY: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pole tekstowe 14"/>
          <p:cNvSpPr txBox="1"/>
          <p:nvPr/>
        </p:nvSpPr>
        <p:spPr>
          <a:xfrm>
            <a:off x="5500694" y="2928934"/>
            <a:ext cx="29289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4 688 016,45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6" name="pole tekstowe 15"/>
          <p:cNvSpPr txBox="1"/>
          <p:nvPr/>
        </p:nvSpPr>
        <p:spPr>
          <a:xfrm>
            <a:off x="714348" y="3500438"/>
            <a:ext cx="40005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pl-PL" sz="1600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KOSZT NIEKWALIFIKOWALNY:</a:t>
            </a:r>
            <a:endParaRPr lang="pl-PL" sz="1600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pole tekstowe 16"/>
          <p:cNvSpPr txBox="1"/>
          <p:nvPr/>
        </p:nvSpPr>
        <p:spPr>
          <a:xfrm>
            <a:off x="5715008" y="3429000"/>
            <a:ext cx="250033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 smtClean="0">
                <a:solidFill>
                  <a:schemeClr val="bg1"/>
                </a:solidFill>
              </a:rPr>
              <a:t>746 557,00 zł</a:t>
            </a:r>
            <a:endParaRPr lang="pl-PL" sz="1600" dirty="0">
              <a:solidFill>
                <a:schemeClr val="bg1"/>
              </a:solidFill>
            </a:endParaRPr>
          </a:p>
        </p:txBody>
      </p:sp>
      <p:sp>
        <p:nvSpPr>
          <p:cNvPr id="18" name="Prostokąt 17"/>
          <p:cNvSpPr/>
          <p:nvPr/>
        </p:nvSpPr>
        <p:spPr>
          <a:xfrm>
            <a:off x="3929058" y="6396335"/>
            <a:ext cx="52149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b="0" dirty="0" smtClean="0">
                <a:solidFill>
                  <a:schemeClr val="bg1"/>
                </a:solidFill>
              </a:rPr>
              <a:t>Lipki – Oława – modernizacja obwałowań, gm. Oława i Jelcz – Laskowice. Modernizacja wału W-1 (OM)</a:t>
            </a:r>
            <a:endParaRPr lang="pl-PL" b="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1" grpId="0"/>
      <p:bldP spid="12" grpId="0"/>
      <p:bldGraphic spid="13" grpId="0">
        <p:bldAsOne/>
      </p:bldGraphic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3571868" y="214290"/>
            <a:ext cx="40719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dirty="0" smtClean="0">
                <a:solidFill>
                  <a:srgbClr val="A6EEF8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6. WSKAŹNIKI</a:t>
            </a:r>
            <a:endParaRPr lang="pl-PL" sz="2400" dirty="0">
              <a:solidFill>
                <a:srgbClr val="A6EE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/>
        </p:nvGraphicFramePr>
        <p:xfrm>
          <a:off x="214282" y="714356"/>
          <a:ext cx="8715438" cy="15001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8593"/>
                <a:gridCol w="901597"/>
                <a:gridCol w="1202130"/>
                <a:gridCol w="1202130"/>
                <a:gridCol w="1502662"/>
                <a:gridCol w="1878326"/>
              </a:tblGrid>
              <a:tr h="706081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Wskaźniki produktu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Jedn. miary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Wartość wskaźnika bazowego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Docelowa wartość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Rok osiągnięcia docelowej wartości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Źródło informacji</a:t>
                      </a:r>
                      <a:br>
                        <a:rPr lang="pl-PL" sz="120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o wskaźnikach 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67723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Długość  zmodernizowanego wału przeciwpowodziowego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km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5,35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2014r.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Dokumentacja techniczna opracowana na zlecenie </a:t>
                      </a:r>
                      <a:r>
                        <a:rPr lang="pl-PL" sz="1000" dirty="0" err="1" smtClean="0"/>
                        <a:t>DZMiUW</a:t>
                      </a:r>
                      <a:r>
                        <a:rPr lang="pl-PL" sz="1000" dirty="0" smtClean="0"/>
                        <a:t> we Wrocławiu</a:t>
                      </a:r>
                      <a:endParaRPr lang="pl-PL" sz="1000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/>
        </p:nvGraphicFramePr>
        <p:xfrm>
          <a:off x="214282" y="2500306"/>
          <a:ext cx="8715436" cy="42710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46232"/>
                <a:gridCol w="909436"/>
                <a:gridCol w="1212583"/>
                <a:gridCol w="1212583"/>
                <a:gridCol w="1515728"/>
                <a:gridCol w="1818874"/>
              </a:tblGrid>
              <a:tr h="857256"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Wskaźnik rezultatu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Jedn. miary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Wartość wskaźnika bazowego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Docelowa wartość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Rok osiągnięcia docelowej wartości wskaźnika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>
                          <a:solidFill>
                            <a:schemeClr val="tx1"/>
                          </a:solidFill>
                        </a:rPr>
                        <a:t>Źródło informacji </a:t>
                      </a: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/>
                      </a:r>
                      <a:b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</a:br>
                      <a:r>
                        <a:rPr lang="pl-PL" sz="1200" baseline="0" dirty="0" smtClean="0">
                          <a:solidFill>
                            <a:schemeClr val="tx1"/>
                          </a:solidFill>
                        </a:rPr>
                        <a:t>o wskaźnikach</a:t>
                      </a:r>
                      <a:endParaRPr lang="pl-PL" sz="12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1143008">
                <a:tc>
                  <a:txBody>
                    <a:bodyPr/>
                    <a:lstStyle/>
                    <a:p>
                      <a:r>
                        <a:rPr lang="pl-PL" sz="1200" b="1" i="0" dirty="0" smtClean="0"/>
                        <a:t>Powierzchnia terenu objęta ochroną przeciwpowodziową </a:t>
                      </a:r>
                      <a:br>
                        <a:rPr lang="pl-PL" sz="1200" b="1" i="0" dirty="0" smtClean="0"/>
                      </a:br>
                      <a:r>
                        <a:rPr lang="pl-PL" sz="1200" b="1" i="0" dirty="0" smtClean="0"/>
                        <a:t>(III etapy zadania łącznie)</a:t>
                      </a:r>
                      <a:endParaRPr lang="pl-PL" sz="1200" b="1" i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ha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18 366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2014r.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pl-PL" sz="1000" dirty="0" smtClean="0"/>
                        <a:t>Informacja uzyskana we własnym zakresie na podstawie wykazu ewidencji urządzeń melioracji podstawowych, </a:t>
                      </a:r>
                      <a:r>
                        <a:rPr lang="pl-PL" sz="1000" dirty="0" err="1" smtClean="0"/>
                        <a:t>DZMiUW</a:t>
                      </a:r>
                      <a:r>
                        <a:rPr lang="pl-PL" sz="1000" dirty="0" smtClean="0"/>
                        <a:t> we Wrocławiu, Inspektorat Oława</a:t>
                      </a:r>
                      <a:endParaRPr lang="pl-PL" sz="1000" dirty="0"/>
                    </a:p>
                  </a:txBody>
                  <a:tcPr/>
                </a:tc>
              </a:tr>
              <a:tr h="1381528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Liczba osób zabezpieczonych</a:t>
                      </a:r>
                      <a:r>
                        <a:rPr lang="pl-PL" sz="1200" b="1" baseline="0" dirty="0" smtClean="0"/>
                        <a:t> przed powodzią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os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8 200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2014r.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000" dirty="0" smtClean="0"/>
                        <a:t>Informacja</a:t>
                      </a:r>
                      <a:r>
                        <a:rPr lang="pl-PL" sz="1000" baseline="0" dirty="0" smtClean="0"/>
                        <a:t> uzyskana we własnym zakresie na podstawie danych uzyskanych w Urzędzie Miasta i Gminy Jelcz-Laskowice, Wydział Spraw Obywatelskich (m. Jelcz-Laskowice, Łęg, stan na 31.12.2010r.)</a:t>
                      </a:r>
                      <a:endParaRPr lang="pl-PL" sz="1000" dirty="0"/>
                    </a:p>
                  </a:txBody>
                  <a:tcPr/>
                </a:tc>
              </a:tr>
              <a:tr h="481929">
                <a:tc>
                  <a:txBody>
                    <a:bodyPr/>
                    <a:lstStyle/>
                    <a:p>
                      <a:r>
                        <a:rPr lang="pl-PL" sz="1200" b="1" dirty="0" smtClean="0"/>
                        <a:t>Liczba bezpośrednich utworzonych miejsc pracy  </a:t>
                      </a:r>
                      <a:r>
                        <a:rPr lang="pl-PL" sz="1000" b="1" dirty="0" smtClean="0"/>
                        <a:t>(*etat+, w tym kobiety *etat+”)</a:t>
                      </a:r>
                      <a:endParaRPr lang="pl-PL" sz="1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dirty="0" smtClean="0"/>
                        <a:t>0</a:t>
                      </a:r>
                      <a:endParaRPr lang="pl-PL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l-PL" sz="1200" b="1" dirty="0" smtClean="0"/>
                        <a:t>0</a:t>
                      </a:r>
                      <a:endParaRPr lang="pl-PL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200" dirty="0" smtClean="0"/>
                        <a:t>-</a:t>
                      </a:r>
                      <a:endParaRPr lang="pl-PL" sz="12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3"/>
          <p:cNvSpPr>
            <a:spLocks noGrp="1" noChangeArrowheads="1"/>
          </p:cNvSpPr>
          <p:nvPr>
            <p:ph idx="1"/>
          </p:nvPr>
        </p:nvSpPr>
        <p:spPr>
          <a:xfrm>
            <a:off x="2357422" y="2857496"/>
            <a:ext cx="4071938" cy="13573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l-PL" dirty="0" smtClean="0"/>
          </a:p>
          <a:p>
            <a:pPr algn="ctr" eaLnBrk="1" hangingPunct="1">
              <a:buFontTx/>
              <a:buNone/>
            </a:pPr>
            <a:r>
              <a:rPr lang="pl-PL" dirty="0" smtClean="0">
                <a:solidFill>
                  <a:srgbClr val="FFFF99"/>
                </a:solidFill>
              </a:rPr>
              <a:t>Dziękuję za uwagę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2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4032</TotalTime>
  <Words>527</Words>
  <Application>Microsoft Office PowerPoint</Application>
  <PresentationFormat>Pokaz na ekranie (4:3)</PresentationFormat>
  <Paragraphs>111</Paragraphs>
  <Slides>9</Slides>
  <Notes>9</Notes>
  <HiddenSlides>0</HiddenSlides>
  <MMClips>0</MMClips>
  <ScaleCrop>false</ScaleCrop>
  <HeadingPairs>
    <vt:vector size="6" baseType="variant"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1" baseType="lpstr">
      <vt:lpstr>Projekt domyślny</vt:lpstr>
      <vt:lpstr>CorelDRAW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</vt:vector>
  </TitlesOfParts>
  <Company>DZMiUW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aczeladka</dc:creator>
  <cp:lastModifiedBy>JKolcun</cp:lastModifiedBy>
  <cp:revision>325</cp:revision>
  <dcterms:created xsi:type="dcterms:W3CDTF">2008-10-02T07:43:08Z</dcterms:created>
  <dcterms:modified xsi:type="dcterms:W3CDTF">2011-03-25T13:11:55Z</dcterms:modified>
</cp:coreProperties>
</file>