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23"/>
  </p:notesMasterIdLst>
  <p:handoutMasterIdLst>
    <p:handoutMasterId r:id="rId24"/>
  </p:handoutMasterIdLst>
  <p:sldIdLst>
    <p:sldId id="310" r:id="rId3"/>
    <p:sldId id="256" r:id="rId4"/>
    <p:sldId id="301" r:id="rId5"/>
    <p:sldId id="352" r:id="rId6"/>
    <p:sldId id="351" r:id="rId7"/>
    <p:sldId id="354" r:id="rId8"/>
    <p:sldId id="349" r:id="rId9"/>
    <p:sldId id="348" r:id="rId10"/>
    <p:sldId id="345" r:id="rId11"/>
    <p:sldId id="344" r:id="rId12"/>
    <p:sldId id="343" r:id="rId13"/>
    <p:sldId id="333" r:id="rId14"/>
    <p:sldId id="341" r:id="rId15"/>
    <p:sldId id="347" r:id="rId16"/>
    <p:sldId id="350" r:id="rId17"/>
    <p:sldId id="342" r:id="rId18"/>
    <p:sldId id="353" r:id="rId19"/>
    <p:sldId id="346" r:id="rId20"/>
    <p:sldId id="332" r:id="rId21"/>
    <p:sldId id="311" r:id="rId22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2409"/>
    <a:srgbClr val="1418A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8" autoAdjust="0"/>
    <p:restoredTop sz="67300" autoAdjust="0"/>
  </p:normalViewPr>
  <p:slideViewPr>
    <p:cSldViewPr>
      <p:cViewPr>
        <p:scale>
          <a:sx n="100" d="100"/>
          <a:sy n="100" d="100"/>
        </p:scale>
        <p:origin x="-131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0A860B-BA9B-43B5-816C-62E87427F1C6}" type="datetimeFigureOut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C6488F-537B-4C6B-BB90-04B286297A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1634BB-1875-4479-AC5A-6E3588A76E44}" type="datetimeFigureOut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78DCDC-80E5-4A33-91C0-5FE11C8C1C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3AC07B-665F-4100-8E0F-37377ABF97CD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E6ADF7-A36E-453C-917F-D8C6CD5B46B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12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AFDA99-F58E-46CA-BE3B-C53E48767B5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D37A1C-F900-4FFC-80EF-4FB327642F21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1320A5-1FB7-4F77-AD9F-759FCD5B4AE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C4FB8-00FA-43E4-87C5-58EB6150923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9FCCB-3DC9-4856-9861-D40AE757082C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B4F6B-A006-4FC7-A5B9-46B319055C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5A008-676E-4180-A379-04D24473B126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02E89-BA7E-4059-898E-4B3E2F9BE1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7EF25-DF27-4074-945F-5AD90FD85559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71491-6BA2-4254-87BC-646DADC458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ADA8AB2-F311-408E-A3BC-B34E055AA395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5EBA480-7FD3-47D4-A44C-57C93021F8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5FC9E7-F453-48B6-8F99-BF5CE3C59498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7E223D7-CF2B-4267-AC80-75B4F83618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61373DA-72B8-459E-B34D-33567A7C0E5D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0687CB9-37B5-4064-833F-B14453B9DC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74D3E9D-31BC-4554-962C-7AA063382080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7A4DA1-F447-44E7-A03B-21020143C72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B24D140-94B8-49B4-80BF-AB51AE1A35E5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9B001A6-4F01-4FCC-AF99-A01B266647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D240151-775F-4F8F-8A31-B5709C64FBF0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FDA2969-0576-4682-A895-D14B2C962F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E206183-231D-4D17-A404-40C4CB2A2733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DE1C38F-C9C6-46F2-87B3-AF125B83B7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6A96CCE-49B2-42CE-ADAB-93D2C769819E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14697A7-C00B-4F30-873E-310919B240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C12A-7007-4456-B07B-1BF7F0C2C7EB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C5DD7-9F42-456D-AC35-1EAAD9B133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716C10C-9A04-44DF-B31A-DD1ADE523BA7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6DDC954-3B2A-4D16-9DF5-2FD8770EFF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28A32DE-69BF-4518-9BA2-C63458D712E4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665FC36-6396-4EEA-A8EA-F483976EC7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86AD4FC-1741-411D-A2F6-8F409C47E3FC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F16ACDF-F29B-495C-8AD4-F7E3A6FF15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57796-85A9-47B2-B5DA-BC825316FB39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3F33-2779-4DF3-8869-B62C3E656F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73717-1CFA-4E25-8218-B1AD82A432CF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EFA82-0B33-442B-AB82-71752BA334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0AAEC-0778-4CDD-A82E-2D7B2D443444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C727D-395F-4CF3-9EC7-7E805B2D80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B6EE5-4351-4A89-8234-AF9F4AA35883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F6F2C-A734-41D6-B5C4-7AA219D6AA4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244E4-3D67-45BE-8E11-0B9D9331486B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6A24C-1387-46F4-914A-0F820D207C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AC22C-F29D-4924-907A-F1BE2AC89CEF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B69B1-DDE0-4A43-B3BD-BB1FED11E5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7A64E-6E48-4994-A04A-CEC4A41519C4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B94E0-AEB0-48DE-98C6-1499240359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A4B549-F8FB-4BEA-9A6E-7B46A4D293BA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F7B3F8-DA26-49D6-9F3B-E7BF4C4A9E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BDA5615-3EAF-4AC3-8556-BFA47C46B8BE}" type="datetime1">
              <a:rPr lang="pl-PL"/>
              <a:pPr>
                <a:defRPr/>
              </a:pPr>
              <a:t>2012-02-16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B825C80-6734-409F-8633-F04B5BBD99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po@dolnyslask.p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10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558623" y="1124744"/>
            <a:ext cx="8117833" cy="4464496"/>
          </a:xfrm>
        </p:spPr>
        <p:txBody>
          <a:bodyPr/>
          <a:lstStyle/>
          <a:p>
            <a:pPr>
              <a:buNone/>
            </a:pPr>
            <a:endParaRPr lang="pl-PL" sz="1500" b="1" dirty="0" smtClean="0"/>
          </a:p>
          <a:p>
            <a:pPr>
              <a:buNone/>
            </a:pPr>
            <a:r>
              <a:rPr lang="pl-PL" sz="1800" b="1" dirty="0" smtClean="0"/>
              <a:t>Tablica informacyjna powinna zawierać następujące elementy</a:t>
            </a:r>
            <a:r>
              <a:rPr lang="pl-PL" sz="1800" dirty="0" smtClean="0"/>
              <a:t>:</a:t>
            </a:r>
          </a:p>
          <a:p>
            <a:pPr>
              <a:buNone/>
            </a:pPr>
            <a:r>
              <a:rPr lang="pl-PL" sz="1600" dirty="0" smtClean="0"/>
              <a:t>	- zestawienie znaków graficznych (Rys. 15 z PB);</a:t>
            </a:r>
          </a:p>
          <a:p>
            <a:pPr>
              <a:buNone/>
            </a:pPr>
            <a:r>
              <a:rPr lang="pl-PL" sz="1600" dirty="0" smtClean="0"/>
              <a:t>	- hasło promocyjne RPO WD „</a:t>
            </a:r>
            <a:r>
              <a:rPr lang="pl-PL" sz="1600" i="1" dirty="0" smtClean="0"/>
              <a:t>Fundusze Europejskie - dla </a:t>
            </a:r>
            <a:r>
              <a:rPr lang="pl-PL" sz="1600" i="1" dirty="0" err="1" smtClean="0"/>
              <a:t>rozwoju</a:t>
            </a:r>
            <a:r>
              <a:rPr lang="pl-PL" sz="1600" i="1" dirty="0" smtClean="0"/>
              <a:t> Dolnego Śląska”;</a:t>
            </a:r>
          </a:p>
          <a:p>
            <a:pPr>
              <a:buNone/>
            </a:pPr>
            <a:r>
              <a:rPr lang="pl-PL" sz="1600" dirty="0" smtClean="0"/>
              <a:t>	-informację o współfinansowaniu, np.:</a:t>
            </a:r>
          </a:p>
          <a:p>
            <a:pPr>
              <a:buNone/>
            </a:pPr>
            <a:endParaRPr lang="pl-PL" sz="1600" dirty="0" smtClean="0"/>
          </a:p>
          <a:p>
            <a:pPr algn="ctr">
              <a:buNone/>
            </a:pPr>
            <a:r>
              <a:rPr lang="pl-PL" sz="1600" dirty="0" smtClean="0"/>
              <a:t>		„</a:t>
            </a:r>
            <a:r>
              <a:rPr lang="pl-PL" sz="1600" i="1" dirty="0" smtClean="0"/>
              <a:t>Projekt współfinansowany przez Unię Europejską z Europejskiego Funduszu Rozwoju 	Regionalnego w ramach Regionalnego Programu Operacyjnego </a:t>
            </a:r>
          </a:p>
          <a:p>
            <a:pPr algn="ctr">
              <a:buNone/>
            </a:pPr>
            <a:r>
              <a:rPr lang="pl-PL" sz="1600" i="1" dirty="0" smtClean="0"/>
              <a:t>		dla Województwa Dolnośląskiego na lata 2007-2013”</a:t>
            </a:r>
          </a:p>
          <a:p>
            <a:pPr algn="ctr">
              <a:buNone/>
            </a:pPr>
            <a:endParaRPr lang="pl-PL" sz="1600" i="1" dirty="0" smtClean="0"/>
          </a:p>
          <a:p>
            <a:pPr>
              <a:buNone/>
            </a:pPr>
            <a:r>
              <a:rPr lang="pl-PL" sz="1600" dirty="0" smtClean="0"/>
              <a:t>	- informację o finansowaniu projektu z innych źródeł, jeżeli występują, np. z budżetu państwa i/lub z budżetu Samorządu Województwa Dolnośląskiego;</a:t>
            </a:r>
          </a:p>
          <a:p>
            <a:pPr>
              <a:buNone/>
            </a:pPr>
            <a:r>
              <a:rPr lang="pl-PL" sz="1600" dirty="0" smtClean="0"/>
              <a:t>	- nazwę inwestycji (nazwa projektu /inne sformułowanie określające przedmiot inwestycji);</a:t>
            </a:r>
          </a:p>
          <a:p>
            <a:pPr>
              <a:buNone/>
            </a:pPr>
            <a:r>
              <a:rPr lang="pl-PL" sz="1600" dirty="0" smtClean="0"/>
              <a:t>	- informację o całkowitej wartości projektu oraz wartości dotacji ze środków Unii Europejskiej;</a:t>
            </a:r>
          </a:p>
          <a:p>
            <a:pPr>
              <a:buNone/>
            </a:pPr>
            <a:r>
              <a:rPr lang="pl-PL" sz="1600" dirty="0" smtClean="0"/>
              <a:t>	- nazwę </a:t>
            </a:r>
            <a:r>
              <a:rPr lang="pl-PL" sz="1600" dirty="0" smtClean="0"/>
              <a:t>beneficjenta i jeśli występuje – partnera projektu.</a:t>
            </a:r>
            <a:endParaRPr lang="pl-PL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11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711349"/>
            <a:ext cx="8579296" cy="4525963"/>
          </a:xfrm>
        </p:spPr>
        <p:txBody>
          <a:bodyPr/>
          <a:lstStyle/>
          <a:p>
            <a:endParaRPr lang="pl-PL" sz="1600" b="1" dirty="0" smtClean="0"/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Tablicę informacyjną umieszcza się </a:t>
            </a:r>
            <a:r>
              <a:rPr lang="pl-PL" sz="1600" b="1" i="1" dirty="0" smtClean="0"/>
              <a:t>w miejscu widocznym</a:t>
            </a:r>
            <a:r>
              <a:rPr lang="pl-PL" sz="1600" dirty="0" smtClean="0"/>
              <a:t>, np. na początku i końcu drogi,</a:t>
            </a:r>
          </a:p>
          <a:p>
            <a:pPr>
              <a:buNone/>
            </a:pPr>
            <a:r>
              <a:rPr lang="pl-PL" sz="1600" dirty="0" smtClean="0"/>
              <a:t>przy bramie wjazdowej na miejsce </a:t>
            </a:r>
            <a:r>
              <a:rPr lang="pl-PL" sz="1600" dirty="0" smtClean="0"/>
              <a:t>robót, w lub przed budynkiem, w którym realizowany jest projekt.</a:t>
            </a: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Tablica powinna zostać umieszczona w terminie </a:t>
            </a:r>
            <a:r>
              <a:rPr lang="pl-PL" sz="1600" b="1" i="1" dirty="0" smtClean="0"/>
              <a:t>nie dłuższym niż 30 dni od dnia rozpoczęcia</a:t>
            </a:r>
          </a:p>
          <a:p>
            <a:pPr>
              <a:buNone/>
            </a:pPr>
            <a:r>
              <a:rPr lang="pl-PL" sz="1600" dirty="0" smtClean="0"/>
              <a:t>rzeczowego realizacji projektu (tj. od daty podpisania umowy z wykonawcą </a:t>
            </a:r>
            <a:r>
              <a:rPr lang="pl-PL" sz="1600" dirty="0" smtClean="0"/>
              <a:t>robót).</a:t>
            </a:r>
            <a:endParaRPr lang="pl-PL" sz="1600" dirty="0" smtClean="0"/>
          </a:p>
          <a:p>
            <a:pPr>
              <a:buNone/>
            </a:pPr>
            <a:endParaRPr lang="pl-PL" sz="1600" b="1" dirty="0" smtClean="0"/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W przypadku inwestycji rozpoczętych lub zakończonych przed podpisaniem</a:t>
            </a:r>
          </a:p>
          <a:p>
            <a:pPr>
              <a:buNone/>
            </a:pPr>
            <a:r>
              <a:rPr lang="pl-PL" sz="1600" dirty="0" smtClean="0"/>
              <a:t>umowy/podjęciem uchwały o dofinansowanie projektu tablica informacyjna powinna zostać</a:t>
            </a:r>
          </a:p>
          <a:p>
            <a:pPr>
              <a:buNone/>
            </a:pPr>
            <a:r>
              <a:rPr lang="pl-PL" sz="1600" dirty="0" smtClean="0"/>
              <a:t>umieszczona nie później niż </a:t>
            </a:r>
            <a:r>
              <a:rPr lang="pl-PL" sz="1600" b="1" i="1" dirty="0" smtClean="0"/>
              <a:t>3 miesiące </a:t>
            </a:r>
            <a:r>
              <a:rPr lang="pl-PL" sz="1600" dirty="0" smtClean="0"/>
              <a:t>od daty zawarcia umowy z IZ RPOWD/podjęcia</a:t>
            </a:r>
          </a:p>
          <a:p>
            <a:pPr>
              <a:buNone/>
            </a:pPr>
            <a:r>
              <a:rPr lang="pl-PL" sz="1600" dirty="0" smtClean="0"/>
              <a:t>uchwały o dofinansowanie.</a:t>
            </a:r>
            <a:endParaRPr lang="pl-PL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12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2041459" y="908720"/>
            <a:ext cx="4618773" cy="641496"/>
          </a:xfrm>
        </p:spPr>
        <p:txBody>
          <a:bodyPr/>
          <a:lstStyle/>
          <a:p>
            <a:r>
              <a:rPr lang="pl-PL" sz="2400" b="1" dirty="0" smtClean="0"/>
              <a:t>Wzór tablicy informacyjnej</a:t>
            </a:r>
            <a:endParaRPr lang="pl-PL" sz="2400" dirty="0"/>
          </a:p>
        </p:txBody>
      </p:sp>
      <p:pic>
        <p:nvPicPr>
          <p:cNvPr id="7" name="Symbol zastępczy zawartości 6" descr="tablica informacyjna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475656" y="1578592"/>
            <a:ext cx="6207538" cy="4370688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13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590872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sz="1800" b="1" i="1" dirty="0" smtClean="0"/>
              <a:t>Tablica pamiątkowa</a:t>
            </a:r>
            <a:r>
              <a:rPr lang="pl-PL" sz="1800" b="1" dirty="0" smtClean="0"/>
              <a:t>:</a:t>
            </a:r>
          </a:p>
          <a:p>
            <a:pPr>
              <a:buNone/>
            </a:pPr>
            <a:endParaRPr lang="pl-PL" sz="800" b="1" dirty="0" smtClean="0"/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tablice </a:t>
            </a:r>
            <a:r>
              <a:rPr lang="pl-PL" sz="1600" dirty="0" smtClean="0"/>
              <a:t>informacyjne powinny zostać zastąpione tablicą pamiątkową po rzeczowym zakończeniu realizacji projektu;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projekt </a:t>
            </a:r>
            <a:r>
              <a:rPr lang="pl-PL" sz="1600" dirty="0" smtClean="0"/>
              <a:t>dotyczący zakupu </a:t>
            </a:r>
            <a:r>
              <a:rPr lang="pl-PL" sz="1600" u="sng" dirty="0" smtClean="0"/>
              <a:t>środków trwałych</a:t>
            </a:r>
            <a:r>
              <a:rPr lang="pl-PL" sz="1600" dirty="0" smtClean="0"/>
              <a:t> lub finansowania </a:t>
            </a:r>
            <a:r>
              <a:rPr lang="pl-PL" sz="1600" u="sng" dirty="0" smtClean="0"/>
              <a:t>robót </a:t>
            </a:r>
            <a:r>
              <a:rPr lang="pl-PL" sz="1600" u="sng" dirty="0" smtClean="0"/>
              <a:t>infrastrukturalnych lub budowlanych</a:t>
            </a:r>
            <a:r>
              <a:rPr lang="pl-PL" sz="1600" dirty="0" smtClean="0"/>
              <a:t> </a:t>
            </a:r>
            <a:r>
              <a:rPr lang="pl-PL" sz="1600" dirty="0" smtClean="0"/>
              <a:t>oraz </a:t>
            </a:r>
            <a:r>
              <a:rPr lang="pl-PL" sz="1600" u="sng" dirty="0" smtClean="0"/>
              <a:t>projektów </a:t>
            </a:r>
            <a:r>
              <a:rPr lang="pl-PL" sz="1600" u="sng" dirty="0" err="1" smtClean="0"/>
              <a:t>nieinfrastrukturalnych</a:t>
            </a:r>
            <a:r>
              <a:rPr lang="pl-PL" sz="16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widoczna </a:t>
            </a:r>
            <a:r>
              <a:rPr lang="pl-PL" sz="1600" dirty="0" smtClean="0"/>
              <a:t>i dużych rozmiarów - </a:t>
            </a:r>
            <a:r>
              <a:rPr lang="pl-PL" sz="1600" b="1" dirty="0" smtClean="0"/>
              <a:t>min. 70 x 90 cm</a:t>
            </a:r>
            <a:r>
              <a:rPr lang="pl-PL" sz="16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umieszcza </a:t>
            </a:r>
            <a:r>
              <a:rPr lang="pl-PL" sz="1600" dirty="0" smtClean="0"/>
              <a:t>się na okres nie krótszy niż </a:t>
            </a:r>
            <a:r>
              <a:rPr lang="pl-PL" sz="1600" b="1" dirty="0" smtClean="0"/>
              <a:t>5 lat w terminie do 6 miesięcy od zakończenia realizacji projektu</a:t>
            </a:r>
            <a:r>
              <a:rPr lang="pl-PL" sz="16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powinna zawierać: zestawienie </a:t>
            </a:r>
            <a:r>
              <a:rPr lang="pl-PL" sz="1600" dirty="0" smtClean="0"/>
              <a:t>znaków graficznych (Rys. 15 z PB</a:t>
            </a:r>
            <a:r>
              <a:rPr lang="pl-PL" sz="1600" dirty="0" smtClean="0"/>
              <a:t>), </a:t>
            </a:r>
            <a:r>
              <a:rPr lang="pl-PL" sz="1600" dirty="0" smtClean="0"/>
              <a:t>hasło promocyjne </a:t>
            </a: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	</a:t>
            </a:r>
            <a:r>
              <a:rPr lang="pl-PL" sz="1600" dirty="0" smtClean="0"/>
              <a:t>dla </a:t>
            </a:r>
            <a:r>
              <a:rPr lang="pl-PL" sz="1600" dirty="0" smtClean="0"/>
              <a:t>RPO WD, nazwa inwestycji, nazwa beneficjenta oraz  </a:t>
            </a:r>
            <a:r>
              <a:rPr lang="pl-PL" sz="1600" dirty="0" smtClean="0"/>
              <a:t>informacja </a:t>
            </a:r>
            <a:r>
              <a:rPr lang="pl-PL" sz="1600" dirty="0" smtClean="0"/>
              <a:t>o </a:t>
            </a:r>
            <a:r>
              <a:rPr lang="pl-PL" sz="1600" dirty="0" smtClean="0"/>
              <a:t>współfinansowaniu (opcjonalnie: wartość projektu i kwota dofinansowania)</a:t>
            </a:r>
            <a:r>
              <a:rPr lang="pl-PL" sz="1600" dirty="0" smtClean="0"/>
              <a:t>;</a:t>
            </a:r>
            <a:endParaRPr lang="pl-PL" sz="1600" dirty="0" smtClean="0"/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napisy </a:t>
            </a:r>
            <a:r>
              <a:rPr lang="pl-PL" sz="1600" dirty="0" smtClean="0"/>
              <a:t>trwałe i czytelne;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kolory </a:t>
            </a:r>
            <a:r>
              <a:rPr lang="pl-PL" sz="1600" dirty="0" smtClean="0"/>
              <a:t>nieagresywne;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tablica </a:t>
            </a:r>
            <a:r>
              <a:rPr lang="pl-PL" sz="1600" dirty="0" smtClean="0"/>
              <a:t>informacyjna może pozostać tablicą pamiątkową.</a:t>
            </a:r>
            <a:endParaRPr lang="pl-PL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14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sz="1600" b="1" dirty="0" smtClean="0"/>
              <a:t>Uwagi:</a:t>
            </a:r>
          </a:p>
          <a:p>
            <a:pPr>
              <a:buNone/>
            </a:pPr>
            <a:r>
              <a:rPr lang="pl-PL" sz="1800" b="1" i="1" dirty="0" smtClean="0"/>
              <a:t>Stosowanie tablic pamiątkowych dla wybranych inwestycji</a:t>
            </a:r>
            <a:r>
              <a:rPr lang="pl-PL" sz="1600" b="1" i="1" dirty="0" smtClean="0"/>
              <a:t>:</a:t>
            </a:r>
          </a:p>
          <a:p>
            <a:pPr>
              <a:buNone/>
            </a:pPr>
            <a:endParaRPr lang="pl-PL" sz="800" b="1" i="1" dirty="0" smtClean="0"/>
          </a:p>
          <a:p>
            <a:pPr>
              <a:buNone/>
            </a:pPr>
            <a:r>
              <a:rPr lang="pl-PL" sz="1600" dirty="0" smtClean="0"/>
              <a:t>	• w przypadku budowy, remontu, modernizacji całych budynków tablice</a:t>
            </a:r>
          </a:p>
          <a:p>
            <a:pPr>
              <a:buNone/>
            </a:pPr>
            <a:r>
              <a:rPr lang="pl-PL" sz="1600" dirty="0" smtClean="0"/>
              <a:t>	informacyjne/pamiątkowe powinny być umieszczone </a:t>
            </a:r>
            <a:r>
              <a:rPr lang="pl-PL" sz="1600" u="sng" dirty="0" smtClean="0"/>
              <a:t>na zewnątrz budynku w widocznym</a:t>
            </a:r>
          </a:p>
          <a:p>
            <a:pPr>
              <a:buNone/>
            </a:pPr>
            <a:r>
              <a:rPr lang="pl-PL" sz="1600" dirty="0" smtClean="0"/>
              <a:t>	</a:t>
            </a:r>
            <a:r>
              <a:rPr lang="pl-PL" sz="1600" u="sng" dirty="0" smtClean="0"/>
              <a:t>miejscu</a:t>
            </a:r>
            <a:r>
              <a:rPr lang="pl-PL" sz="1600" dirty="0" smtClean="0"/>
              <a:t>;</a:t>
            </a: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	• o modernizacji pomieszczeń lub części obiektu należy informować umieszczając tablicę</a:t>
            </a:r>
          </a:p>
          <a:p>
            <a:pPr>
              <a:buNone/>
            </a:pPr>
            <a:r>
              <a:rPr lang="pl-PL" sz="1600" dirty="0" smtClean="0"/>
              <a:t>	informacyjną/pamiątkową </a:t>
            </a:r>
            <a:r>
              <a:rPr lang="pl-PL" sz="1600" u="sng" dirty="0" smtClean="0"/>
              <a:t>w części, której dotyczył projekt</a:t>
            </a:r>
            <a:r>
              <a:rPr lang="pl-PL" sz="1600" dirty="0" smtClean="0"/>
              <a:t>. Wielkość tablicy</a:t>
            </a:r>
          </a:p>
          <a:p>
            <a:pPr>
              <a:buNone/>
            </a:pPr>
            <a:r>
              <a:rPr lang="pl-PL" sz="1600" dirty="0" smtClean="0"/>
              <a:t>	informacyjnej/pamiątkowej będzie w tych przypadkach uzależniona od warunków</a:t>
            </a:r>
          </a:p>
          <a:p>
            <a:pPr>
              <a:buNone/>
            </a:pPr>
            <a:r>
              <a:rPr lang="pl-PL" sz="1600" dirty="0" smtClean="0"/>
              <a:t>	powierzchniowych i może być mniejsza od </a:t>
            </a:r>
            <a:r>
              <a:rPr lang="pl-PL" sz="1600" dirty="0" smtClean="0"/>
              <a:t>wymaganej;</a:t>
            </a: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	• dla wszystkich innych inwestycji infrastrukturalnych i </a:t>
            </a:r>
            <a:r>
              <a:rPr lang="pl-PL" sz="1600" dirty="0" err="1" smtClean="0"/>
              <a:t>nieinfrastrukturalnych</a:t>
            </a:r>
            <a:r>
              <a:rPr lang="pl-PL" sz="1600" dirty="0" smtClean="0"/>
              <a:t>, gdzie</a:t>
            </a:r>
          </a:p>
          <a:p>
            <a:pPr>
              <a:buNone/>
            </a:pPr>
            <a:r>
              <a:rPr lang="pl-PL" sz="1600" dirty="0" smtClean="0"/>
              <a:t>	niemożliwe lub niecelowe byłoby umieszczenie tablicy o wymiarach określonych w punkcie</a:t>
            </a:r>
          </a:p>
          <a:p>
            <a:pPr>
              <a:buNone/>
            </a:pPr>
            <a:r>
              <a:rPr lang="pl-PL" sz="1600" dirty="0" smtClean="0"/>
              <a:t>	17.1.1 i 17.1.2, należy umieścić tabliczkę o minimalnych wymiarach 25 cm x 30 cm, z</a:t>
            </a:r>
          </a:p>
          <a:p>
            <a:pPr>
              <a:buNone/>
            </a:pPr>
            <a:r>
              <a:rPr lang="pl-PL" sz="1600" dirty="0" smtClean="0"/>
              <a:t>	czytelną informacją o finansowaniu ze środków Unii Europejskiej oraz zawierającą wszystkie</a:t>
            </a:r>
          </a:p>
          <a:p>
            <a:pPr>
              <a:buNone/>
            </a:pPr>
            <a:r>
              <a:rPr lang="pl-PL" sz="1600" dirty="0" smtClean="0"/>
              <a:t>	wymagane dla tablic </a:t>
            </a:r>
            <a:r>
              <a:rPr lang="pl-PL" sz="1600" dirty="0" smtClean="0"/>
              <a:t>elementy;</a:t>
            </a:r>
            <a:endParaRPr lang="pl-PL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15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683568" y="135130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sz="1600" b="1" dirty="0" smtClean="0"/>
              <a:t>Uwagi:</a:t>
            </a:r>
          </a:p>
          <a:p>
            <a:pPr>
              <a:buNone/>
            </a:pPr>
            <a:endParaRPr lang="pl-PL" sz="800" b="1" i="1" dirty="0" smtClean="0"/>
          </a:p>
          <a:p>
            <a:pPr>
              <a:buNone/>
            </a:pPr>
            <a:r>
              <a:rPr lang="pl-PL" sz="1800" b="1" i="1" dirty="0" smtClean="0"/>
              <a:t>Stosowanie tablic pamiątkowych dla wybranych inwestycji - </a:t>
            </a:r>
            <a:r>
              <a:rPr lang="pl-PL" sz="1800" b="1" i="1" dirty="0" err="1" smtClean="0"/>
              <a:t>cd</a:t>
            </a:r>
            <a:r>
              <a:rPr lang="pl-PL" sz="1800" b="1" i="1" dirty="0" smtClean="0"/>
              <a:t>.</a:t>
            </a:r>
          </a:p>
          <a:p>
            <a:pPr>
              <a:buNone/>
            </a:pPr>
            <a:endParaRPr lang="pl-PL" sz="800" dirty="0" smtClean="0"/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Dla </a:t>
            </a:r>
            <a:r>
              <a:rPr lang="pl-PL" sz="1600" dirty="0" err="1" smtClean="0"/>
              <a:t>inwestycji</a:t>
            </a:r>
            <a:r>
              <a:rPr lang="pl-PL" sz="1600" dirty="0" smtClean="0"/>
              <a:t> rozproszonych na obszarze kilku </a:t>
            </a:r>
            <a:r>
              <a:rPr lang="pl-PL" sz="1600" dirty="0" err="1" smtClean="0"/>
              <a:t>jst</a:t>
            </a:r>
            <a:r>
              <a:rPr lang="pl-PL" sz="1600" dirty="0" smtClean="0"/>
              <a:t> lub składających się z kilku etapów można umieścić w widocznym miejscu realizacji pierwszego z etapów </a:t>
            </a:r>
            <a:r>
              <a:rPr lang="pl-PL" sz="1600" dirty="0" err="1" smtClean="0"/>
              <a:t>inwestycji</a:t>
            </a:r>
            <a:r>
              <a:rPr lang="pl-PL" sz="1600" dirty="0" smtClean="0"/>
              <a:t> jedną tablicę informacyjną/pamiątkową, wymieniając wszystkie etapy projektu; w miejscu realizacji kolejnych etapów należy umieścić tablice informacyjne/pamiątkowe o rozmiarach 25x30 cm;</a:t>
            </a:r>
            <a:endParaRPr lang="pl-PL" sz="1600" dirty="0" smtClean="0"/>
          </a:p>
          <a:p>
            <a:pPr>
              <a:buNone/>
            </a:pPr>
            <a:endParaRPr lang="pl-PL" sz="800" dirty="0" smtClean="0"/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dla </a:t>
            </a:r>
            <a:r>
              <a:rPr lang="pl-PL" sz="1600" dirty="0" smtClean="0"/>
              <a:t>projektów </a:t>
            </a:r>
            <a:r>
              <a:rPr lang="pl-PL" sz="1600" dirty="0" err="1" smtClean="0"/>
              <a:t>nieinfrastrukturalnych</a:t>
            </a:r>
            <a:r>
              <a:rPr lang="pl-PL" sz="1600" dirty="0" smtClean="0"/>
              <a:t>, dla których niemożliwe lub niecelowe byłoby</a:t>
            </a:r>
          </a:p>
          <a:p>
            <a:pPr>
              <a:buNone/>
            </a:pPr>
            <a:r>
              <a:rPr lang="pl-PL" sz="1600" dirty="0" smtClean="0"/>
              <a:t>	</a:t>
            </a:r>
            <a:r>
              <a:rPr lang="pl-PL" sz="1600" dirty="0" smtClean="0"/>
              <a:t>umieszczenie </a:t>
            </a:r>
            <a:r>
              <a:rPr lang="pl-PL" sz="1600" dirty="0" smtClean="0"/>
              <a:t>tablicy informacyjnej/pamiątkowej, należy zastosować inne odpowiednie</a:t>
            </a:r>
          </a:p>
          <a:p>
            <a:pPr>
              <a:buNone/>
            </a:pPr>
            <a:r>
              <a:rPr lang="pl-PL" sz="1600" dirty="0" smtClean="0"/>
              <a:t>	</a:t>
            </a:r>
            <a:r>
              <a:rPr lang="pl-PL" sz="1600" dirty="0" smtClean="0"/>
              <a:t>narzędzia</a:t>
            </a:r>
            <a:r>
              <a:rPr lang="pl-PL" sz="1600" dirty="0" smtClean="0"/>
              <a:t>, aby uwidocznić przed opinią publiczną wkład środków UE, np. stronę lub</a:t>
            </a:r>
          </a:p>
          <a:p>
            <a:pPr>
              <a:buNone/>
            </a:pPr>
            <a:r>
              <a:rPr lang="pl-PL" sz="1600" dirty="0" smtClean="0"/>
              <a:t>	</a:t>
            </a:r>
            <a:r>
              <a:rPr lang="pl-PL" sz="1600" dirty="0" err="1" smtClean="0"/>
              <a:t>podstronę</a:t>
            </a:r>
            <a:r>
              <a:rPr lang="pl-PL" sz="1600" dirty="0" smtClean="0"/>
              <a:t> </a:t>
            </a:r>
            <a:r>
              <a:rPr lang="pl-PL" sz="1600" dirty="0" smtClean="0"/>
              <a:t>internetową poświęconą realizowanemu </a:t>
            </a:r>
            <a:r>
              <a:rPr lang="pl-PL" sz="1600" dirty="0" smtClean="0"/>
              <a:t>projektowi;</a:t>
            </a:r>
            <a:endParaRPr lang="pl-PL" sz="1600" dirty="0" smtClean="0"/>
          </a:p>
          <a:p>
            <a:pPr>
              <a:buFont typeface="Wingdings" pitchFamily="2" charset="2"/>
              <a:buChar char="Ø"/>
            </a:pPr>
            <a:endParaRPr lang="pl-PL" sz="800" dirty="0" smtClean="0"/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dla </a:t>
            </a:r>
            <a:r>
              <a:rPr lang="pl-PL" sz="1600" dirty="0" smtClean="0"/>
              <a:t>innych inwestycji należy zastosować odpowiednie oznaczenia, w wyraźny sposób</a:t>
            </a:r>
          </a:p>
          <a:p>
            <a:pPr>
              <a:buNone/>
            </a:pPr>
            <a:r>
              <a:rPr lang="pl-PL" sz="1600" dirty="0" smtClean="0"/>
              <a:t>	</a:t>
            </a:r>
            <a:r>
              <a:rPr lang="pl-PL" sz="1600" dirty="0" smtClean="0"/>
              <a:t>informujące </a:t>
            </a:r>
            <a:r>
              <a:rPr lang="pl-PL" sz="1600" dirty="0" smtClean="0"/>
              <a:t>o źródłach finansowania.</a:t>
            </a:r>
            <a:endParaRPr lang="pl-PL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16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691680" y="653254"/>
            <a:ext cx="5987014" cy="831530"/>
          </a:xfrm>
        </p:spPr>
        <p:txBody>
          <a:bodyPr/>
          <a:lstStyle/>
          <a:p>
            <a:r>
              <a:rPr lang="pl-PL" sz="2400" b="1" dirty="0" smtClean="0"/>
              <a:t>Wzór tablicy pamiątkowej</a:t>
            </a:r>
            <a:endParaRPr lang="pl-PL" sz="2400" dirty="0"/>
          </a:p>
        </p:txBody>
      </p:sp>
      <p:pic>
        <p:nvPicPr>
          <p:cNvPr id="7" name="Symbol zastępczy zawartości 6" descr="tablica pamiatkowa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763688" y="1412776"/>
            <a:ext cx="5691921" cy="4595527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17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200" y="2069976"/>
            <a:ext cx="8229600" cy="1143000"/>
          </a:xfrm>
        </p:spPr>
        <p:txBody>
          <a:bodyPr/>
          <a:lstStyle/>
          <a:p>
            <a:pPr algn="l"/>
            <a:r>
              <a:rPr lang="pl-PL" sz="1600" b="1" dirty="0" smtClean="0"/>
              <a:t>2) Plakietka informacyjna</a:t>
            </a:r>
            <a:br>
              <a:rPr lang="pl-PL" sz="1600" b="1" dirty="0" smtClean="0"/>
            </a:br>
            <a:r>
              <a:rPr lang="pl-PL" sz="1600" dirty="0" smtClean="0"/>
              <a:t>	- oznakowanie maszyn, urządzeń oraz inny rodzaj sprzętu ruchomego i wyposażenia</a:t>
            </a:r>
            <a:br>
              <a:rPr lang="pl-PL" sz="1600" dirty="0" smtClean="0"/>
            </a:br>
            <a:r>
              <a:rPr lang="pl-PL" sz="1600" dirty="0" smtClean="0"/>
              <a:t>	- wymiary </a:t>
            </a:r>
            <a:r>
              <a:rPr lang="pl-PL" sz="1600" b="1" dirty="0" smtClean="0"/>
              <a:t>min. 4,5 cm wys. x 6 cm szer.</a:t>
            </a:r>
            <a:br>
              <a:rPr lang="pl-PL" sz="1600" b="1" dirty="0" smtClean="0"/>
            </a:br>
            <a:r>
              <a:rPr lang="pl-PL" sz="1600" b="1" dirty="0" smtClean="0"/>
              <a:t>	</a:t>
            </a:r>
            <a:r>
              <a:rPr lang="pl-PL" sz="1600" dirty="0" smtClean="0"/>
              <a:t>- </a:t>
            </a:r>
            <a:r>
              <a:rPr lang="pl-PL" sz="1600" b="1" dirty="0" smtClean="0"/>
              <a:t>powinna być czytelna</a:t>
            </a:r>
            <a:br>
              <a:rPr lang="pl-PL" sz="1600" b="1" dirty="0" smtClean="0"/>
            </a:br>
            <a:r>
              <a:rPr lang="pl-PL" sz="1600" dirty="0" smtClean="0"/>
              <a:t>	- logotypy, informacja o współfinansowaniu</a:t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 Przykładowa plakietka informacyjna: </a:t>
            </a:r>
            <a:br>
              <a:rPr lang="pl-PL" sz="1600" dirty="0" smtClean="0"/>
            </a:br>
            <a:endParaRPr lang="pl-PL" sz="1600" dirty="0"/>
          </a:p>
        </p:txBody>
      </p:sp>
      <p:pic>
        <p:nvPicPr>
          <p:cNvPr id="7" name="Symbol zastępczy zawartości 6" descr="logotypy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609311" y="3356992"/>
            <a:ext cx="5698993" cy="2736304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18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4784601"/>
          </a:xfrm>
        </p:spPr>
        <p:txBody>
          <a:bodyPr/>
          <a:lstStyle/>
          <a:p>
            <a:pPr>
              <a:buNone/>
            </a:pPr>
            <a:r>
              <a:rPr lang="pl-PL" sz="1600" b="1" dirty="0" smtClean="0"/>
              <a:t>Punkty informacyjno-kontaktowe w regionie:</a:t>
            </a:r>
          </a:p>
          <a:p>
            <a:pPr>
              <a:buNone/>
            </a:pPr>
            <a:r>
              <a:rPr lang="pl-PL" sz="1600" dirty="0" smtClean="0"/>
              <a:t>	</a:t>
            </a:r>
            <a:r>
              <a:rPr lang="pl-PL" sz="1500" dirty="0" smtClean="0"/>
              <a:t>Instytucja Zarządzająca RPO WD zapewnia wszystkim Beneficjentom możliwość uzyskania informacji nt. RPO WD w punktach informacyjno-kontaktowych:</a:t>
            </a:r>
          </a:p>
          <a:p>
            <a:pPr>
              <a:buNone/>
            </a:pPr>
            <a:r>
              <a:rPr lang="pl-PL" sz="1500" dirty="0" smtClean="0"/>
              <a:t>		• telefonicznie</a:t>
            </a:r>
          </a:p>
          <a:p>
            <a:pPr>
              <a:buNone/>
            </a:pPr>
            <a:r>
              <a:rPr lang="pl-PL" sz="1500" dirty="0" smtClean="0"/>
              <a:t>		• za pośrednictwem poczty elektronicznej</a:t>
            </a:r>
          </a:p>
          <a:p>
            <a:pPr>
              <a:buNone/>
            </a:pPr>
            <a:r>
              <a:rPr lang="pl-PL" sz="1500" dirty="0" smtClean="0"/>
              <a:t>		• podczas wizyt w punkcie oraz</a:t>
            </a:r>
          </a:p>
          <a:p>
            <a:pPr>
              <a:buNone/>
            </a:pPr>
            <a:r>
              <a:rPr lang="pl-PL" sz="1500" dirty="0" smtClean="0"/>
              <a:t>		• za pośrednictwem strony internetowej </a:t>
            </a:r>
            <a:r>
              <a:rPr lang="pl-PL" sz="1500" b="1" dirty="0" err="1" smtClean="0"/>
              <a:t>www.rpo.dolnyslask.pl</a:t>
            </a:r>
            <a:r>
              <a:rPr lang="pl-PL" sz="1500" b="1" dirty="0" smtClean="0"/>
              <a:t>.</a:t>
            </a:r>
          </a:p>
          <a:p>
            <a:pPr>
              <a:buNone/>
            </a:pPr>
            <a:r>
              <a:rPr lang="pl-PL" sz="1500" dirty="0" smtClean="0"/>
              <a:t>	Beneficjenci z Województwa Dolnośląskiego mają do dyspozycji regionalną sieć informacyjną,</a:t>
            </a:r>
          </a:p>
          <a:p>
            <a:pPr>
              <a:buNone/>
            </a:pPr>
            <a:r>
              <a:rPr lang="pl-PL" sz="1500" dirty="0" smtClean="0"/>
              <a:t>	składającą się z </a:t>
            </a:r>
            <a:r>
              <a:rPr lang="pl-PL" sz="1500" b="1" dirty="0" smtClean="0"/>
              <a:t>7 punktów (Legnica, Lubań, Głogów , Trzebnica, Jelenia Góra, Wałbrzych</a:t>
            </a:r>
          </a:p>
          <a:p>
            <a:pPr>
              <a:buNone/>
            </a:pPr>
            <a:r>
              <a:rPr lang="pl-PL" sz="1500" dirty="0" smtClean="0"/>
              <a:t>	</a:t>
            </a:r>
            <a:r>
              <a:rPr lang="pl-PL" sz="1500" b="1" dirty="0" smtClean="0"/>
              <a:t>i Kłodzko </a:t>
            </a:r>
            <a:r>
              <a:rPr lang="pl-PL" sz="1500" dirty="0" smtClean="0"/>
              <a:t>oraz </a:t>
            </a:r>
            <a:r>
              <a:rPr lang="pl-PL" sz="1500" b="1" dirty="0" smtClean="0"/>
              <a:t>Punkt Informacyjno-Kontaktowy ds. ZPORR i RPO WD </a:t>
            </a:r>
            <a:r>
              <a:rPr lang="pl-PL" sz="1500" dirty="0" smtClean="0"/>
              <a:t>funkcjonujący w Urzędzie Marszałkowskim:</a:t>
            </a:r>
          </a:p>
          <a:p>
            <a:pPr>
              <a:buNone/>
            </a:pPr>
            <a:r>
              <a:rPr lang="pl-PL" sz="1600" dirty="0" smtClean="0"/>
              <a:t>			</a:t>
            </a:r>
            <a:r>
              <a:rPr lang="pl-PL" sz="1600" i="1" dirty="0" smtClean="0"/>
              <a:t>Wybrzeże Słowackiego 12-14 </a:t>
            </a:r>
            <a:r>
              <a:rPr lang="pl-PL" sz="1600" b="1" i="1" dirty="0" smtClean="0"/>
              <a:t>pok. 403</a:t>
            </a:r>
            <a:r>
              <a:rPr lang="pl-PL" sz="1600" i="1" dirty="0" smtClean="0"/>
              <a:t/>
            </a:r>
            <a:br>
              <a:rPr lang="pl-PL" sz="1600" i="1" dirty="0" smtClean="0"/>
            </a:br>
            <a:r>
              <a:rPr lang="pl-PL" sz="1600" i="1" dirty="0" smtClean="0"/>
              <a:t>		50-411 Wrocław / czynny od 9.00 do 15.00</a:t>
            </a:r>
            <a:br>
              <a:rPr lang="pl-PL" sz="1600" i="1" dirty="0" smtClean="0"/>
            </a:br>
            <a:r>
              <a:rPr lang="pl-PL" sz="1600" i="1" dirty="0" smtClean="0"/>
              <a:t>		tel. </a:t>
            </a:r>
            <a:r>
              <a:rPr lang="pl-PL" sz="1600" b="1" i="1" dirty="0" smtClean="0"/>
              <a:t>(71) 776 91 42</a:t>
            </a:r>
            <a:r>
              <a:rPr lang="pl-PL" sz="1600" i="1" dirty="0" smtClean="0"/>
              <a:t> lub </a:t>
            </a:r>
            <a:r>
              <a:rPr lang="pl-PL" sz="1600" b="1" i="1" dirty="0" smtClean="0"/>
              <a:t>(71) 776 91 20</a:t>
            </a:r>
            <a:r>
              <a:rPr lang="pl-PL" sz="1600" i="1" dirty="0" smtClean="0"/>
              <a:t/>
            </a:r>
            <a:br>
              <a:rPr lang="pl-PL" sz="1600" i="1" dirty="0" smtClean="0"/>
            </a:br>
            <a:r>
              <a:rPr lang="pl-PL" sz="1600" i="1" dirty="0" smtClean="0"/>
              <a:t>		</a:t>
            </a:r>
            <a:r>
              <a:rPr lang="pl-PL" sz="1600" i="1" dirty="0" err="1" smtClean="0"/>
              <a:t>fax</a:t>
            </a:r>
            <a:r>
              <a:rPr lang="pl-PL" sz="1600" i="1" dirty="0" smtClean="0"/>
              <a:t> (71) 776 95 82, email: </a:t>
            </a:r>
            <a:r>
              <a:rPr lang="pl-PL" sz="1600" b="1" i="1" dirty="0" err="1" smtClean="0">
                <a:hlinkClick r:id="rId4"/>
              </a:rPr>
              <a:t>rpo@dolnyslask.pl</a:t>
            </a:r>
            <a:endParaRPr lang="pl-PL" sz="1600" b="1" i="1" dirty="0" smtClean="0"/>
          </a:p>
          <a:p>
            <a:pPr>
              <a:buNone/>
            </a:pPr>
            <a:r>
              <a:rPr lang="pl-PL" sz="1600" dirty="0" smtClean="0"/>
              <a:t>	</a:t>
            </a:r>
          </a:p>
          <a:p>
            <a:pPr>
              <a:buNone/>
            </a:pPr>
            <a:r>
              <a:rPr lang="pl-PL" sz="1500" dirty="0" smtClean="0"/>
              <a:t>Dane adresowe punktów są dostępne na stronie </a:t>
            </a:r>
            <a:r>
              <a:rPr lang="pl-PL" sz="1500" b="1" dirty="0" err="1" smtClean="0"/>
              <a:t>www.rpo.dolnyslask.pl</a:t>
            </a:r>
            <a:r>
              <a:rPr lang="pl-PL" sz="1500" b="1" dirty="0" smtClean="0"/>
              <a:t> </a:t>
            </a:r>
            <a:r>
              <a:rPr lang="pl-PL" sz="1500" dirty="0" smtClean="0"/>
              <a:t>oraz w materiałach informacyjnych.</a:t>
            </a:r>
            <a:endParaRPr lang="pl-PL" sz="15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36867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/>
            <a:fld id="{191CAF18-D412-4BB7-B275-77CACB3E5493}" type="slidenum">
              <a:rPr lang="pl-PL" sz="1600" b="1" smtClean="0">
                <a:solidFill>
                  <a:srgbClr val="898989"/>
                </a:solidFill>
                <a:latin typeface="Arial" charset="0"/>
              </a:rPr>
              <a:pPr algn="l"/>
              <a:t>19</a:t>
            </a:fld>
            <a:endParaRPr lang="pl-PL" sz="1600" b="1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Dziękuję za uwagę</a:t>
            </a:r>
            <a:endParaRPr lang="pl-P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870" name="pole tekstowe 6"/>
          <p:cNvSpPr txBox="1">
            <a:spLocks noChangeArrowheads="1"/>
          </p:cNvSpPr>
          <p:nvPr/>
        </p:nvSpPr>
        <p:spPr bwMode="auto">
          <a:xfrm>
            <a:off x="1403648" y="3284984"/>
            <a:ext cx="6984703" cy="201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pl-PL" dirty="0"/>
          </a:p>
          <a:p>
            <a:pPr algn="r"/>
            <a:r>
              <a:rPr lang="pl-PL" sz="2000" b="1" dirty="0" smtClean="0">
                <a:latin typeface="+mn-lt"/>
              </a:rPr>
              <a:t>Bożena Ślabska</a:t>
            </a:r>
          </a:p>
          <a:p>
            <a:pPr algn="r"/>
            <a:endParaRPr lang="pl-PL" sz="2000" dirty="0" smtClean="0">
              <a:latin typeface="+mn-lt"/>
            </a:endParaRPr>
          </a:p>
          <a:p>
            <a:pPr algn="r"/>
            <a:r>
              <a:rPr lang="pl-PL" dirty="0" smtClean="0">
                <a:latin typeface="+mn-lt"/>
              </a:rPr>
              <a:t>Wydział Zarządzania Regionalnym Programem Operacyjnym</a:t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>Departament Regionalnego Programu Operacyjnego</a:t>
            </a:r>
          </a:p>
          <a:p>
            <a:pPr algn="r"/>
            <a:r>
              <a:rPr lang="pl-PL" dirty="0" smtClean="0">
                <a:latin typeface="+mn-lt"/>
              </a:rPr>
              <a:t>Tel. +48 </a:t>
            </a:r>
            <a:r>
              <a:rPr lang="pl-PL" b="1" dirty="0" smtClean="0">
                <a:latin typeface="+mn-lt"/>
              </a:rPr>
              <a:t>71 776 91 20</a:t>
            </a:r>
            <a:r>
              <a:rPr lang="pl-PL" dirty="0" smtClean="0">
                <a:latin typeface="+mn-lt"/>
              </a:rPr>
              <a:t> </a:t>
            </a:r>
            <a:r>
              <a:rPr lang="pl-PL" dirty="0" err="1" smtClean="0">
                <a:latin typeface="+mn-lt"/>
              </a:rPr>
              <a:t>fax</a:t>
            </a:r>
            <a:r>
              <a:rPr lang="pl-PL" dirty="0" smtClean="0">
                <a:latin typeface="+mn-lt"/>
              </a:rPr>
              <a:t>: +48 71 776 95 82 </a:t>
            </a:r>
            <a:r>
              <a:rPr lang="pl-PL" b="1" dirty="0" smtClean="0">
                <a:latin typeface="+mn-lt"/>
              </a:rPr>
              <a:t>pok. 403</a:t>
            </a:r>
          </a:p>
          <a:p>
            <a:pPr algn="r"/>
            <a:r>
              <a:rPr lang="pl-PL" dirty="0" err="1" smtClean="0">
                <a:latin typeface="+mn-lt"/>
              </a:rPr>
              <a:t>bozena.slabska@dolnyslask.pl</a:t>
            </a:r>
            <a:endParaRPr lang="pl-PL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 txBox="1">
            <a:spLocks/>
          </p:cNvSpPr>
          <p:nvPr/>
        </p:nvSpPr>
        <p:spPr bwMode="auto">
          <a:xfrm>
            <a:off x="251520" y="1772816"/>
            <a:ext cx="87129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pl-PL" sz="4000" b="1" dirty="0" smtClean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l-PL" sz="3200" b="1" dirty="0" smtClean="0"/>
              <a:t>Wytyczne dla beneficjentów RPO WD</a:t>
            </a:r>
          </a:p>
          <a:p>
            <a:pPr algn="ctr"/>
            <a:r>
              <a:rPr lang="pl-PL" sz="3200" b="1" dirty="0" smtClean="0"/>
              <a:t>w zakresie wypełniania obowiązków informacyjno-promocyjnych</a:t>
            </a:r>
            <a:endParaRPr lang="pl-PL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Podtytuł 2"/>
          <p:cNvSpPr txBox="1">
            <a:spLocks/>
          </p:cNvSpPr>
          <p:nvPr/>
        </p:nvSpPr>
        <p:spPr bwMode="auto">
          <a:xfrm>
            <a:off x="1475656" y="5301208"/>
            <a:ext cx="64008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11560" y="4005064"/>
            <a:ext cx="813690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1600" b="1" dirty="0" smtClean="0"/>
              <a:t>Bożena Ślabska</a:t>
            </a:r>
          </a:p>
          <a:p>
            <a:pPr algn="r"/>
            <a:endParaRPr lang="pl-PL" sz="1100" dirty="0" smtClean="0"/>
          </a:p>
          <a:p>
            <a:pPr algn="r"/>
            <a:r>
              <a:rPr lang="pl-PL" sz="1400" dirty="0" smtClean="0"/>
              <a:t>Wydział Zarządzania Regionalnym Programem Operacyjnym</a:t>
            </a:r>
          </a:p>
          <a:p>
            <a:pPr algn="r"/>
            <a:r>
              <a:rPr lang="pl-PL" sz="1400" dirty="0" smtClean="0"/>
              <a:t>Urząd Marszałkowski Województwa Dolnośląskiego</a:t>
            </a:r>
          </a:p>
          <a:p>
            <a:pPr algn="r"/>
            <a:endParaRPr lang="pl-PL" sz="1100" b="1" dirty="0" smtClean="0"/>
          </a:p>
          <a:p>
            <a:pPr algn="just"/>
            <a:r>
              <a:rPr lang="pl-PL" sz="900" dirty="0" smtClean="0">
                <a:solidFill>
                  <a:schemeClr val="tx2"/>
                </a:solidFill>
              </a:rPr>
              <a:t>Szkolenie współfinansowane przez Unię Europejską ze środków Europejskiego Funduszu Rozwoju Regionalnego w ramach Pomocy Technicznej</a:t>
            </a:r>
          </a:p>
          <a:p>
            <a:pPr algn="just"/>
            <a:r>
              <a:rPr lang="pl-PL" sz="900" dirty="0" smtClean="0">
                <a:solidFill>
                  <a:schemeClr val="tx2"/>
                </a:solidFill>
              </a:rPr>
              <a:t>Regionalnego Programu Operacyjnego dla Województwa Dolnośląskiego na lata 2007-2013 oraz z budżetu Samorządu Województwa Dolnośląskiego.</a:t>
            </a:r>
          </a:p>
          <a:p>
            <a:pPr algn="just"/>
            <a:endParaRPr lang="pl-PL" sz="900" dirty="0" smtClean="0">
              <a:solidFill>
                <a:schemeClr val="tx2"/>
              </a:solidFill>
            </a:endParaRPr>
          </a:p>
          <a:p>
            <a:pPr algn="just"/>
            <a:endParaRPr lang="pl-PL" sz="9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0" y="6421438"/>
            <a:ext cx="2305050" cy="365125"/>
          </a:xfrm>
        </p:spPr>
        <p:txBody>
          <a:bodyPr/>
          <a:lstStyle/>
          <a:p>
            <a:pPr algn="l">
              <a:defRPr/>
            </a:pPr>
            <a:fld id="{399E9E1D-6A84-4A37-A47C-3EE7020BB8D5}" type="slidenum">
              <a:rPr lang="pl-PL" sz="1600" b="1"/>
              <a:pPr algn="l">
                <a:defRPr/>
              </a:pPr>
              <a:t>3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sz="1800" b="1" dirty="0" smtClean="0"/>
              <a:t>PODSTAWY:</a:t>
            </a:r>
          </a:p>
          <a:p>
            <a:pPr>
              <a:buNone/>
            </a:pPr>
            <a:r>
              <a:rPr lang="pl-PL" sz="1500" b="1" dirty="0" smtClean="0"/>
              <a:t>1. Rozporządzenie Komisji (WE) nr 1828/2006 z dnia 8.12.2006 </a:t>
            </a:r>
            <a:r>
              <a:rPr lang="pl-PL" sz="1500" dirty="0" smtClean="0"/>
              <a:t>ustanawiające szczegółowe zasady wykonania </a:t>
            </a:r>
            <a:r>
              <a:rPr lang="pl-PL" sz="1500" dirty="0" err="1" smtClean="0"/>
              <a:t>rozp</a:t>
            </a:r>
            <a:r>
              <a:rPr lang="pl-PL" sz="1500" dirty="0" smtClean="0"/>
              <a:t>. Rady (WE) nr 1083/2006 ustanawiającego przepisy ogólne dot. EFRR, EFS oraz FS oraz rozporządzenia (WE) nr 1080/2006 Parlamentu Europejskiego i Rady w sprawie EFRR – </a:t>
            </a:r>
            <a:r>
              <a:rPr lang="pl-PL" sz="1500" u="sng" dirty="0" smtClean="0"/>
              <a:t>szczególnie art. 8</a:t>
            </a:r>
          </a:p>
          <a:p>
            <a:pPr>
              <a:buNone/>
            </a:pPr>
            <a:endParaRPr lang="pl-PL" sz="800" b="1" dirty="0" smtClean="0"/>
          </a:p>
          <a:p>
            <a:pPr>
              <a:buNone/>
            </a:pPr>
            <a:r>
              <a:rPr lang="pl-PL" sz="1500" b="1" dirty="0" smtClean="0"/>
              <a:t>2. Strategia Komunikacji Funduszy Europejskich w Polsce </a:t>
            </a:r>
            <a:r>
              <a:rPr lang="pl-PL" sz="1500" dirty="0" smtClean="0"/>
              <a:t>w ramach Narodowej Strategii Spójności na lata 2007-2013 </a:t>
            </a:r>
            <a:r>
              <a:rPr lang="pl-PL" sz="1500" u="sng" dirty="0" smtClean="0"/>
              <a:t>wraz z załącznikiem – Księga Identyfikacji Wizualnej NSS</a:t>
            </a:r>
          </a:p>
          <a:p>
            <a:pPr>
              <a:buNone/>
            </a:pPr>
            <a:endParaRPr lang="pl-PL" sz="800" b="1" dirty="0" smtClean="0"/>
          </a:p>
          <a:p>
            <a:pPr>
              <a:buNone/>
            </a:pPr>
            <a:r>
              <a:rPr lang="pl-PL" sz="1500" b="1" dirty="0" smtClean="0"/>
              <a:t>3. Narodowe Strategiczne Ramy Odniesienia 2007-2013</a:t>
            </a:r>
          </a:p>
          <a:p>
            <a:pPr>
              <a:buNone/>
            </a:pPr>
            <a:r>
              <a:rPr lang="pl-PL" sz="1500" dirty="0" smtClean="0"/>
              <a:t>	Wytyczne w zakresie informacji i promocji</a:t>
            </a:r>
          </a:p>
          <a:p>
            <a:pPr>
              <a:buNone/>
            </a:pPr>
            <a:endParaRPr lang="pl-PL" sz="800" b="1" dirty="0" smtClean="0"/>
          </a:p>
          <a:p>
            <a:pPr>
              <a:buNone/>
            </a:pPr>
            <a:r>
              <a:rPr lang="pl-PL" sz="1500" b="1" dirty="0" smtClean="0"/>
              <a:t>4. Poradnik dla Beneficjenta RPO WD </a:t>
            </a:r>
            <a:r>
              <a:rPr lang="pl-PL" sz="1500" dirty="0" smtClean="0"/>
              <a:t>na lata 2007-2013 – rozdział 17.</a:t>
            </a:r>
          </a:p>
          <a:p>
            <a:pPr>
              <a:buNone/>
            </a:pPr>
            <a:endParaRPr lang="pl-PL" sz="800" b="1" dirty="0" smtClean="0"/>
          </a:p>
          <a:p>
            <a:pPr>
              <a:buNone/>
            </a:pPr>
            <a:r>
              <a:rPr lang="pl-PL" sz="1500" b="1" dirty="0" smtClean="0"/>
              <a:t>5. Zapisy umowy o dofinansowanie projektu - </a:t>
            </a:r>
            <a:r>
              <a:rPr lang="pl-PL" sz="1500" dirty="0" smtClean="0"/>
              <a:t>§16  </a:t>
            </a:r>
            <a:r>
              <a:rPr lang="pl-PL" sz="1500" b="1" dirty="0" smtClean="0"/>
              <a:t>oraz wniosku o dofinansowanie projektu – </a:t>
            </a:r>
            <a:r>
              <a:rPr lang="pl-PL" sz="1500" dirty="0" err="1" smtClean="0"/>
              <a:t>pkt</a:t>
            </a:r>
            <a:r>
              <a:rPr lang="pl-PL" sz="1500" dirty="0" smtClean="0"/>
              <a:t> K.</a:t>
            </a:r>
          </a:p>
          <a:p>
            <a:pPr>
              <a:buNone/>
            </a:pPr>
            <a:endParaRPr lang="pl-PL" sz="2000" b="1" i="1" dirty="0" smtClean="0"/>
          </a:p>
          <a:p>
            <a:pPr algn="ctr">
              <a:buNone/>
            </a:pPr>
            <a:r>
              <a:rPr lang="pl-PL" sz="1500" b="1" u="sng" dirty="0" smtClean="0"/>
              <a:t>WAŻNE: </a:t>
            </a:r>
            <a:r>
              <a:rPr lang="pl-PL" sz="1500" u="sng" dirty="0" smtClean="0"/>
              <a:t>Obowiązek Beneficjentów w zakresie informacji i promocji powstaje od momentu </a:t>
            </a:r>
          </a:p>
          <a:p>
            <a:pPr algn="ctr">
              <a:buNone/>
            </a:pPr>
            <a:r>
              <a:rPr lang="pl-PL" sz="1500" u="sng" dirty="0" smtClean="0"/>
              <a:t>wyboru projektu do dofinansowania.</a:t>
            </a:r>
            <a:endParaRPr lang="pl-PL" sz="1500" u="sng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4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67544" y="1351309"/>
            <a:ext cx="8208912" cy="4525963"/>
          </a:xfrm>
        </p:spPr>
        <p:txBody>
          <a:bodyPr/>
          <a:lstStyle/>
          <a:p>
            <a:pPr algn="ctr">
              <a:buNone/>
            </a:pPr>
            <a:r>
              <a:rPr lang="pl-PL" sz="2400" b="1" dirty="0" smtClean="0"/>
              <a:t>Poradnik dla Beneficjenta w ramach RPO WD </a:t>
            </a:r>
            <a:r>
              <a:rPr lang="pl-PL" sz="2400" dirty="0" smtClean="0"/>
              <a:t>(rozdział 17.)</a:t>
            </a:r>
          </a:p>
          <a:p>
            <a:pPr algn="ctr">
              <a:buNone/>
            </a:pPr>
            <a:endParaRPr lang="pl-PL" sz="400" dirty="0" smtClean="0"/>
          </a:p>
          <a:p>
            <a:pPr>
              <a:buAutoNum type="arabicPeriod"/>
            </a:pPr>
            <a:r>
              <a:rPr lang="pl-PL" sz="1800" b="1" i="1" dirty="0" smtClean="0"/>
              <a:t>Obowiązkowe logotypy i informacje - wariant podstawowy:</a:t>
            </a:r>
          </a:p>
          <a:p>
            <a:pPr>
              <a:buNone/>
            </a:pPr>
            <a:r>
              <a:rPr lang="pl-PL" sz="1600" dirty="0" smtClean="0"/>
              <a:t>	- logo Unii Europejskiej ze słownym odwołaniem do Unii Europejskiej i Europejskiego Funduszu Rozwoju Regionalnego,</a:t>
            </a:r>
          </a:p>
          <a:p>
            <a:pPr>
              <a:buNone/>
            </a:pPr>
            <a:endParaRPr lang="pl-PL" sz="800" dirty="0" smtClean="0"/>
          </a:p>
          <a:p>
            <a:pPr>
              <a:buNone/>
            </a:pPr>
            <a:r>
              <a:rPr lang="pl-PL" sz="1600" dirty="0" smtClean="0"/>
              <a:t>	- logo Narodowej Strategii Spójności w formie znaku programu regionalnego,</a:t>
            </a:r>
          </a:p>
          <a:p>
            <a:pPr>
              <a:buNone/>
            </a:pPr>
            <a:endParaRPr lang="pl-PL" sz="800" dirty="0" smtClean="0"/>
          </a:p>
          <a:p>
            <a:pPr>
              <a:buNone/>
            </a:pPr>
            <a:r>
              <a:rPr lang="pl-PL" sz="1600" dirty="0" smtClean="0"/>
              <a:t>	- herb Województwa Dolnośląskiego z logotypem Dolny </a:t>
            </a:r>
            <a:r>
              <a:rPr lang="pl-PL" sz="1600" dirty="0" smtClean="0"/>
              <a:t>Śląsk,</a:t>
            </a:r>
            <a:endParaRPr lang="pl-PL" sz="1600" dirty="0" smtClean="0"/>
          </a:p>
          <a:p>
            <a:pPr>
              <a:buNone/>
            </a:pPr>
            <a:endParaRPr lang="pl-PL" sz="800" dirty="0" smtClean="0"/>
          </a:p>
          <a:p>
            <a:pPr>
              <a:buNone/>
            </a:pPr>
            <a:r>
              <a:rPr lang="pl-PL" sz="1600" dirty="0" smtClean="0"/>
              <a:t>	- hasło promocyjne dla RPO WD: </a:t>
            </a:r>
            <a:r>
              <a:rPr lang="pl-PL" sz="1600" b="1" i="1" dirty="0" smtClean="0"/>
              <a:t>Fundusze Europejskie – dla </a:t>
            </a:r>
            <a:r>
              <a:rPr lang="pl-PL" sz="1600" b="1" i="1" dirty="0" err="1" smtClean="0"/>
              <a:t>rozwoju</a:t>
            </a:r>
            <a:r>
              <a:rPr lang="pl-PL" sz="1600" b="1" i="1" dirty="0" smtClean="0"/>
              <a:t> Dolnego </a:t>
            </a:r>
            <a:r>
              <a:rPr lang="pl-PL" sz="1600" b="1" i="1" dirty="0" smtClean="0"/>
              <a:t>Śląska</a:t>
            </a:r>
            <a:r>
              <a:rPr lang="pl-PL" sz="1400" b="1" i="1" dirty="0" smtClean="0"/>
              <a:t>,</a:t>
            </a:r>
            <a:endParaRPr lang="pl-PL" sz="1400" b="1" i="1" dirty="0" smtClean="0"/>
          </a:p>
          <a:p>
            <a:pPr>
              <a:buNone/>
            </a:pPr>
            <a:endParaRPr lang="pl-PL" sz="800" dirty="0" smtClean="0"/>
          </a:p>
          <a:p>
            <a:pPr>
              <a:buNone/>
            </a:pPr>
            <a:r>
              <a:rPr lang="pl-PL" sz="1600" dirty="0" smtClean="0"/>
              <a:t>	- informacja o współfinansowaniu projektu ze środków Unii Europejskiej w postaci:</a:t>
            </a:r>
          </a:p>
          <a:p>
            <a:pPr>
              <a:buNone/>
            </a:pPr>
            <a:r>
              <a:rPr lang="pl-PL" sz="1600" dirty="0" smtClean="0"/>
              <a:t>	</a:t>
            </a:r>
          </a:p>
          <a:p>
            <a:pPr algn="ctr">
              <a:buNone/>
            </a:pPr>
            <a:r>
              <a:rPr lang="pl-PL" sz="1600" dirty="0" smtClean="0"/>
              <a:t>	</a:t>
            </a:r>
            <a:r>
              <a:rPr lang="pl-PL" sz="1600" b="1" i="1" dirty="0" smtClean="0"/>
              <a:t>Projekt współfinansowany przez Unię Europejską </a:t>
            </a:r>
            <a:endParaRPr lang="pl-PL" sz="1600" b="1" i="1" dirty="0" smtClean="0"/>
          </a:p>
          <a:p>
            <a:pPr algn="ctr">
              <a:buNone/>
            </a:pPr>
            <a:r>
              <a:rPr lang="pl-PL" sz="1600" b="1" i="1" dirty="0" smtClean="0"/>
              <a:t>z </a:t>
            </a:r>
            <a:r>
              <a:rPr lang="pl-PL" sz="1600" b="1" i="1" dirty="0" smtClean="0"/>
              <a:t>Europejskiego Funduszu Rozwoju Regionalnego </a:t>
            </a:r>
          </a:p>
          <a:p>
            <a:pPr algn="ctr">
              <a:buNone/>
            </a:pPr>
            <a:r>
              <a:rPr lang="pl-PL" sz="1600" b="1" i="1" dirty="0" smtClean="0"/>
              <a:t>	w </a:t>
            </a:r>
            <a:r>
              <a:rPr lang="pl-PL" sz="1600" b="1" i="1" dirty="0" smtClean="0"/>
              <a:t>ramach </a:t>
            </a:r>
            <a:r>
              <a:rPr lang="pl-PL" sz="1600" b="1" i="1" dirty="0" smtClean="0"/>
              <a:t>Regionalnego </a:t>
            </a:r>
            <a:r>
              <a:rPr lang="pl-PL" sz="1600" b="1" i="1" dirty="0" smtClean="0"/>
              <a:t>Programu Operacyjnego </a:t>
            </a:r>
            <a:endParaRPr lang="pl-PL" sz="1600" b="1" i="1" dirty="0" smtClean="0"/>
          </a:p>
          <a:p>
            <a:pPr algn="ctr">
              <a:buNone/>
            </a:pPr>
            <a:r>
              <a:rPr lang="pl-PL" sz="1600" b="1" i="1" dirty="0" smtClean="0"/>
              <a:t>dla </a:t>
            </a:r>
            <a:r>
              <a:rPr lang="pl-PL" sz="1600" b="1" i="1" dirty="0" smtClean="0"/>
              <a:t>Województwa Dolnośląskiego </a:t>
            </a:r>
            <a:r>
              <a:rPr lang="pl-PL" sz="1600" b="1" i="1" dirty="0" smtClean="0"/>
              <a:t>na </a:t>
            </a:r>
            <a:r>
              <a:rPr lang="pl-PL" sz="1600" b="1" i="1" dirty="0" smtClean="0"/>
              <a:t>lata 2007-2013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	</a:t>
            </a:r>
            <a:endParaRPr lang="pl-PL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5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518864" y="142331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sz="1800" i="1" dirty="0" smtClean="0"/>
              <a:t>Do </a:t>
            </a:r>
            <a:r>
              <a:rPr lang="pl-PL" sz="1800" b="1" i="1" dirty="0" smtClean="0"/>
              <a:t>dużych materiałów </a:t>
            </a:r>
            <a:r>
              <a:rPr lang="pl-PL" sz="1800" i="1" dirty="0" smtClean="0"/>
              <a:t>w szczególności należą</a:t>
            </a:r>
            <a:r>
              <a:rPr lang="pl-PL" sz="1600" dirty="0" smtClean="0"/>
              <a:t>:</a:t>
            </a:r>
          </a:p>
          <a:p>
            <a:pPr>
              <a:buNone/>
            </a:pPr>
            <a:endParaRPr lang="pl-PL" sz="1600" dirty="0" smtClean="0"/>
          </a:p>
          <a:p>
            <a:pPr>
              <a:buFontTx/>
              <a:buChar char="-"/>
            </a:pPr>
            <a:r>
              <a:rPr lang="pl-PL" sz="1600" dirty="0" smtClean="0"/>
              <a:t>tablica informacyjna (reklamowa), tablica </a:t>
            </a:r>
            <a:r>
              <a:rPr lang="pl-PL" sz="1600" dirty="0" smtClean="0"/>
              <a:t>pamiątkowa;</a:t>
            </a:r>
            <a:endParaRPr lang="pl-PL" sz="1600" dirty="0" smtClean="0"/>
          </a:p>
          <a:p>
            <a:pPr>
              <a:buFontTx/>
              <a:buChar char="-"/>
            </a:pPr>
            <a:r>
              <a:rPr lang="pl-PL" sz="1600" dirty="0" smtClean="0"/>
              <a:t>billboard, plakat;</a:t>
            </a:r>
          </a:p>
          <a:p>
            <a:pPr>
              <a:buFontTx/>
              <a:buChar char="-"/>
            </a:pPr>
            <a:r>
              <a:rPr lang="pl-PL" sz="1600" dirty="0" err="1" smtClean="0"/>
              <a:t>baner</a:t>
            </a:r>
            <a:r>
              <a:rPr lang="pl-PL" sz="1600" dirty="0" smtClean="0"/>
              <a:t>, stand, </a:t>
            </a:r>
            <a:r>
              <a:rPr lang="pl-PL" sz="1600" dirty="0" err="1" smtClean="0"/>
              <a:t>roll-up</a:t>
            </a:r>
            <a:r>
              <a:rPr lang="pl-PL" sz="1600" dirty="0" smtClean="0"/>
              <a:t>, ścianka konferencyjna;</a:t>
            </a:r>
          </a:p>
          <a:p>
            <a:pPr>
              <a:buFontTx/>
              <a:buChar char="-"/>
            </a:pPr>
            <a:r>
              <a:rPr lang="pl-PL" sz="1600" dirty="0" smtClean="0"/>
              <a:t>namiot, stoisko wystawowe;</a:t>
            </a:r>
          </a:p>
          <a:p>
            <a:pPr>
              <a:buFontTx/>
              <a:buChar char="-"/>
            </a:pPr>
            <a:r>
              <a:rPr lang="pl-PL" sz="1600" dirty="0" smtClean="0"/>
              <a:t>publikacje (np. dokumenty programowe, broszury, ulotki, biuletyny itp.);</a:t>
            </a:r>
          </a:p>
          <a:p>
            <a:pPr>
              <a:buFontTx/>
              <a:buChar char="-"/>
            </a:pPr>
            <a:r>
              <a:rPr lang="pl-PL" sz="1600" dirty="0" smtClean="0"/>
              <a:t>notatniki, dyplomy, certyfikaty;</a:t>
            </a:r>
          </a:p>
          <a:p>
            <a:pPr>
              <a:buFontTx/>
              <a:buChar char="-"/>
            </a:pPr>
            <a:r>
              <a:rPr lang="pl-PL" sz="1600" dirty="0" smtClean="0"/>
              <a:t>informacje prasowe, reklamy i ogłoszenia prasowe, reklamy i ogłoszenia internetowe;</a:t>
            </a:r>
          </a:p>
          <a:p>
            <a:pPr>
              <a:buFontTx/>
              <a:buChar char="-"/>
            </a:pPr>
            <a:r>
              <a:rPr lang="pl-PL" sz="1600" dirty="0" smtClean="0"/>
              <a:t>teczki firmowe, kalendarze;</a:t>
            </a:r>
          </a:p>
          <a:p>
            <a:pPr>
              <a:buFontTx/>
              <a:buChar char="-"/>
            </a:pPr>
            <a:r>
              <a:rPr lang="pl-PL" sz="1600" dirty="0" smtClean="0"/>
              <a:t>strony internetowe, ogłoszenia internetowe, bazy danych;</a:t>
            </a:r>
          </a:p>
          <a:p>
            <a:pPr>
              <a:buFontTx/>
              <a:buChar char="-"/>
            </a:pPr>
            <a:r>
              <a:rPr lang="pl-PL" sz="1600" dirty="0" smtClean="0"/>
              <a:t>f</a:t>
            </a:r>
            <a:r>
              <a:rPr lang="pl-PL" sz="1600" dirty="0" smtClean="0"/>
              <a:t>ilmy</a:t>
            </a:r>
            <a:r>
              <a:rPr lang="pl-PL" sz="1600" dirty="0" smtClean="0"/>
              <a:t>;</a:t>
            </a:r>
          </a:p>
          <a:p>
            <a:pPr>
              <a:buFontTx/>
              <a:buChar char="-"/>
            </a:pPr>
            <a:r>
              <a:rPr lang="pl-PL" sz="1600" dirty="0" smtClean="0"/>
              <a:t>prezentacje multimedialne.</a:t>
            </a:r>
            <a:endParaRPr lang="pl-PL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6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518864" y="142331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sz="1800" b="1" i="1" dirty="0" smtClean="0"/>
              <a:t>Obowiązkowe logotypy i informacje - wariant minimalny</a:t>
            </a:r>
            <a:r>
              <a:rPr lang="pl-PL" sz="1600" b="1" dirty="0" smtClean="0"/>
              <a:t>: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- logo Unii Europejskiej ze słownym odwołaniem do Unii Europejskiej i Europejskiego Funduszu Rozwoju </a:t>
            </a:r>
            <a:r>
              <a:rPr lang="pl-PL" sz="1600" dirty="0" smtClean="0"/>
              <a:t>Regionalnego;</a:t>
            </a: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- logo Narodowej Strategii Spójności w formie znaku programu </a:t>
            </a:r>
            <a:r>
              <a:rPr lang="pl-PL" sz="1600" dirty="0" smtClean="0"/>
              <a:t>regionalnego;</a:t>
            </a: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- herb Województwa Dolnośląskiego z logotypem Dolny </a:t>
            </a:r>
            <a:r>
              <a:rPr lang="pl-PL" sz="1600" dirty="0" smtClean="0"/>
              <a:t>Śląsk.</a:t>
            </a: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800" i="1" dirty="0" smtClean="0"/>
              <a:t>Do </a:t>
            </a:r>
            <a:r>
              <a:rPr lang="pl-PL" sz="1800" b="1" i="1" dirty="0" smtClean="0"/>
              <a:t>małych materiałów </a:t>
            </a:r>
            <a:r>
              <a:rPr lang="pl-PL" sz="1800" i="1" dirty="0" smtClean="0"/>
              <a:t>zalicza się:</a:t>
            </a:r>
          </a:p>
          <a:p>
            <a:pPr>
              <a:buNone/>
            </a:pPr>
            <a:endParaRPr lang="pl-PL" sz="900" b="1" i="1" dirty="0" smtClean="0"/>
          </a:p>
          <a:p>
            <a:pPr>
              <a:buFontTx/>
              <a:buChar char="-"/>
            </a:pPr>
            <a:r>
              <a:rPr lang="pl-PL" sz="1600" dirty="0" smtClean="0"/>
              <a:t>gadżety (długopisy, kubki, </a:t>
            </a:r>
            <a:r>
              <a:rPr lang="pl-PL" sz="1600" dirty="0" smtClean="0"/>
              <a:t>breloki, </a:t>
            </a:r>
            <a:r>
              <a:rPr lang="pl-PL" sz="1600" dirty="0" smtClean="0"/>
              <a:t>itp</a:t>
            </a:r>
            <a:r>
              <a:rPr lang="pl-PL" sz="1600" dirty="0" smtClean="0"/>
              <a:t>.);</a:t>
            </a:r>
            <a:endParaRPr lang="pl-PL" sz="1600" dirty="0" smtClean="0"/>
          </a:p>
          <a:p>
            <a:pPr>
              <a:buFontTx/>
              <a:buChar char="-"/>
            </a:pPr>
            <a:r>
              <a:rPr lang="pl-PL" sz="1600" dirty="0" smtClean="0"/>
              <a:t>nadruki na płytach </a:t>
            </a:r>
            <a:r>
              <a:rPr lang="pl-PL" sz="1600" dirty="0" smtClean="0"/>
              <a:t>CD/DVD, </a:t>
            </a:r>
            <a:r>
              <a:rPr lang="pl-PL" sz="1600" dirty="0" smtClean="0"/>
              <a:t>itp</a:t>
            </a:r>
            <a:r>
              <a:rPr lang="pl-PL" sz="1600" dirty="0" smtClean="0"/>
              <a:t>.;</a:t>
            </a:r>
            <a:endParaRPr lang="pl-PL" sz="1600" dirty="0" smtClean="0"/>
          </a:p>
          <a:p>
            <a:pPr>
              <a:buFontTx/>
              <a:buChar char="-"/>
            </a:pPr>
            <a:r>
              <a:rPr lang="pl-PL" sz="1600" dirty="0" smtClean="0"/>
              <a:t>papier firmowy, bilety wizytowe, karty grzecznościowe, koperty, itp</a:t>
            </a:r>
            <a:r>
              <a:rPr lang="pl-PL" sz="1600" dirty="0" smtClean="0"/>
              <a:t>.</a:t>
            </a:r>
            <a:endParaRPr lang="pl-PL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7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734888" y="1340768"/>
            <a:ext cx="8229600" cy="4641379"/>
          </a:xfrm>
        </p:spPr>
        <p:txBody>
          <a:bodyPr/>
          <a:lstStyle/>
          <a:p>
            <a:pPr>
              <a:buNone/>
            </a:pPr>
            <a:endParaRPr lang="pl-PL" sz="1600" b="1" dirty="0" smtClean="0"/>
          </a:p>
          <a:p>
            <a:pPr>
              <a:buNone/>
            </a:pPr>
            <a:r>
              <a:rPr lang="pl-PL" sz="1600" b="1" dirty="0" smtClean="0"/>
              <a:t>	</a:t>
            </a:r>
            <a:r>
              <a:rPr lang="pl-PL" sz="1800" b="1" i="1" dirty="0" smtClean="0"/>
              <a:t>Zabronione jest</a:t>
            </a:r>
            <a:r>
              <a:rPr lang="pl-PL" sz="1600" b="1" dirty="0" smtClean="0"/>
              <a:t>:</a:t>
            </a:r>
          </a:p>
          <a:p>
            <a:pPr>
              <a:buNone/>
            </a:pPr>
            <a:endParaRPr lang="pl-PL" sz="800" b="1" dirty="0" smtClean="0"/>
          </a:p>
          <a:p>
            <a:pPr>
              <a:buNone/>
            </a:pPr>
            <a:r>
              <a:rPr lang="pl-PL" sz="1600" dirty="0" smtClean="0"/>
              <a:t>	- pozbawianie znaków graficznych jakichkolwiek elementów składowych w wersji</a:t>
            </a:r>
          </a:p>
          <a:p>
            <a:pPr>
              <a:buNone/>
            </a:pPr>
            <a:r>
              <a:rPr lang="pl-PL" sz="1600" dirty="0" smtClean="0"/>
              <a:t>	podstawowej (np. stosowanie logo Narodowej Strategii Spójności w formie znaku</a:t>
            </a:r>
          </a:p>
          <a:p>
            <a:pPr>
              <a:buNone/>
            </a:pPr>
            <a:r>
              <a:rPr lang="pl-PL" sz="1600" dirty="0" smtClean="0"/>
              <a:t>	programu regionalnego bez podpisu</a:t>
            </a:r>
            <a:r>
              <a:rPr lang="pl-PL" sz="1600" dirty="0" smtClean="0"/>
              <a:t>);</a:t>
            </a:r>
            <a:endParaRPr lang="pl-PL" sz="1600" dirty="0" smtClean="0"/>
          </a:p>
          <a:p>
            <a:pPr>
              <a:buNone/>
            </a:pPr>
            <a:endParaRPr lang="pl-PL" sz="800" dirty="0" smtClean="0"/>
          </a:p>
          <a:p>
            <a:pPr>
              <a:buNone/>
            </a:pPr>
            <a:r>
              <a:rPr lang="pl-PL" sz="1600" dirty="0" smtClean="0"/>
              <a:t>	- stosowanie innych kolorów czcionek niż wskazane w Księdze znaku </a:t>
            </a:r>
            <a:r>
              <a:rPr lang="pl-PL" sz="1600" dirty="0" smtClean="0"/>
              <a:t>NSS;</a:t>
            </a:r>
            <a:endParaRPr lang="pl-PL" sz="1600" dirty="0" smtClean="0"/>
          </a:p>
          <a:p>
            <a:pPr>
              <a:buNone/>
            </a:pPr>
            <a:endParaRPr lang="pl-PL" sz="800" dirty="0" smtClean="0"/>
          </a:p>
          <a:p>
            <a:pPr>
              <a:buNone/>
            </a:pPr>
            <a:r>
              <a:rPr lang="pl-PL" sz="1600" dirty="0" smtClean="0"/>
              <a:t>	- zmiana, zniekształcenie proporcji znaków graficznych i ich </a:t>
            </a:r>
            <a:r>
              <a:rPr lang="pl-PL" sz="1600" dirty="0" smtClean="0"/>
              <a:t>elementów;</a:t>
            </a:r>
            <a:endParaRPr lang="pl-PL" sz="1600" dirty="0" smtClean="0"/>
          </a:p>
          <a:p>
            <a:pPr>
              <a:buNone/>
            </a:pPr>
            <a:endParaRPr lang="pl-PL" sz="800" dirty="0" smtClean="0"/>
          </a:p>
          <a:p>
            <a:pPr>
              <a:buNone/>
            </a:pPr>
            <a:r>
              <a:rPr lang="pl-PL" sz="1600" dirty="0" smtClean="0"/>
              <a:t>	- stosowanie agresywnych lub wielobarwnych </a:t>
            </a:r>
            <a:r>
              <a:rPr lang="pl-PL" sz="1600" dirty="0" smtClean="0"/>
              <a:t>teł;</a:t>
            </a:r>
            <a:endParaRPr lang="pl-PL" sz="1600" dirty="0" smtClean="0"/>
          </a:p>
          <a:p>
            <a:pPr>
              <a:buNone/>
            </a:pPr>
            <a:endParaRPr lang="pl-PL" sz="800" dirty="0" smtClean="0"/>
          </a:p>
          <a:p>
            <a:pPr>
              <a:buNone/>
            </a:pPr>
            <a:r>
              <a:rPr lang="pl-PL" sz="1600" dirty="0" smtClean="0"/>
              <a:t>	- używanie skrótów UE, EFRR, NSS i RPO </a:t>
            </a:r>
            <a:r>
              <a:rPr lang="pl-PL" sz="1600" dirty="0" smtClean="0"/>
              <a:t>WD;</a:t>
            </a:r>
            <a:endParaRPr lang="pl-PL" sz="1600" dirty="0" smtClean="0"/>
          </a:p>
          <a:p>
            <a:pPr>
              <a:buNone/>
            </a:pPr>
            <a:endParaRPr lang="pl-PL" sz="800" dirty="0" smtClean="0"/>
          </a:p>
          <a:p>
            <a:pPr>
              <a:buNone/>
            </a:pPr>
            <a:r>
              <a:rPr lang="pl-PL" sz="1600" dirty="0" smtClean="0"/>
              <a:t>	- umieszczanie logo wykonawcy prywatnego, jeśli nie jest on Beneficjentem.</a:t>
            </a:r>
            <a:endParaRPr lang="pl-PL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8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4785395"/>
          </a:xfrm>
        </p:spPr>
        <p:txBody>
          <a:bodyPr/>
          <a:lstStyle/>
          <a:p>
            <a:pPr>
              <a:buNone/>
            </a:pPr>
            <a:r>
              <a:rPr lang="pl-PL" sz="1600" b="1" dirty="0" smtClean="0"/>
              <a:t>	Wybór zastosowanego wariantu zależy od wielkości materiału, rodzaju i techniki wykonania, </a:t>
            </a:r>
          </a:p>
          <a:p>
            <a:pPr>
              <a:buNone/>
            </a:pPr>
            <a:r>
              <a:rPr lang="pl-PL" sz="1600" b="1" dirty="0" smtClean="0"/>
              <a:t>	</a:t>
            </a:r>
            <a:r>
              <a:rPr lang="pl-PL" sz="1600" b="1" dirty="0" smtClean="0"/>
              <a:t>przy czym IZ RPO rekomenduje stosowanie wariantu podstawowego w każdym przypadku, </a:t>
            </a:r>
          </a:p>
          <a:p>
            <a:pPr>
              <a:buNone/>
            </a:pPr>
            <a:r>
              <a:rPr lang="pl-PL" sz="1600" b="1" dirty="0" smtClean="0"/>
              <a:t>	</a:t>
            </a:r>
            <a:r>
              <a:rPr lang="pl-PL" sz="1600" b="1" dirty="0" smtClean="0"/>
              <a:t>gdy warunki techniczne to umożliwiają.</a:t>
            </a:r>
          </a:p>
          <a:p>
            <a:pPr>
              <a:buNone/>
            </a:pPr>
            <a:endParaRPr lang="pl-PL" sz="800" b="1" dirty="0" smtClean="0"/>
          </a:p>
          <a:p>
            <a:pPr>
              <a:buNone/>
            </a:pPr>
            <a:r>
              <a:rPr lang="pl-PL" sz="1600" dirty="0" smtClean="0"/>
              <a:t> </a:t>
            </a:r>
            <a:r>
              <a:rPr lang="pl-PL" sz="1600" b="1" i="1" dirty="0" smtClean="0"/>
              <a:t>3</a:t>
            </a:r>
            <a:r>
              <a:rPr lang="pl-PL" sz="1600" b="1" i="1" dirty="0" smtClean="0"/>
              <a:t>. </a:t>
            </a:r>
            <a:r>
              <a:rPr lang="pl-PL" sz="1800" b="1" i="1" dirty="0" smtClean="0"/>
              <a:t>Powyższe wymagania powinny być stosowane w szczególności do: </a:t>
            </a:r>
          </a:p>
          <a:p>
            <a:pPr>
              <a:buFontTx/>
              <a:buChar char="-"/>
            </a:pPr>
            <a:r>
              <a:rPr lang="pl-PL" sz="1600" dirty="0" smtClean="0"/>
              <a:t>tablic informacyjnych;</a:t>
            </a:r>
          </a:p>
          <a:p>
            <a:pPr>
              <a:buFontTx/>
              <a:buChar char="-"/>
            </a:pPr>
            <a:r>
              <a:rPr lang="pl-PL" sz="1600" dirty="0" smtClean="0"/>
              <a:t>t</a:t>
            </a:r>
            <a:r>
              <a:rPr lang="pl-PL" sz="1600" dirty="0" smtClean="0"/>
              <a:t>ablic pamiątkowych;</a:t>
            </a:r>
          </a:p>
          <a:p>
            <a:pPr>
              <a:buFontTx/>
              <a:buChar char="-"/>
            </a:pPr>
            <a:r>
              <a:rPr lang="pl-PL" sz="1600" dirty="0" smtClean="0"/>
              <a:t>korespondencji </a:t>
            </a:r>
            <a:r>
              <a:rPr lang="pl-PL" sz="1600" dirty="0" err="1" smtClean="0"/>
              <a:t>ws</a:t>
            </a:r>
            <a:r>
              <a:rPr lang="pl-PL" sz="1600" dirty="0" smtClean="0"/>
              <a:t>. projektu z wykonawcami, instytucjami zaangażowanymi we wdrażanie  RPO WD</a:t>
            </a:r>
            <a:r>
              <a:rPr lang="pl-PL" sz="1600" dirty="0" smtClean="0"/>
              <a:t>;</a:t>
            </a:r>
          </a:p>
          <a:p>
            <a:pPr>
              <a:buFontTx/>
              <a:buChar char="-"/>
            </a:pPr>
            <a:r>
              <a:rPr lang="pl-PL" sz="1600" dirty="0" smtClean="0"/>
              <a:t>umów </a:t>
            </a:r>
            <a:r>
              <a:rPr lang="pl-PL" sz="1600" dirty="0" smtClean="0"/>
              <a:t>z pracownikami zatrudnionymi w ramach projektu lub </a:t>
            </a:r>
            <a:r>
              <a:rPr lang="pl-PL" sz="1600" dirty="0" smtClean="0"/>
              <a:t>opisów </a:t>
            </a:r>
            <a:r>
              <a:rPr lang="pl-PL" sz="1600" dirty="0" smtClean="0"/>
              <a:t>stanowisk </a:t>
            </a:r>
            <a:r>
              <a:rPr lang="pl-PL" sz="1600" dirty="0" smtClean="0"/>
              <a:t>takich</a:t>
            </a:r>
            <a:r>
              <a:rPr lang="pl-PL" sz="1600" dirty="0" smtClean="0"/>
              <a:t> pracowników; </a:t>
            </a:r>
            <a:r>
              <a:rPr lang="pl-PL" sz="1600" dirty="0" smtClean="0"/>
              <a:t>umów </a:t>
            </a:r>
            <a:r>
              <a:rPr lang="pl-PL" sz="1600" dirty="0" smtClean="0"/>
              <a:t>z wykonawcami i </a:t>
            </a:r>
            <a:r>
              <a:rPr lang="pl-PL" sz="1600" dirty="0" smtClean="0"/>
              <a:t>dokumentacji przetargowa;</a:t>
            </a:r>
          </a:p>
          <a:p>
            <a:pPr>
              <a:buFontTx/>
              <a:buChar char="-"/>
            </a:pPr>
            <a:r>
              <a:rPr lang="pl-PL" sz="1600" dirty="0" smtClean="0"/>
              <a:t>ogłoszeń </a:t>
            </a:r>
            <a:r>
              <a:rPr lang="pl-PL" sz="1600" dirty="0" smtClean="0"/>
              <a:t>na wybór wykonawców, nabór personelu w ramach projektów</a:t>
            </a:r>
            <a:r>
              <a:rPr lang="pl-PL" sz="1600" dirty="0" smtClean="0"/>
              <a:t>;</a:t>
            </a:r>
          </a:p>
          <a:p>
            <a:pPr>
              <a:buFontTx/>
              <a:buChar char="-"/>
            </a:pPr>
            <a:r>
              <a:rPr lang="pl-PL" sz="1600" dirty="0" smtClean="0"/>
              <a:t>materiałów konferencyjnych, multimedialnych, broszur </a:t>
            </a:r>
            <a:r>
              <a:rPr lang="pl-PL" sz="1600" dirty="0" smtClean="0"/>
              <a:t>i </a:t>
            </a:r>
            <a:r>
              <a:rPr lang="pl-PL" sz="1600" dirty="0" smtClean="0"/>
              <a:t>ulotek, materiałów prasowych;</a:t>
            </a:r>
            <a:endParaRPr lang="pl-PL" sz="1600" dirty="0" smtClean="0"/>
          </a:p>
          <a:p>
            <a:pPr>
              <a:buFontTx/>
              <a:buChar char="-"/>
            </a:pPr>
            <a:r>
              <a:rPr lang="pl-PL" sz="1600" dirty="0" smtClean="0"/>
              <a:t>stron internetowych zawierających </a:t>
            </a:r>
            <a:r>
              <a:rPr lang="pl-PL" sz="1600" dirty="0" smtClean="0"/>
              <a:t>informację o projekcie</a:t>
            </a:r>
            <a:r>
              <a:rPr lang="pl-PL" sz="1600" dirty="0" smtClean="0"/>
              <a:t>;</a:t>
            </a:r>
          </a:p>
          <a:p>
            <a:pPr>
              <a:buFontTx/>
              <a:buChar char="-"/>
            </a:pPr>
            <a:r>
              <a:rPr lang="pl-PL" sz="1600" dirty="0" smtClean="0"/>
              <a:t>oznaczeń </a:t>
            </a:r>
            <a:r>
              <a:rPr lang="pl-PL" sz="1600" dirty="0" smtClean="0"/>
              <a:t>sprzętu i urządzeń zakupionych w ramach </a:t>
            </a:r>
            <a:r>
              <a:rPr lang="pl-PL" sz="1600" dirty="0" smtClean="0"/>
              <a:t>projektu;</a:t>
            </a:r>
          </a:p>
          <a:p>
            <a:pPr>
              <a:buFontTx/>
              <a:buChar char="-"/>
            </a:pPr>
            <a:r>
              <a:rPr lang="pl-PL" sz="1600" dirty="0" smtClean="0"/>
              <a:t>wszystkich pozostałych instrumentów stosowanych </a:t>
            </a:r>
            <a:r>
              <a:rPr lang="pl-PL" sz="1600" dirty="0" smtClean="0"/>
              <a:t>przy realizacji projektu, dla których nie </a:t>
            </a:r>
            <a:r>
              <a:rPr lang="pl-PL" sz="1600" dirty="0" smtClean="0"/>
              <a:t>określono</a:t>
            </a:r>
            <a:r>
              <a:rPr lang="pl-PL" sz="1600" dirty="0" smtClean="0"/>
              <a:t> specyficznych wymagań w wytycznych</a:t>
            </a:r>
            <a:r>
              <a:rPr lang="pl-PL" sz="1600" dirty="0" smtClean="0"/>
              <a:t>.</a:t>
            </a: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	</a:t>
            </a:r>
            <a:r>
              <a:rPr lang="pl-PL" sz="1600" dirty="0" smtClean="0"/>
              <a:t>-</a:t>
            </a:r>
            <a:endParaRPr lang="pl-PL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0250" y="233363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2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FD378AFD-A3B5-486D-A30C-B735FB89CF20}" type="slidenum">
              <a:rPr lang="pl-PL" sz="1600" b="1" smtClean="0"/>
              <a:pPr algn="l">
                <a:defRPr/>
              </a:pPr>
              <a:t>9</a:t>
            </a:fld>
            <a:endParaRPr lang="pl-PL" sz="16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000232" y="142852"/>
            <a:ext cx="6929486" cy="409378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REGIONALNY PROGRAM OPERACYJNY DLA WOJEWÓDZTWA DOLNOŚLĄSKIEGO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NA LATA 2007-2013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323528" y="1052736"/>
            <a:ext cx="8686800" cy="4777405"/>
          </a:xfrm>
        </p:spPr>
        <p:txBody>
          <a:bodyPr/>
          <a:lstStyle/>
          <a:p>
            <a:pPr>
              <a:buNone/>
            </a:pPr>
            <a:endParaRPr lang="pl-PL" sz="1400" b="1" i="1" dirty="0" smtClean="0"/>
          </a:p>
          <a:p>
            <a:pPr>
              <a:buNone/>
            </a:pPr>
            <a:r>
              <a:rPr lang="pl-PL" sz="1600" b="1" i="1" dirty="0" smtClean="0"/>
              <a:t>4. </a:t>
            </a:r>
            <a:r>
              <a:rPr lang="pl-PL" sz="1800" b="1" i="1" dirty="0" smtClean="0"/>
              <a:t>Instrumenty informacyjne:</a:t>
            </a:r>
          </a:p>
          <a:p>
            <a:pPr>
              <a:buNone/>
            </a:pPr>
            <a:r>
              <a:rPr lang="pl-PL" sz="1600" b="1" dirty="0" smtClean="0"/>
              <a:t>	1) </a:t>
            </a:r>
            <a:r>
              <a:rPr lang="pl-PL" sz="1800" b="1" dirty="0" smtClean="0"/>
              <a:t>Tablica informacyjna:</a:t>
            </a:r>
          </a:p>
          <a:p>
            <a:pPr>
              <a:buNone/>
            </a:pPr>
            <a:r>
              <a:rPr lang="pl-PL" sz="1600" dirty="0" smtClean="0"/>
              <a:t>		- umieszczanie jest obowiązkowe dla projektu, który dotyczy robót infrastrukturalnych 	</a:t>
            </a:r>
          </a:p>
          <a:p>
            <a:pPr>
              <a:buNone/>
            </a:pPr>
            <a:r>
              <a:rPr lang="pl-PL" sz="1600" dirty="0" smtClean="0"/>
              <a:t>		lub budowlanych, których całkowity wkład publiczny przekracza 500 000 euro.</a:t>
            </a:r>
          </a:p>
          <a:p>
            <a:pPr>
              <a:buNone/>
            </a:pPr>
            <a:r>
              <a:rPr lang="pl-PL" sz="1600" dirty="0" smtClean="0"/>
              <a:t> 		</a:t>
            </a:r>
            <a:r>
              <a:rPr lang="pl-PL" sz="1600" i="1" dirty="0" smtClean="0"/>
              <a:t>IZ RPO WD zaleca stosowanie powyższych tablic również w przypadku projektów o 	mniejszej wartości.</a:t>
            </a:r>
          </a:p>
          <a:p>
            <a:pPr>
              <a:buNone/>
            </a:pPr>
            <a:endParaRPr lang="pl-PL" sz="1600" i="1" dirty="0" smtClean="0"/>
          </a:p>
          <a:p>
            <a:pPr>
              <a:buNone/>
            </a:pPr>
            <a:r>
              <a:rPr lang="pl-PL" sz="1600" dirty="0" smtClean="0"/>
              <a:t>		- jej wielkość dostosowana jest do wartości projektu, jednak nie mniejsza niż:</a:t>
            </a:r>
          </a:p>
          <a:p>
            <a:pPr>
              <a:buNone/>
            </a:pPr>
            <a:r>
              <a:rPr lang="pl-PL" sz="1600" dirty="0" smtClean="0"/>
              <a:t>		a) dla inwestycji o wartości </a:t>
            </a:r>
            <a:r>
              <a:rPr lang="pl-PL" sz="1600" b="1" dirty="0" smtClean="0"/>
              <a:t>powyżej 500 000 EUR – 200cm wys. x 250cm szer.</a:t>
            </a:r>
          </a:p>
          <a:p>
            <a:pPr>
              <a:buNone/>
            </a:pPr>
            <a:r>
              <a:rPr lang="pl-PL" sz="1600" dirty="0" smtClean="0"/>
              <a:t>		b) dla inwestycji o wartości </a:t>
            </a:r>
            <a:r>
              <a:rPr lang="pl-PL" sz="1600" b="1" dirty="0" smtClean="0"/>
              <a:t>do 500 000 EUR – 70cm wys. x 90cm szer.</a:t>
            </a:r>
          </a:p>
          <a:p>
            <a:pPr>
              <a:buNone/>
            </a:pPr>
            <a:r>
              <a:rPr lang="pl-PL" sz="1600" dirty="0" smtClean="0"/>
              <a:t>		c) dla inwestycji o wartości </a:t>
            </a:r>
            <a:r>
              <a:rPr lang="pl-PL" sz="1600" b="1" dirty="0" smtClean="0"/>
              <a:t>poniżej 100 000 EUR – 25cm wys. x 30cm szer.</a:t>
            </a:r>
          </a:p>
          <a:p>
            <a:pPr>
              <a:buNone/>
            </a:pPr>
            <a:r>
              <a:rPr lang="pl-PL" sz="1600" dirty="0" smtClean="0"/>
              <a:t>		d) dla inwestycji </a:t>
            </a:r>
            <a:r>
              <a:rPr lang="pl-PL" sz="1600" dirty="0" err="1" smtClean="0"/>
              <a:t>nieinfrastrukturalnych</a:t>
            </a:r>
            <a:r>
              <a:rPr lang="pl-PL" sz="1600" dirty="0" smtClean="0"/>
              <a:t>, bez względu na wartość – </a:t>
            </a:r>
            <a:r>
              <a:rPr lang="pl-PL" sz="1600" b="1" dirty="0" smtClean="0"/>
              <a:t>70 cm wys. x 90 cm szer.</a:t>
            </a:r>
          </a:p>
          <a:p>
            <a:pPr>
              <a:buNone/>
            </a:pPr>
            <a:r>
              <a:rPr lang="pl-PL" sz="1600" dirty="0" smtClean="0"/>
              <a:t>	</a:t>
            </a:r>
          </a:p>
          <a:p>
            <a:pPr>
              <a:buNone/>
            </a:pPr>
            <a:r>
              <a:rPr lang="pl-PL" sz="1600" dirty="0" smtClean="0"/>
              <a:t>	</a:t>
            </a:r>
            <a:r>
              <a:rPr lang="pl-PL" sz="1600" u="sng" dirty="0" smtClean="0"/>
              <a:t>Wartość projektu</a:t>
            </a:r>
            <a:r>
              <a:rPr lang="pl-PL" sz="1600" dirty="0" smtClean="0"/>
              <a:t> określa się na określa się na podstawie kursu euro obowiązującego w dniu</a:t>
            </a:r>
          </a:p>
          <a:p>
            <a:pPr>
              <a:buNone/>
            </a:pPr>
            <a:r>
              <a:rPr lang="pl-PL" sz="1600" dirty="0" smtClean="0"/>
              <a:t>	podpisania umowy lub podjęcia uchwały o dofinansowanie projektu.</a:t>
            </a:r>
            <a:endParaRPr lang="pl-PL" sz="1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blon_prezentacja_nowy_rpo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szablon_prezentacja_nowy_rpo1</Template>
  <TotalTime>4202</TotalTime>
  <Words>798</Words>
  <Application>Microsoft Office PowerPoint</Application>
  <PresentationFormat>Pokaz na ekranie (4:3)</PresentationFormat>
  <Paragraphs>271</Paragraphs>
  <Slides>20</Slides>
  <Notes>20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2" baseType="lpstr">
      <vt:lpstr>szablon_prezentacja_nowy_rpo1</vt:lpstr>
      <vt:lpstr>UMWD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Wzór tablicy informacyjnej</vt:lpstr>
      <vt:lpstr>Slajd 13</vt:lpstr>
      <vt:lpstr>Slajd 14</vt:lpstr>
      <vt:lpstr>Slajd 15</vt:lpstr>
      <vt:lpstr>Wzór tablicy pamiątkowej</vt:lpstr>
      <vt:lpstr>2) Plakietka informacyjna  - oznakowanie maszyn, urządzeń oraz inny rodzaj sprzętu ruchomego i wyposażenia  - wymiary min. 4,5 cm wys. x 6 cm szer.  - powinna być czytelna  - logotypy, informacja o współfinansowaniu   Przykładowa plakietka informacyjna:  </vt:lpstr>
      <vt:lpstr>Slajd 18</vt:lpstr>
      <vt:lpstr>Dziękuję za uwagę</vt:lpstr>
      <vt:lpstr>Slajd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ltur</dc:creator>
  <cp:lastModifiedBy>Your User Name</cp:lastModifiedBy>
  <cp:revision>543</cp:revision>
  <dcterms:created xsi:type="dcterms:W3CDTF">2009-06-17T07:58:34Z</dcterms:created>
  <dcterms:modified xsi:type="dcterms:W3CDTF">2012-02-16T14:14:23Z</dcterms:modified>
</cp:coreProperties>
</file>