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91" r:id="rId2"/>
    <p:sldId id="293" r:id="rId3"/>
    <p:sldId id="316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6" r:id="rId14"/>
    <p:sldId id="307" r:id="rId15"/>
    <p:sldId id="308" r:id="rId16"/>
    <p:sldId id="303" r:id="rId17"/>
    <p:sldId id="304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8" r:id="rId26"/>
    <p:sldId id="289" r:id="rId27"/>
  </p:sldIdLst>
  <p:sldSz cx="9144000" cy="6858000" type="screen4x3"/>
  <p:notesSz cx="6769100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53" autoAdjust="0"/>
  </p:normalViewPr>
  <p:slideViewPr>
    <p:cSldViewPr>
      <p:cViewPr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0"/>
        <p:guide pos="21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89578A-9957-4A6D-841E-3ED436E432D3}" type="datetimeFigureOut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EC46E-24EF-4BF2-8ABA-0C544A24FF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61C843-7075-4525-A3F8-F5D892484DAA}" type="datetimeFigureOut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5C4575-7EAF-4B80-BE09-41ECE25262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7952EE-6111-4594-B14A-C5E2FE55D3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78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F79659-01C9-42E2-A04C-57700AC434C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89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B0F9C0-BCCA-4193-BE4D-953FB50AF02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99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4A1A00-2D02-4BBC-AB43-281662C8413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09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C63EBC-3A8B-416F-B8C5-5B91B0CEE34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CC1472-EE2D-4BF7-9B10-C6FE3D88924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301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AD50C-7D11-48F4-AA57-68B52826FF4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40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90F412-675F-498D-B416-72748E1E42C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33817-6ECD-4293-881B-F0B32038503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6A59E-6616-4073-A835-341F544275F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71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1E295A-D538-4BE3-A578-C370E38ED4C6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2DC11-CBCA-4ACE-A448-814C3F2D466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81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BCD51-967E-4DDF-A0B2-0F319C9E8B40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91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4264C3-A988-425C-98D3-9294E40DEBD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01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E8FB2-DFD2-4FEB-AC2C-E73064AA561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AC732D-59E6-422B-BF5D-6648D6E0CA8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l-P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12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4F362D-E51D-4A12-BC64-24A7CD6F356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07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02F82F-9FB6-4077-BC7E-0EB38D1C608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17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91634-1000-4270-959E-BEE671A6156C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27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F216A2-67A7-4CA6-8EE8-97C1B273781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527E9-FA8B-42E6-9C00-76CA40D50B5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80CC07-4004-47EF-AA73-C939FB87232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91A78A-3E55-43F7-A78F-0B1498F34111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68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959DA-779A-466F-B91D-53C52A7FD232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FF0A-BF6F-4548-9D54-A76FF37D97C0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6ED16-DF3D-4F17-B26D-74FF63AFCE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85AE-DBAB-43AF-AFCF-1C838F5B5C4F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093D-5D04-4D95-ADF8-F082979B7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6774-7B35-4D1A-9517-2A401DC89355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ECD36-07AB-4E38-BA63-1B73AA6810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2395-97AE-45E5-A261-1846B52416F1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5FA35-0C75-4D3C-BEE9-01D51CABF9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F4657-B358-4EF7-A4FE-55BC0EDAB45C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4495-3ACE-4EBF-8899-571F1C9A12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100E-DC2D-4806-9618-6405801BD0E4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A73A2-63AD-42AA-8B67-FAC253CBAC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2FD7-1B93-4342-BEB3-3D41F62BBAEB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CAB03-462F-4A40-97B5-042CE27DD3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899B8-B27A-4C7C-AE94-FCB40BBBD5FA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BCF22-B260-40D9-9E4F-FF531E88CB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BA5C-DAA9-4A88-9F2B-E8EB986D7228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916C-D04A-4EF3-8EC2-75D3113D99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DB5F4-4AF9-40ED-9278-8D37A414D929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9D24-E77F-4EB9-8B76-889E0E9A3D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7955-E3A4-4107-A889-626F7D9FB410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DE7D-7903-4748-AFF7-553C72ECC4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C93A45-5A68-4D28-B27D-8A2F6B0FE9EC}" type="datetime1">
              <a:rPr lang="pl-PL"/>
              <a:pPr>
                <a:defRPr/>
              </a:pPr>
              <a:t>2011-10-17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BCD37E-7192-4EF0-8280-6A6E5E2FD3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po.dolnyslask.pl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26D5B-CFB2-4401-8360-A8C69599A0E4}" type="slidenum">
              <a:rPr lang="pl-PL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087B32DD-1208-4DE0-B5E9-D8467BDC7EE7}" type="slidenum">
              <a:rPr lang="pl-PL" sz="1600" b="1"/>
              <a:pPr algn="l">
                <a:defRPr/>
              </a:pPr>
              <a:t>10</a:t>
            </a:fld>
            <a:endParaRPr lang="pl-PL" sz="1600" b="1" dirty="0"/>
          </a:p>
        </p:txBody>
      </p:sp>
      <p:sp>
        <p:nvSpPr>
          <p:cNvPr id="11268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3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47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1270" name="Symbol zastępczy zawartości 4"/>
          <p:cNvSpPr>
            <a:spLocks noGrp="1"/>
          </p:cNvSpPr>
          <p:nvPr>
            <p:ph idx="4294967295"/>
          </p:nvPr>
        </p:nvSpPr>
        <p:spPr>
          <a:xfrm>
            <a:off x="863600" y="1952625"/>
            <a:ext cx="7848600" cy="42354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l-PL" sz="2000" i="1" smtClean="0"/>
              <a:t>4d  Czy oryginał wniosku aplikacyjnego oraz załączniki zostały podpisane zgodnie z prawem reprezentacji Wnioskodawcy? </a:t>
            </a:r>
            <a:r>
              <a:rPr lang="pl-PL" sz="2000" b="1" i="1" smtClean="0"/>
              <a:t>(U)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pl-PL" sz="1800" i="1" smtClean="0">
                <a:solidFill>
                  <a:srgbClr val="7F7F7F"/>
                </a:solidFill>
                <a:cs typeface="Times New Roman" pitchFamily="18" charset="0"/>
              </a:rPr>
              <a:t>	</a:t>
            </a:r>
            <a:r>
              <a:rPr lang="pl-PL" sz="1400" i="1" smtClean="0">
                <a:solidFill>
                  <a:srgbClr val="626262"/>
                </a:solidFill>
                <a:cs typeface="Times New Roman" pitchFamily="18" charset="0"/>
              </a:rPr>
              <a:t>W kryterium tym sprawdzane jest czy wniosek i załączniki są podpisane przez osobę/osoby upoważnione do reprezentowania Wnioskodawcy. Takie upoważnienie powinno wynikać z załącznika nr 11 </a:t>
            </a:r>
            <a:r>
              <a:rPr lang="pl-PL" sz="1400" i="1" smtClean="0">
                <a:solidFill>
                  <a:srgbClr val="626262"/>
                </a:solidFill>
              </a:rPr>
              <a:t>(Dokumenty potwierdzające status prawny i dane Wnioskodawcy oraz Partnera projektu</a:t>
            </a:r>
            <a:r>
              <a:rPr lang="pl-PL" sz="1400" i="1" smtClean="0">
                <a:solidFill>
                  <a:srgbClr val="626262"/>
                </a:solidFill>
                <a:cs typeface="Times New Roman" pitchFamily="18" charset="0"/>
              </a:rPr>
              <a:t>  - nie dotyczy JST). Wniosek i załączniki może podpisać pełnomocnik, jeśli posiada stosowne upoważnienie od osoby upoważnionej do zaciągania zobowiązań. W takim przypadku będzie sprawdzane czy dołączono pełnomocnictwo i czy wynika z niego, że dana osoba jest upoważniona do podpisania wniosku i załączników.  </a:t>
            </a:r>
            <a:endParaRPr lang="pl-PL" sz="1400" i="1" smtClean="0">
              <a:solidFill>
                <a:srgbClr val="626262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pl-PL" sz="800" i="1" smtClean="0">
              <a:solidFill>
                <a:srgbClr val="626262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pl-PL" sz="2000" i="1" smtClean="0"/>
              <a:t>4e Czy wersja papierowa i elektroniczna wniosku są tożsame w treści? </a:t>
            </a:r>
            <a:r>
              <a:rPr lang="pl-PL" sz="2000" b="1" i="1" smtClean="0"/>
              <a:t>(U)</a:t>
            </a:r>
          </a:p>
          <a:p>
            <a:pPr eaLnBrk="1" hangingPunct="1">
              <a:buFont typeface="Arial" pitchFamily="34" charset="0"/>
              <a:buNone/>
            </a:pPr>
            <a:r>
              <a:rPr lang="pl-PL" sz="2000" i="1" smtClean="0">
                <a:solidFill>
                  <a:srgbClr val="7F7F7F"/>
                </a:solidFill>
              </a:rPr>
              <a:t>	</a:t>
            </a:r>
            <a:r>
              <a:rPr lang="pl-PL" sz="1400" i="1" smtClean="0">
                <a:solidFill>
                  <a:srgbClr val="626262"/>
                </a:solidFill>
              </a:rPr>
              <a:t>Zgodność sumy kontrolnej.</a:t>
            </a:r>
          </a:p>
          <a:p>
            <a:pPr eaLnBrk="1" hangingPunct="1">
              <a:buFont typeface="Arial" pitchFamily="34" charset="0"/>
              <a:buNone/>
            </a:pPr>
            <a:endParaRPr lang="pl-PL" sz="1600" b="1" i="1" smtClean="0">
              <a:solidFill>
                <a:srgbClr val="626262"/>
              </a:solidFill>
            </a:endParaRPr>
          </a:p>
          <a:p>
            <a:pPr eaLnBrk="1" hangingPunct="1">
              <a:buFontTx/>
              <a:buNone/>
            </a:pPr>
            <a:endParaRPr lang="pl-PL" sz="2000" i="1" smtClean="0"/>
          </a:p>
          <a:p>
            <a:pPr eaLnBrk="1" hangingPunct="1">
              <a:buFont typeface="Arial" pitchFamily="34" charset="0"/>
              <a:buNone/>
            </a:pPr>
            <a:endParaRPr lang="pl-PL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27204CFE-EC2D-4E45-9E4E-00408AADDF71}" type="slidenum">
              <a:rPr lang="pl-PL" sz="1600" b="1"/>
              <a:pPr algn="l">
                <a:defRPr/>
              </a:pPr>
              <a:t>11</a:t>
            </a:fld>
            <a:endParaRPr lang="pl-PL" sz="1600" b="1" dirty="0"/>
          </a:p>
        </p:txBody>
      </p:sp>
      <p:sp>
        <p:nvSpPr>
          <p:cNvPr id="12292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2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2294" name="Symbol zastępczy zawartości 3"/>
          <p:cNvSpPr>
            <a:spLocks noGrp="1"/>
          </p:cNvSpPr>
          <p:nvPr>
            <p:ph idx="4294967295"/>
          </p:nvPr>
        </p:nvSpPr>
        <p:spPr>
          <a:xfrm>
            <a:off x="755650" y="1989138"/>
            <a:ext cx="7905750" cy="324961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l-PL" sz="2000" i="1" smtClean="0"/>
              <a:t>4f Czy wniosek zawiera Studium Wykonalności? </a:t>
            </a:r>
            <a:r>
              <a:rPr lang="pl-PL" sz="2000" b="1" i="1" smtClean="0"/>
              <a:t>(K)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pl-PL" sz="1600" i="1" smtClean="0">
                <a:solidFill>
                  <a:srgbClr val="7F7F7F"/>
                </a:solidFill>
              </a:rPr>
              <a:t>	</a:t>
            </a:r>
            <a:r>
              <a:rPr lang="pl-PL" sz="1400" i="1" smtClean="0">
                <a:solidFill>
                  <a:srgbClr val="626262"/>
                </a:solidFill>
              </a:rPr>
              <a:t>Kryterium dotyczy faktu złożenia Studium Wykonalności, przy czym jego ramowa struktura  powinna odpowiadać warunkom określonym w Metodologii IZ RPO WD.</a:t>
            </a:r>
          </a:p>
          <a:p>
            <a:pPr eaLnBrk="1" hangingPunct="1">
              <a:buFont typeface="Arial" pitchFamily="34" charset="0"/>
              <a:buNone/>
            </a:pPr>
            <a:endParaRPr lang="pl-PL" sz="1000" i="1" smtClean="0">
              <a:solidFill>
                <a:srgbClr val="626262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pl-PL" sz="2000" i="1" smtClean="0"/>
              <a:t>4g Czy wniosek zawiera poprawne i aktualne załączniki? </a:t>
            </a:r>
            <a:r>
              <a:rPr lang="pl-PL" sz="2000" b="1" i="1" smtClean="0"/>
              <a:t>(U)</a:t>
            </a:r>
          </a:p>
          <a:p>
            <a:pPr eaLnBrk="1" hangingPunct="1">
              <a:buFont typeface="Arial" pitchFamily="34" charset="0"/>
              <a:buNone/>
            </a:pPr>
            <a:r>
              <a:rPr lang="pl-PL" sz="1600" i="1" smtClean="0">
                <a:solidFill>
                  <a:srgbClr val="7F7F7F"/>
                </a:solidFill>
              </a:rPr>
              <a:t>	</a:t>
            </a:r>
            <a:r>
              <a:rPr lang="pl-PL" sz="1400" i="1" smtClean="0">
                <a:solidFill>
                  <a:srgbClr val="626262"/>
                </a:solidFill>
              </a:rPr>
              <a:t>W tym kryterium sprawdzane jest: </a:t>
            </a:r>
          </a:p>
          <a:p>
            <a:pPr eaLnBrk="1" hangingPunct="1">
              <a:buFont typeface="Arial" pitchFamily="34" charset="0"/>
              <a:buNone/>
            </a:pPr>
            <a:r>
              <a:rPr lang="pl-PL" sz="1400" i="1" smtClean="0">
                <a:solidFill>
                  <a:srgbClr val="626262"/>
                </a:solidFill>
              </a:rPr>
              <a:t>	- czy do wniosku załączono wszystkie </a:t>
            </a:r>
            <a:r>
              <a:rPr lang="pl-PL" sz="1400" b="1" i="1" smtClean="0">
                <a:solidFill>
                  <a:srgbClr val="626262"/>
                </a:solidFill>
              </a:rPr>
              <a:t>aktualne</a:t>
            </a:r>
            <a:r>
              <a:rPr lang="pl-PL" sz="1400" i="1" smtClean="0">
                <a:solidFill>
                  <a:srgbClr val="626262"/>
                </a:solidFill>
              </a:rPr>
              <a:t> załączniki (tj. wystawione w wymaganym terminie oraz wypełnione na aktualnych wzorach);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pl-PL" sz="1400" i="1" smtClean="0">
                <a:solidFill>
                  <a:srgbClr val="626262"/>
                </a:solidFill>
              </a:rPr>
              <a:t>	- czy załączniki są  wypełnione zgodne z Instrukcją wypełniania wniosku o dofinansowanie realizacji projektu w ramach RPO WD.</a:t>
            </a:r>
          </a:p>
          <a:p>
            <a:pPr eaLnBrk="1" hangingPunct="1">
              <a:buFont typeface="Arial" pitchFamily="34" charset="0"/>
              <a:buNone/>
            </a:pPr>
            <a:endParaRPr lang="pl-PL" sz="1600" i="1" smtClean="0">
              <a:solidFill>
                <a:srgbClr val="62626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65CA0E02-B077-48F2-B044-F837C5E6805B}" type="slidenum">
              <a:rPr lang="pl-PL" sz="1600" b="1"/>
              <a:pPr algn="l">
                <a:defRPr/>
              </a:pPr>
              <a:t>12</a:t>
            </a:fld>
            <a:endParaRPr lang="pl-PL" sz="1600" b="1" dirty="0"/>
          </a:p>
        </p:txBody>
      </p:sp>
      <p:sp>
        <p:nvSpPr>
          <p:cNvPr id="13316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2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3318" name="Symbol zastępczy zawartości 3"/>
          <p:cNvSpPr>
            <a:spLocks noGrp="1"/>
          </p:cNvSpPr>
          <p:nvPr>
            <p:ph idx="4294967295"/>
          </p:nvPr>
        </p:nvSpPr>
        <p:spPr>
          <a:xfrm>
            <a:off x="827584" y="1844824"/>
            <a:ext cx="7912100" cy="2921000"/>
          </a:xfrm>
        </p:spPr>
        <p:txBody>
          <a:bodyPr/>
          <a:lstStyle/>
          <a:p>
            <a:pPr marL="265113" indent="-265113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pl-PL" sz="2000" b="1" dirty="0" smtClean="0"/>
              <a:t>5. Zakaz podwójnego finansowania</a:t>
            </a:r>
            <a:endParaRPr lang="pl-PL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 typeface="Arial" pitchFamily="34" charset="0"/>
              <a:buNone/>
            </a:pPr>
            <a:endParaRPr lang="pl-PL" sz="9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pl-PL" sz="2000" i="1" dirty="0" smtClean="0">
                <a:solidFill>
                  <a:srgbClr val="000000"/>
                </a:solidFill>
                <a:cs typeface="Times New Roman" pitchFamily="18" charset="0"/>
              </a:rPr>
              <a:t>Czy wydatki przewidziane w projekcie uzyskały dofinansowanie w ramach </a:t>
            </a:r>
          </a:p>
          <a:p>
            <a:pPr marL="265113" indent="-265113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pl-PL" sz="2000" i="1" dirty="0" smtClean="0">
                <a:solidFill>
                  <a:srgbClr val="000000"/>
                </a:solidFill>
                <a:cs typeface="Times New Roman" pitchFamily="18" charset="0"/>
              </a:rPr>
              <a:t>innego programu/projektu? </a:t>
            </a:r>
            <a:r>
              <a:rPr lang="pl-PL" sz="2000" b="1" i="1" dirty="0" smtClean="0">
                <a:solidFill>
                  <a:srgbClr val="000000"/>
                </a:solidFill>
                <a:cs typeface="Times New Roman" pitchFamily="18" charset="0"/>
              </a:rPr>
              <a:t>(K)</a:t>
            </a:r>
          </a:p>
          <a:p>
            <a:pPr marL="265113" indent="-265113" eaLnBrk="1" hangingPunct="1">
              <a:lnSpc>
                <a:spcPct val="80000"/>
              </a:lnSpc>
              <a:buFont typeface="Arial" pitchFamily="34" charset="0"/>
              <a:buNone/>
            </a:pPr>
            <a:endParaRPr lang="pl-PL" sz="2000" dirty="0" smtClean="0">
              <a:cs typeface="Times New Roman" pitchFamily="18" charset="0"/>
            </a:endParaRPr>
          </a:p>
          <a:p>
            <a:pPr marL="265113" indent="-265113" algn="just" eaLnBrk="1" hangingPunct="1">
              <a:spcBef>
                <a:spcPct val="1500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       Kryterium sprawdzane jest na podstawie oświadczenia stanowiącego integralną część  wniosku                      o dofinansowanie oraz przy wykorzystaniu  właściwego modułu udostępnionego w KSI (SIMIK 07-13).</a:t>
            </a:r>
          </a:p>
          <a:p>
            <a:pPr marL="265113" indent="-265113" eaLnBrk="1" hangingPunct="1">
              <a:lnSpc>
                <a:spcPct val="80000"/>
              </a:lnSpc>
              <a:spcBef>
                <a:spcPct val="15000"/>
              </a:spcBef>
              <a:buFont typeface="Arial" pitchFamily="34" charset="0"/>
              <a:buNone/>
            </a:pPr>
            <a:endParaRPr lang="pl-PL" sz="1600" i="1" dirty="0" smtClean="0">
              <a:solidFill>
                <a:srgbClr val="626262"/>
              </a:solidFill>
              <a:cs typeface="Times New Roman" pitchFamily="18" charset="0"/>
            </a:endParaRPr>
          </a:p>
          <a:p>
            <a:pPr marL="265113" indent="-265113" eaLnBrk="1" hangingPunct="1">
              <a:lnSpc>
                <a:spcPct val="80000"/>
              </a:lnSpc>
              <a:spcBef>
                <a:spcPct val="0"/>
              </a:spcBef>
              <a:buFont typeface="Arial" pitchFamily="34" charset="0"/>
              <a:buNone/>
            </a:pPr>
            <a:endParaRPr lang="pl-PL" sz="1500" dirty="0" smtClean="0">
              <a:solidFill>
                <a:srgbClr val="62626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7C7439C1-EB6F-4D2A-9CE2-28B40CB54534}" type="slidenum">
              <a:rPr lang="pl-PL" sz="1600" b="1"/>
              <a:pPr algn="l">
                <a:defRPr/>
              </a:pPr>
              <a:t>13</a:t>
            </a:fld>
            <a:endParaRPr lang="pl-PL" sz="1600" b="1" dirty="0"/>
          </a:p>
        </p:txBody>
      </p:sp>
      <p:sp>
        <p:nvSpPr>
          <p:cNvPr id="14340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4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4342" name="Symbol zastępczy zawartości 5"/>
          <p:cNvSpPr>
            <a:spLocks noGrp="1"/>
          </p:cNvSpPr>
          <p:nvPr>
            <p:ph idx="4294967295"/>
          </p:nvPr>
        </p:nvSpPr>
        <p:spPr>
          <a:xfrm>
            <a:off x="827584" y="1700808"/>
            <a:ext cx="7839075" cy="416242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pl-PL" sz="2000" b="1" dirty="0" smtClean="0"/>
              <a:t>6. Zgodność wskaźników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l-PL" sz="2000" i="1" dirty="0" smtClean="0"/>
              <a:t>Czy zaproponowane rodzaje wskaźników są zgodne z zakresem projektu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l-PL" sz="2000" i="1" dirty="0" smtClean="0"/>
              <a:t>i z wytycznymi IZ RPO? </a:t>
            </a:r>
            <a:r>
              <a:rPr lang="pl-PL" sz="2000" b="1" i="1" dirty="0" smtClean="0"/>
              <a:t>(U)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1200" i="1" dirty="0" smtClean="0">
              <a:solidFill>
                <a:srgbClr val="B2B2B2"/>
              </a:solidFill>
            </a:endParaRPr>
          </a:p>
          <a:p>
            <a:pPr marL="0" indent="0" algn="just" eaLnBrk="1" hangingPunct="1">
              <a:spcBef>
                <a:spcPct val="2500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 kryterium tym sprawdzane jest czy zastosowano wskaźniki zgodne z zakresem projektu oraz wskaźniki opisujące cele i priorytety RPO lub MRR.</a:t>
            </a:r>
          </a:p>
          <a:p>
            <a:pPr marL="0" indent="0" algn="just" eaLnBrk="1" hangingPunct="1">
              <a:spcBef>
                <a:spcPct val="25000"/>
              </a:spcBef>
              <a:buFont typeface="Arial" pitchFamily="34" charset="0"/>
              <a:buNone/>
            </a:pPr>
            <a:endParaRPr lang="pl-PL" sz="1400" i="1" dirty="0" smtClean="0">
              <a:solidFill>
                <a:srgbClr val="626262"/>
              </a:solidFill>
            </a:endParaRPr>
          </a:p>
          <a:p>
            <a:pPr marL="0" indent="0" algn="just" eaLnBrk="1" hangingPunct="1">
              <a:spcBef>
                <a:spcPct val="2500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 przypadku, gdy ze względu na charakter projektu Wnioskodawca ma możliwość opisania projektu wskaźnikiem wymienionym w URPO, powinien taki wskaźnik zastosować.</a:t>
            </a:r>
          </a:p>
          <a:p>
            <a:pPr marL="0" indent="0" algn="just" eaLnBrk="1" hangingPunct="1">
              <a:spcBef>
                <a:spcPct val="25000"/>
              </a:spcBef>
              <a:buFont typeface="Arial" pitchFamily="34" charset="0"/>
              <a:buNone/>
            </a:pPr>
            <a:endParaRPr lang="pl-PL" sz="1400" i="1" dirty="0" smtClean="0">
              <a:solidFill>
                <a:srgbClr val="626262"/>
              </a:solidFill>
            </a:endParaRPr>
          </a:p>
          <a:p>
            <a:pPr marL="0" indent="0" algn="just" eaLnBrk="1" hangingPunct="1">
              <a:spcBef>
                <a:spcPct val="2500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Wnioskodawca nie powinien stosować własnego wskaźnika o zawartości merytorycznej zbieżnej </a:t>
            </a:r>
            <a:br>
              <a:rPr lang="pl-PL" sz="1400" i="1" dirty="0" smtClean="0">
                <a:solidFill>
                  <a:srgbClr val="626262"/>
                </a:solidFill>
              </a:rPr>
            </a:br>
            <a:r>
              <a:rPr lang="pl-PL" sz="1400" i="1" dirty="0" smtClean="0">
                <a:solidFill>
                  <a:srgbClr val="626262"/>
                </a:solidFill>
              </a:rPr>
              <a:t>ze wskaźnikiem ujętym w URPO, lecz użyć wskaźnika z powyższego dokumentu.</a:t>
            </a:r>
          </a:p>
          <a:p>
            <a:pPr marL="0" indent="0" eaLnBrk="1" hangingPunct="1">
              <a:spcBef>
                <a:spcPct val="25000"/>
              </a:spcBef>
              <a:buFont typeface="Arial" pitchFamily="34" charset="0"/>
              <a:buNone/>
            </a:pPr>
            <a:endParaRPr lang="pl-PL" sz="1600" i="1" dirty="0" smtClean="0">
              <a:solidFill>
                <a:srgbClr val="62626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40DF28BD-1B75-4A4A-A7DA-269A8086D268}" type="slidenum">
              <a:rPr lang="pl-PL" sz="1600" b="1"/>
              <a:pPr algn="l">
                <a:defRPr/>
              </a:pPr>
              <a:t>14</a:t>
            </a:fld>
            <a:endParaRPr lang="pl-PL" sz="1600" b="1" dirty="0"/>
          </a:p>
        </p:txBody>
      </p:sp>
      <p:sp>
        <p:nvSpPr>
          <p:cNvPr id="15364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2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47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5366" name="Symbol zastępczy zawartości 3"/>
          <p:cNvSpPr>
            <a:spLocks noGrp="1"/>
          </p:cNvSpPr>
          <p:nvPr>
            <p:ph idx="4294967295"/>
          </p:nvPr>
        </p:nvSpPr>
        <p:spPr>
          <a:xfrm>
            <a:off x="755576" y="1772816"/>
            <a:ext cx="7742238" cy="30972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pl-PL" sz="2000" b="1" dirty="0" smtClean="0">
                <a:solidFill>
                  <a:srgbClr val="000000"/>
                </a:solidFill>
              </a:rPr>
              <a:t>7. Procedura oceny oddziaływania na środowisko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2000" i="1" dirty="0" smtClean="0"/>
              <a:t>Czy prawidłowo zastosowano wymaganą procedurę oceny oddziaływania na środowisko? </a:t>
            </a:r>
            <a:r>
              <a:rPr lang="pl-PL" sz="2000" b="1" i="1" dirty="0" smtClean="0"/>
              <a:t>(U)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2000" i="1" dirty="0" smtClean="0">
              <a:solidFill>
                <a:srgbClr val="7F7F7F"/>
              </a:solidFill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W kryterium tym sprawdzana jest poprawność zastosowania wymaganej procedury oceny oddziaływania na środowisko – na podstawie załącznika 4a i 4b do wniosku o dofinansowanie oraz załączonych dokumentów.</a:t>
            </a:r>
            <a:endParaRPr lang="pl-PL" sz="1400" i="1" dirty="0" smtClean="0">
              <a:solidFill>
                <a:srgbClr val="626262"/>
              </a:solidFill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pl-PL" dirty="0" smtClean="0">
              <a:solidFill>
                <a:srgbClr val="62626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8B1B822A-C86B-4F89-B1C8-50B6EAF1E906}" type="slidenum">
              <a:rPr lang="pl-PL" sz="1600" b="1"/>
              <a:pPr algn="l">
                <a:defRPr/>
              </a:pPr>
              <a:t>15</a:t>
            </a:fld>
            <a:endParaRPr lang="pl-PL" sz="1600" b="1" dirty="0"/>
          </a:p>
        </p:txBody>
      </p:sp>
      <p:sp>
        <p:nvSpPr>
          <p:cNvPr id="16388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47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6390" name="Symbol zastępczy zawartości 2"/>
          <p:cNvSpPr>
            <a:spLocks noGrp="1"/>
          </p:cNvSpPr>
          <p:nvPr>
            <p:ph idx="4294967295"/>
          </p:nvPr>
        </p:nvSpPr>
        <p:spPr>
          <a:xfrm>
            <a:off x="863600" y="1714500"/>
            <a:ext cx="7885113" cy="42148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pl-PL" sz="2000" b="1" dirty="0" smtClean="0"/>
              <a:t>8. Prawo Zamówień Publicznych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 smtClean="0"/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2000" i="1" dirty="0" smtClean="0"/>
              <a:t>Czy w ramach realizacji projektu Wnioskodawca stosuje lub planuje stosować ustawę Prawo Zamówień Publicznych? </a:t>
            </a:r>
            <a:r>
              <a:rPr lang="pl-PL" sz="2000" b="1" i="1" dirty="0" smtClean="0"/>
              <a:t>(K)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2000" dirty="0" smtClean="0">
              <a:solidFill>
                <a:srgbClr val="7F7F7F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Sprawdzane jest czy Wnioskodawca, który jest zobowiązany do stosowania ustawy Prawo Zamówień Publicznych zastosował lub planuje ją stosować. Przy ocenie brane są pod uwagę m.in. punkty: E.4 (Zgodność z polityką konkurencji i zamówień publicznych). Ponadto kryterium weryfikowane jest </a:t>
            </a:r>
            <a:b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</a:b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na podstawie Oświadczenia Wnioskodawcy zawartego we wniosku o dofinansowanie.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600" i="1" dirty="0" smtClean="0">
                <a:solidFill>
                  <a:srgbClr val="626262"/>
                </a:solidFill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600" i="1" dirty="0" smtClean="0">
                <a:solidFill>
                  <a:srgbClr val="626262"/>
                </a:solidFill>
              </a:rPr>
              <a:t>W przypadku Wnioskodawców nie zobowiązanych do stosowania ustawy PZP kryterium uznaje się za spełnione.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7EA8AF57-F290-4500-9CEE-B1FB47E983DB}" type="slidenum">
              <a:rPr lang="pl-PL" sz="1600" b="1"/>
              <a:pPr algn="l">
                <a:defRPr/>
              </a:pPr>
              <a:t>16</a:t>
            </a:fld>
            <a:endParaRPr lang="pl-PL" sz="1600" b="1" dirty="0"/>
          </a:p>
        </p:txBody>
      </p:sp>
      <p:sp>
        <p:nvSpPr>
          <p:cNvPr id="17412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3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47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7414" name="Symbol zastępczy zawartości 5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7921625" cy="3586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2000" b="1" smtClean="0"/>
              <a:t>9.</a:t>
            </a:r>
            <a:r>
              <a:rPr lang="pl-PL" sz="2400" b="1" smtClean="0"/>
              <a:t> </a:t>
            </a:r>
            <a:r>
              <a:rPr lang="pl-PL" sz="2000" b="1" smtClean="0"/>
              <a:t>Kwalifikowalność typów wydatków w ramach projektu</a:t>
            </a:r>
          </a:p>
          <a:p>
            <a:pPr marL="0" indent="0" eaLnBrk="1" hangingPunct="1">
              <a:buFontTx/>
              <a:buNone/>
            </a:pPr>
            <a:endParaRPr lang="pl-PL" sz="2000" b="1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l-PL" sz="2000" i="1" smtClean="0"/>
              <a:t>Czy wszystkie  typy wydatków przedstawione do dofinansowania w ramach projektu są kwalifikowalne zgodnie z wytycznymi UE i IZ RPO? </a:t>
            </a:r>
            <a:r>
              <a:rPr lang="pl-PL" sz="2000" b="1" i="1" smtClean="0"/>
              <a:t>(U)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pl-PL" sz="2000" i="1" smtClean="0"/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pl-PL" sz="1600" i="1" smtClean="0">
                <a:solidFill>
                  <a:srgbClr val="626262"/>
                </a:solidFill>
                <a:cs typeface="Times New Roman" pitchFamily="18" charset="0"/>
              </a:rPr>
              <a:t>Kryterium będzie weryfikowane w oparciu o </a:t>
            </a:r>
            <a:r>
              <a:rPr lang="pl-PL" sz="1600" b="1" i="1" smtClean="0">
                <a:solidFill>
                  <a:srgbClr val="626262"/>
                </a:solidFill>
                <a:cs typeface="Times New Roman" pitchFamily="18" charset="0"/>
              </a:rPr>
              <a:t>załącznik nr 6 </a:t>
            </a:r>
            <a:r>
              <a:rPr lang="pl-PL" sz="1600" i="1" smtClean="0">
                <a:solidFill>
                  <a:srgbClr val="626262"/>
                </a:solidFill>
                <a:cs typeface="Times New Roman" pitchFamily="18" charset="0"/>
              </a:rPr>
              <a:t>do Uszczegółowienia RPO WD, </a:t>
            </a:r>
            <a:br>
              <a:rPr lang="pl-PL" sz="1600" i="1" smtClean="0">
                <a:solidFill>
                  <a:srgbClr val="626262"/>
                </a:solidFill>
                <a:cs typeface="Times New Roman" pitchFamily="18" charset="0"/>
              </a:rPr>
            </a:br>
            <a:r>
              <a:rPr lang="pl-PL" sz="1600" i="1" smtClean="0">
                <a:solidFill>
                  <a:srgbClr val="626262"/>
                </a:solidFill>
                <a:cs typeface="Times New Roman" pitchFamily="18" charset="0"/>
              </a:rPr>
              <a:t>w tym: 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pl-PL" sz="1600" b="1" i="1" smtClean="0">
                <a:solidFill>
                  <a:srgbClr val="626262"/>
                </a:solidFill>
                <a:cs typeface="Times New Roman" pitchFamily="18" charset="0"/>
              </a:rPr>
              <a:t>- pkt I</a:t>
            </a:r>
            <a:r>
              <a:rPr lang="pl-PL" sz="1600" i="1" smtClean="0">
                <a:solidFill>
                  <a:srgbClr val="626262"/>
                </a:solidFill>
                <a:cs typeface="Times New Roman" pitchFamily="18" charset="0"/>
              </a:rPr>
              <a:t> „Wykaz wydatków niekwalifikowalnych dla wszystkich Działań w Priorytetach RPO WD”</a:t>
            </a:r>
            <a:r>
              <a:rPr lang="pl-PL" sz="1600" i="1" smtClean="0">
                <a:solidFill>
                  <a:srgbClr val="626262"/>
                </a:solidFill>
              </a:rPr>
              <a:t>, 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pl-PL" sz="1600" b="1" i="1" smtClean="0">
                <a:solidFill>
                  <a:srgbClr val="626262"/>
                </a:solidFill>
                <a:cs typeface="Times New Roman" pitchFamily="18" charset="0"/>
              </a:rPr>
              <a:t>- pkt J</a:t>
            </a:r>
            <a:r>
              <a:rPr lang="pl-PL" sz="1600" i="1" smtClean="0">
                <a:solidFill>
                  <a:srgbClr val="626262"/>
                </a:solidFill>
                <a:cs typeface="Times New Roman" pitchFamily="18" charset="0"/>
              </a:rPr>
              <a:t>  „Wykaz wydatków niekwalifikowalnych w przypadku projektów, w których przewidziano finansowanie danej kategorii wydatków”</a:t>
            </a:r>
            <a:r>
              <a:rPr lang="pl-PL" sz="1600" i="1" smtClean="0">
                <a:solidFill>
                  <a:srgbClr val="626262"/>
                </a:solidFill>
              </a:rPr>
              <a:t>, </a:t>
            </a: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pl-PL" sz="1600" b="1" i="1" smtClean="0">
                <a:solidFill>
                  <a:srgbClr val="626262"/>
                </a:solidFill>
                <a:cs typeface="Times New Roman" pitchFamily="18" charset="0"/>
              </a:rPr>
              <a:t>- pkt K</a:t>
            </a:r>
            <a:r>
              <a:rPr lang="pl-PL" sz="1600" i="1" smtClean="0">
                <a:solidFill>
                  <a:srgbClr val="626262"/>
                </a:solidFill>
                <a:cs typeface="Times New Roman" pitchFamily="18" charset="0"/>
              </a:rPr>
              <a:t>  „Wykaz wydatków niekwalifikowalnych dla poszczególnych Działań w Priorytetach RPO WD” Działanie 9.1.</a:t>
            </a:r>
            <a:r>
              <a:rPr lang="pl-PL" sz="1400" i="1" smtClean="0">
                <a:solidFill>
                  <a:srgbClr val="7F7F7F"/>
                </a:solidFill>
              </a:rPr>
              <a:t> 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1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877E05E9-8505-40B5-B31F-A087CA1986E4}" type="slidenum">
              <a:rPr lang="pl-PL" sz="1600" b="1"/>
              <a:pPr algn="l">
                <a:defRPr/>
              </a:pPr>
              <a:t>17</a:t>
            </a:fld>
            <a:endParaRPr lang="pl-PL" sz="1600" b="1" dirty="0"/>
          </a:p>
        </p:txBody>
      </p:sp>
      <p:sp>
        <p:nvSpPr>
          <p:cNvPr id="18436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8438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2060848"/>
            <a:ext cx="7848600" cy="25558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2000" b="1" dirty="0" smtClean="0"/>
              <a:t>10. </a:t>
            </a:r>
            <a:r>
              <a:rPr lang="pl-PL" sz="2000" b="1" dirty="0" err="1" smtClean="0"/>
              <a:t>Cross-financing</a:t>
            </a:r>
            <a:endParaRPr lang="pl-PL" sz="2000" b="1" dirty="0" smtClean="0"/>
          </a:p>
          <a:p>
            <a:pPr marL="0" indent="0" eaLnBrk="1" hangingPunct="1">
              <a:buFont typeface="Arial" pitchFamily="34" charset="0"/>
              <a:buNone/>
            </a:pPr>
            <a:endParaRPr lang="pl-PL" sz="1600" b="1" dirty="0" smtClean="0"/>
          </a:p>
          <a:p>
            <a:pPr marL="0" indent="0" eaLnBrk="1" hangingPunct="1">
              <a:buFontTx/>
              <a:buNone/>
            </a:pPr>
            <a:r>
              <a:rPr lang="pl-PL" sz="2000" i="1" dirty="0" smtClean="0"/>
              <a:t>Czy </a:t>
            </a:r>
            <a:r>
              <a:rPr lang="pl-PL" sz="2000" i="1" dirty="0" err="1" smtClean="0"/>
              <a:t>cross-financing</a:t>
            </a:r>
            <a:r>
              <a:rPr lang="pl-PL" sz="2000" i="1" dirty="0" smtClean="0"/>
              <a:t> nie przekracza dopuszczalnego poziomu? </a:t>
            </a:r>
            <a:r>
              <a:rPr lang="pl-PL" sz="2000" b="1" i="1" dirty="0" smtClean="0"/>
              <a:t>(K)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1600" dirty="0" smtClean="0"/>
          </a:p>
          <a:p>
            <a:pPr marL="0" indent="0" algn="just" eaLnBrk="1" hangingPunct="1"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 kryterium tym sprawdzane jest czy </a:t>
            </a:r>
            <a:r>
              <a:rPr lang="pl-PL" sz="1400" i="1" dirty="0" err="1" smtClean="0">
                <a:solidFill>
                  <a:srgbClr val="626262"/>
                </a:solidFill>
              </a:rPr>
              <a:t>cross-financing</a:t>
            </a:r>
            <a:r>
              <a:rPr lang="pl-PL" sz="1400" i="1" dirty="0" smtClean="0">
                <a:solidFill>
                  <a:srgbClr val="626262"/>
                </a:solidFill>
              </a:rPr>
              <a:t> określony w punkcie F (Harmonogram rzeczowo-finansowy) wniosku o dofinansowanie nie przekracza 10 % całkowitych wydatków </a:t>
            </a:r>
            <a:r>
              <a:rPr lang="pl-PL" sz="1400" i="1" dirty="0" err="1" smtClean="0">
                <a:solidFill>
                  <a:srgbClr val="626262"/>
                </a:solidFill>
              </a:rPr>
              <a:t>kwalifikowalnych</a:t>
            </a:r>
            <a:r>
              <a:rPr lang="pl-PL" sz="1400" i="1" dirty="0" smtClean="0">
                <a:solidFill>
                  <a:srgbClr val="626262"/>
                </a:solidFill>
              </a:rPr>
              <a:t> projektu.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55275B04-A575-4EC4-AF17-3D66621E6C02}" type="slidenum">
              <a:rPr lang="pl-PL" sz="1600" b="1"/>
              <a:pPr algn="l">
                <a:defRPr/>
              </a:pPr>
              <a:t>18</a:t>
            </a:fld>
            <a:endParaRPr lang="pl-PL" sz="1600" b="1" dirty="0"/>
          </a:p>
        </p:txBody>
      </p:sp>
      <p:sp>
        <p:nvSpPr>
          <p:cNvPr id="19460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79863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9462" name="Symbol zastępczy zawartości 2"/>
          <p:cNvSpPr>
            <a:spLocks noGrp="1"/>
          </p:cNvSpPr>
          <p:nvPr>
            <p:ph idx="4294967295"/>
          </p:nvPr>
        </p:nvSpPr>
        <p:spPr>
          <a:xfrm>
            <a:off x="827584" y="1412776"/>
            <a:ext cx="7848600" cy="395850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pl-PL" sz="2000" b="1" dirty="0" smtClean="0"/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pl-PL" sz="2000" b="1" dirty="0" smtClean="0"/>
              <a:t>11. Maksymalny limit dofinansowania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pl-PL" sz="2000" i="1" dirty="0" smtClean="0"/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pl-PL" sz="2000" i="1" dirty="0" smtClean="0"/>
              <a:t>Czy % poziomu dofinansowania nie przekracza maksymalnego limitu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pl-PL" sz="2000" i="1" dirty="0" smtClean="0"/>
              <a:t>przewidzianego w danym naborze?</a:t>
            </a:r>
            <a:r>
              <a:rPr lang="pl-PL" sz="2000" b="1" i="1" dirty="0" smtClean="0"/>
              <a:t> (K)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pl-PL" sz="1000" i="1" dirty="0" smtClean="0">
              <a:solidFill>
                <a:srgbClr val="626262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 przypadku projektów  składanych  w ramach naboru do działania 9.1 sprawdzane jest czy maksymalny poziom dofinansowania projektów nie przekracza </a:t>
            </a:r>
            <a:r>
              <a:rPr lang="pl-PL" sz="1400" b="1" i="1" dirty="0" smtClean="0">
                <a:solidFill>
                  <a:srgbClr val="626262"/>
                </a:solidFill>
              </a:rPr>
              <a:t>70 %</a:t>
            </a:r>
            <a:r>
              <a:rPr lang="pl-PL" sz="1400" i="1" dirty="0" smtClean="0">
                <a:solidFill>
                  <a:srgbClr val="626262"/>
                </a:solidFill>
              </a:rPr>
              <a:t> wydatków </a:t>
            </a:r>
            <a:r>
              <a:rPr lang="pl-PL" sz="1400" i="1" dirty="0" err="1" smtClean="0">
                <a:solidFill>
                  <a:srgbClr val="626262"/>
                </a:solidFill>
              </a:rPr>
              <a:t>kwalifikowalnych</a:t>
            </a:r>
            <a:r>
              <a:rPr lang="pl-PL" sz="1400" i="1" dirty="0" smtClean="0">
                <a:solidFill>
                  <a:srgbClr val="626262"/>
                </a:solidFill>
              </a:rPr>
              <a:t> projektu.  </a:t>
            </a:r>
            <a:br>
              <a:rPr lang="pl-PL" sz="1400" i="1" dirty="0" smtClean="0">
                <a:solidFill>
                  <a:srgbClr val="626262"/>
                </a:solidFill>
              </a:rPr>
            </a:br>
            <a:r>
              <a:rPr lang="pl-PL" sz="1400" i="1" dirty="0" smtClean="0">
                <a:solidFill>
                  <a:srgbClr val="626262"/>
                </a:solidFill>
              </a:rPr>
              <a:t>W przypadku projektów objętych pomocą publiczną – zgodnie z zasadami pomocy publicznej.</a:t>
            </a:r>
            <a:endParaRPr lang="pl-PL" sz="1600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5B41B152-11A2-4B0E-8BC7-6C71069C5DB2}" type="slidenum">
              <a:rPr lang="pl-PL" sz="1600" b="1"/>
              <a:pPr algn="l">
                <a:defRPr/>
              </a:pPr>
              <a:t>19</a:t>
            </a:fld>
            <a:endParaRPr lang="pl-PL" sz="1600" b="1" dirty="0"/>
          </a:p>
        </p:txBody>
      </p:sp>
      <p:sp>
        <p:nvSpPr>
          <p:cNvPr id="20484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933575" y="188913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20486" name="Symbol zastępczy zawartości 2"/>
          <p:cNvSpPr>
            <a:spLocks noGrp="1"/>
          </p:cNvSpPr>
          <p:nvPr>
            <p:ph idx="4294967295"/>
          </p:nvPr>
        </p:nvSpPr>
        <p:spPr>
          <a:xfrm>
            <a:off x="863600" y="1714500"/>
            <a:ext cx="7812088" cy="3905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2000" b="1" smtClean="0"/>
              <a:t>12. Minimalna/maksymalna wartość projektu</a:t>
            </a:r>
            <a:r>
              <a:rPr lang="pl-PL" sz="2400" smtClean="0"/>
              <a:t/>
            </a:r>
            <a:br>
              <a:rPr lang="pl-PL" sz="2400" smtClean="0"/>
            </a:br>
            <a:endParaRPr lang="pl-PL" sz="2400" smtClean="0"/>
          </a:p>
          <a:p>
            <a:pPr marL="0" indent="0" eaLnBrk="1" hangingPunct="1">
              <a:buFontTx/>
              <a:buNone/>
            </a:pPr>
            <a:r>
              <a:rPr lang="pl-PL" sz="2000" i="1" smtClean="0"/>
              <a:t>Czy minimalna/maksymalna wartość projektu jest zgodna z poziomem określonym w ogłoszeniu o naborze wniosków? </a:t>
            </a:r>
            <a:r>
              <a:rPr lang="pl-PL" sz="2000" b="1" i="1" smtClean="0"/>
              <a:t>(K)</a:t>
            </a:r>
          </a:p>
          <a:p>
            <a:pPr marL="0" indent="0" algn="just" eaLnBrk="1" hangingPunct="1">
              <a:buFont typeface="Arial" pitchFamily="34" charset="0"/>
              <a:buNone/>
            </a:pPr>
            <a:endParaRPr lang="pl-PL" sz="1400" i="1" smtClean="0">
              <a:solidFill>
                <a:srgbClr val="626262"/>
              </a:solidFill>
            </a:endParaRPr>
          </a:p>
          <a:p>
            <a:pPr marL="0" indent="0" algn="just" eaLnBrk="1" hangingPunct="1">
              <a:buFont typeface="Arial" pitchFamily="34" charset="0"/>
              <a:buNone/>
            </a:pPr>
            <a:r>
              <a:rPr lang="pl-PL" sz="1400" i="1" smtClean="0">
                <a:solidFill>
                  <a:srgbClr val="626262"/>
                </a:solidFill>
              </a:rPr>
              <a:t>W kryterium tym sprawdzane jest czy minimalna wartość projektu określona m.in. w punkcie F (Harmonogram rzeczowo-finansowy) wniosku o dofinansowanie oraz w Studium Wykonalności.</a:t>
            </a:r>
          </a:p>
          <a:p>
            <a:pPr marL="0" indent="0" algn="just" eaLnBrk="1" hangingPunct="1">
              <a:buFont typeface="Arial" pitchFamily="34" charset="0"/>
              <a:buNone/>
            </a:pPr>
            <a:r>
              <a:rPr lang="pl-PL" sz="1400" i="1" smtClean="0">
                <a:solidFill>
                  <a:srgbClr val="626262"/>
                </a:solidFill>
              </a:rPr>
              <a:t>Dla projektów realizowanych w ramach działania 9.1 minimalna całkowita wartość projektu wynosi: </a:t>
            </a:r>
            <a:br>
              <a:rPr lang="pl-PL" sz="1400" i="1" smtClean="0">
                <a:solidFill>
                  <a:srgbClr val="626262"/>
                </a:solidFill>
              </a:rPr>
            </a:br>
            <a:r>
              <a:rPr lang="pl-PL" sz="1400" i="1" smtClean="0">
                <a:solidFill>
                  <a:srgbClr val="626262"/>
                </a:solidFill>
              </a:rPr>
              <a:t>100 000,00 PLN.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C8215EF8-8C8C-4B8F-8571-558372ABB498}" type="slidenum">
              <a:rPr lang="pl-PL" sz="1600" b="1"/>
              <a:pPr algn="l">
                <a:defRPr/>
              </a:pPr>
              <a:t>2</a:t>
            </a:fld>
            <a:endParaRPr lang="pl-PL" sz="1600" b="1" dirty="0"/>
          </a:p>
        </p:txBody>
      </p:sp>
      <p:sp>
        <p:nvSpPr>
          <p:cNvPr id="3076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9" name="Tytuł 3"/>
          <p:cNvSpPr txBox="1">
            <a:spLocks/>
          </p:cNvSpPr>
          <p:nvPr/>
        </p:nvSpPr>
        <p:spPr>
          <a:xfrm>
            <a:off x="263525" y="1177925"/>
            <a:ext cx="8496300" cy="289718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800" b="1" dirty="0">
                <a:ea typeface="+mj-ea"/>
                <a:cs typeface="+mj-cs"/>
              </a:rPr>
              <a:t/>
            </a:r>
            <a:br>
              <a:rPr lang="pl-PL" sz="2800" b="1" dirty="0">
                <a:ea typeface="+mj-ea"/>
                <a:cs typeface="+mj-cs"/>
              </a:rPr>
            </a:br>
            <a:r>
              <a:rPr lang="pl-PL" sz="2800" b="1" dirty="0">
                <a:ea typeface="+mj-ea"/>
                <a:cs typeface="+mj-cs"/>
              </a:rPr>
              <a:t>Kryteria wyboru operacji finansowanych </a:t>
            </a:r>
            <a:br>
              <a:rPr lang="pl-PL" sz="2800" b="1" dirty="0">
                <a:ea typeface="+mj-ea"/>
                <a:cs typeface="+mj-cs"/>
              </a:rPr>
            </a:br>
            <a:r>
              <a:rPr lang="pl-PL" sz="2800" b="1" dirty="0">
                <a:ea typeface="+mj-ea"/>
                <a:cs typeface="+mj-cs"/>
              </a:rPr>
              <a:t>w ramach Regionalnego Programu Operacyjnego dla Województwa Dolnośląskiego na lata 2007-2013</a:t>
            </a:r>
            <a:br>
              <a:rPr lang="pl-PL" sz="2800" b="1" dirty="0">
                <a:ea typeface="+mj-ea"/>
                <a:cs typeface="+mj-cs"/>
              </a:rPr>
            </a:br>
            <a:r>
              <a:rPr lang="pl-PL" sz="2000" b="1" dirty="0">
                <a:ea typeface="+mj-ea"/>
                <a:cs typeface="+mj-cs"/>
              </a:rPr>
              <a:t/>
            </a:r>
            <a:br>
              <a:rPr lang="pl-PL" sz="2000" b="1" dirty="0">
                <a:ea typeface="+mj-ea"/>
                <a:cs typeface="+mj-cs"/>
              </a:rPr>
            </a:br>
            <a:r>
              <a:rPr lang="pl-PL" sz="2400" b="1" i="1" dirty="0">
                <a:ea typeface="+mj-ea"/>
                <a:cs typeface="+mj-cs"/>
              </a:rPr>
              <a:t>Kryteria Oceny Formalnej</a:t>
            </a:r>
            <a:endParaRPr lang="pl-PL" sz="2400" i="1" dirty="0">
              <a:latin typeface="+mj-lt"/>
              <a:ea typeface="+mj-ea"/>
              <a:cs typeface="+mj-cs"/>
            </a:endParaRPr>
          </a:p>
        </p:txBody>
      </p:sp>
      <p:sp>
        <p:nvSpPr>
          <p:cNvPr id="3078" name="Prostokąt 3"/>
          <p:cNvSpPr>
            <a:spLocks noChangeArrowheads="1"/>
          </p:cNvSpPr>
          <p:nvPr/>
        </p:nvSpPr>
        <p:spPr bwMode="auto">
          <a:xfrm>
            <a:off x="2005013" y="3536950"/>
            <a:ext cx="6754812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2400" b="1"/>
          </a:p>
          <a:p>
            <a:pPr algn="ctr"/>
            <a:endParaRPr lang="pl-PL" sz="2400" b="1"/>
          </a:p>
          <a:p>
            <a:pPr algn="r"/>
            <a:r>
              <a:rPr lang="pl-PL" sz="1200" b="1"/>
              <a:t> Aleksandra Gancarz</a:t>
            </a:r>
          </a:p>
          <a:p>
            <a:pPr algn="r">
              <a:spcBef>
                <a:spcPct val="20000"/>
              </a:spcBef>
            </a:pPr>
            <a:r>
              <a:rPr lang="pl-PL" sz="1200" b="1"/>
              <a:t>Pracownik Działu Priorytetu RPO nr 9</a:t>
            </a:r>
          </a:p>
          <a:p>
            <a:pPr algn="r">
              <a:spcBef>
                <a:spcPct val="20000"/>
              </a:spcBef>
            </a:pPr>
            <a:r>
              <a:rPr lang="pl-PL" sz="1200" b="1"/>
              <a:t>Wydział Wdrażania Regionalnego Programu Operacyjnego</a:t>
            </a:r>
          </a:p>
          <a:p>
            <a:pPr algn="r">
              <a:spcBef>
                <a:spcPct val="20000"/>
              </a:spcBef>
            </a:pPr>
            <a:r>
              <a:rPr lang="pl-PL" sz="1200" b="1">
                <a:hlinkClick r:id="rId4"/>
              </a:rPr>
              <a:t>www.rpo.dolnyslask.pl</a:t>
            </a:r>
            <a:endParaRPr lang="pl-PL" sz="1200" b="1"/>
          </a:p>
          <a:p>
            <a:pPr algn="r">
              <a:spcBef>
                <a:spcPct val="20000"/>
              </a:spcBef>
            </a:pPr>
            <a:endParaRPr lang="pl-PL" sz="1200" b="1"/>
          </a:p>
          <a:p>
            <a:pPr>
              <a:spcBef>
                <a:spcPct val="20000"/>
              </a:spcBef>
            </a:pPr>
            <a:endParaRPr lang="pl-PL" sz="800" b="1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pl-PL" sz="1200" b="1">
                <a:latin typeface="Calibri" pitchFamily="34" charset="0"/>
              </a:rPr>
              <a:t>Urząd Marszałkowski Województwa Dolnośląskiego </a:t>
            </a:r>
            <a:r>
              <a:rPr lang="pl-PL" sz="1200">
                <a:latin typeface="Calibri" pitchFamily="34" charset="0"/>
              </a:rPr>
              <a:t>• Wrocław, 19.10.2011.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DEC24B7C-0D19-405A-8F02-20411466FFE5}" type="slidenum">
              <a:rPr lang="pl-PL" sz="1600" b="1"/>
              <a:pPr algn="l">
                <a:defRPr/>
              </a:pPr>
              <a:t>20</a:t>
            </a:fld>
            <a:endParaRPr lang="pl-PL" sz="1600" b="1" dirty="0"/>
          </a:p>
        </p:txBody>
      </p:sp>
      <p:sp>
        <p:nvSpPr>
          <p:cNvPr id="21508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47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21510" name="Symbol zastępczy zawartości 2"/>
          <p:cNvSpPr>
            <a:spLocks noGrp="1"/>
          </p:cNvSpPr>
          <p:nvPr>
            <p:ph idx="4294967295"/>
          </p:nvPr>
        </p:nvSpPr>
        <p:spPr>
          <a:xfrm>
            <a:off x="827584" y="1772816"/>
            <a:ext cx="7740650" cy="41767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pl-PL" sz="2000" b="1" dirty="0" smtClean="0"/>
              <a:t>13. Udział środków własnych JST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pl-PL" sz="2000" i="1" dirty="0" smtClean="0"/>
              <a:t>Czy Wnioskodawca zapewnił odpowiedni udział środków własnych niezbędny do realizacji projektu? </a:t>
            </a:r>
            <a:r>
              <a:rPr lang="pl-PL" sz="2000" b="1" i="1" dirty="0" smtClean="0"/>
              <a:t>(U)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1600" i="1" dirty="0" smtClean="0">
              <a:solidFill>
                <a:srgbClr val="626262"/>
              </a:solidFill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Kryterium dotyczy JST oraz </a:t>
            </a: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partnerstwa i związków JST.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1400" i="1" dirty="0" smtClean="0"/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 kryterium tym sprawdzane jest czy w</a:t>
            </a: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ysokość środków własnych JST wynos</a:t>
            </a:r>
            <a:r>
              <a:rPr lang="pl-PL" sz="1400" i="1" dirty="0" smtClean="0">
                <a:solidFill>
                  <a:srgbClr val="626262"/>
                </a:solidFill>
              </a:rPr>
              <a:t>i minimum</a:t>
            </a: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 </a:t>
            </a:r>
            <a:r>
              <a:rPr lang="pl-PL" sz="1400" b="1" i="1" dirty="0" smtClean="0">
                <a:solidFill>
                  <a:srgbClr val="626262"/>
                </a:solidFill>
                <a:cs typeface="Times New Roman" pitchFamily="18" charset="0"/>
              </a:rPr>
              <a:t>1% </a:t>
            </a: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całkowitych kosztów projektu. 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pl-PL" sz="1400" i="1" dirty="0" smtClean="0">
              <a:solidFill>
                <a:srgbClr val="626262"/>
              </a:solidFill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  <a:cs typeface="Times New Roman" pitchFamily="18" charset="0"/>
              </a:rPr>
              <a:t>Weryfikacja na podstawie załącznika nr 5 (Oświadczenie Wnioskodawcy o zapewnieniu środków finansowych niezbędnych dla prawidłowej realizacji projektu).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78963C8B-79B6-4211-87ED-1DC65795381A}" type="slidenum">
              <a:rPr lang="pl-PL" sz="1600" b="1"/>
              <a:pPr algn="l">
                <a:defRPr/>
              </a:pPr>
              <a:t>21</a:t>
            </a:fld>
            <a:endParaRPr lang="pl-PL" sz="1600" b="1" dirty="0"/>
          </a:p>
        </p:txBody>
      </p:sp>
      <p:sp>
        <p:nvSpPr>
          <p:cNvPr id="22532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22534" name="Symbol zastępczy zawartości 2"/>
          <p:cNvSpPr>
            <a:spLocks noGrp="1"/>
          </p:cNvSpPr>
          <p:nvPr>
            <p:ph idx="4294967295"/>
          </p:nvPr>
        </p:nvSpPr>
        <p:spPr>
          <a:xfrm>
            <a:off x="624681" y="1968500"/>
            <a:ext cx="7894638" cy="35163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pl-PL" sz="2000" b="1" dirty="0" smtClean="0"/>
              <a:t>14. Pomoc publiczna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2000" b="1" dirty="0" smtClean="0"/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2000" i="1" dirty="0" smtClean="0"/>
              <a:t>Czy prawidłowo zastosowano przepisy dotyczące pomocy publicznej? </a:t>
            </a:r>
            <a:r>
              <a:rPr lang="pl-PL" sz="2000" b="1" i="1" dirty="0" smtClean="0"/>
              <a:t>(U)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pl-PL" sz="2000" i="1" dirty="0" smtClean="0"/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 przypadku projektów składanych w ramach naboru do działania 9.1 sprawdzane jest czy prawidłowo zastosowano przepisy </a:t>
            </a:r>
            <a:r>
              <a:rPr lang="pl-PL" sz="1400" b="1" i="1" dirty="0" smtClean="0">
                <a:solidFill>
                  <a:srgbClr val="626262"/>
                </a:solidFill>
              </a:rPr>
              <a:t>Rozporządzenia  Ministra Rozwoju regionalnego z dnia 08.12.2010 r. w sprawie udzielania pomocy de </a:t>
            </a:r>
            <a:r>
              <a:rPr lang="pl-PL" sz="1400" b="1" i="1" dirty="0" err="1" smtClean="0">
                <a:solidFill>
                  <a:srgbClr val="626262"/>
                </a:solidFill>
              </a:rPr>
              <a:t>minimis</a:t>
            </a:r>
            <a:r>
              <a:rPr lang="pl-PL" sz="1400" b="1" i="1" dirty="0" smtClean="0">
                <a:solidFill>
                  <a:srgbClr val="626262"/>
                </a:solidFill>
              </a:rPr>
              <a:t> w ramach regionalnych programów operacyjnych </a:t>
            </a:r>
            <a:r>
              <a:rPr lang="pl-PL" sz="1400" i="1" dirty="0" smtClean="0">
                <a:solidFill>
                  <a:srgbClr val="626262"/>
                </a:solidFill>
              </a:rPr>
              <a:t>oraz </a:t>
            </a:r>
            <a:r>
              <a:rPr lang="pl-PL" sz="1400" b="1" i="1" dirty="0" smtClean="0">
                <a:solidFill>
                  <a:srgbClr val="626262"/>
                </a:solidFill>
              </a:rPr>
              <a:t>Rozporządzenia  Ministra Rozwoju Regionalnego z dnia 09.06.2010 r. w sprawie udzielania pomocy na rewitalizację </a:t>
            </a:r>
            <a:br>
              <a:rPr lang="pl-PL" sz="1400" b="1" i="1" dirty="0" smtClean="0">
                <a:solidFill>
                  <a:srgbClr val="626262"/>
                </a:solidFill>
              </a:rPr>
            </a:br>
            <a:r>
              <a:rPr lang="pl-PL" sz="1400" b="1" i="1" dirty="0" smtClean="0">
                <a:solidFill>
                  <a:srgbClr val="626262"/>
                </a:solidFill>
              </a:rPr>
              <a:t>w ramach regionalnych programów operacyjnych  </a:t>
            </a:r>
            <a:r>
              <a:rPr lang="pl-PL" sz="1400" i="1" dirty="0" smtClean="0">
                <a:solidFill>
                  <a:srgbClr val="626262"/>
                </a:solidFill>
              </a:rPr>
              <a:t>(jeśli dotyczy).</a:t>
            </a: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pl-PL" sz="1600" i="1" dirty="0" smtClean="0">
              <a:solidFill>
                <a:srgbClr val="626262"/>
              </a:solidFill>
              <a:ea typeface="TimesNewRoman,Bold"/>
              <a:cs typeface="TimesNewRoman,Bold"/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endParaRPr lang="pl-PL" sz="1600" i="1" dirty="0" smtClean="0">
              <a:solidFill>
                <a:srgbClr val="B2B2B2"/>
              </a:solidFill>
              <a:ea typeface="TimesNewRoman,Bold"/>
              <a:cs typeface="TimesNewRoman,Bold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4127625B-7C61-4B51-A635-7F10FB2412C0}" type="slidenum">
              <a:rPr lang="pl-PL" sz="1600" b="1"/>
              <a:pPr algn="l">
                <a:defRPr/>
              </a:pPr>
              <a:t>22</a:t>
            </a:fld>
            <a:endParaRPr lang="pl-PL" sz="1600" b="1" dirty="0"/>
          </a:p>
        </p:txBody>
      </p:sp>
      <p:sp>
        <p:nvSpPr>
          <p:cNvPr id="23556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438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23558" name="Symbol zastępczy zawartości 2"/>
          <p:cNvSpPr>
            <a:spLocks noGrp="1"/>
          </p:cNvSpPr>
          <p:nvPr>
            <p:ph idx="4294967295"/>
          </p:nvPr>
        </p:nvSpPr>
        <p:spPr>
          <a:xfrm>
            <a:off x="827584" y="1844824"/>
            <a:ext cx="7813675" cy="266382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l-PL" sz="2000" b="1" dirty="0" smtClean="0"/>
              <a:t>15. Luka finansowa</a:t>
            </a:r>
          </a:p>
          <a:p>
            <a:pPr eaLnBrk="1" hangingPunct="1">
              <a:buFont typeface="Arial" pitchFamily="34" charset="0"/>
              <a:buNone/>
            </a:pPr>
            <a:endParaRPr lang="pl-PL" sz="2000" b="1" dirty="0" smtClean="0"/>
          </a:p>
          <a:p>
            <a:pPr eaLnBrk="1" hangingPunct="1">
              <a:buFont typeface="Arial" pitchFamily="34" charset="0"/>
              <a:buNone/>
            </a:pPr>
            <a:r>
              <a:rPr lang="pl-PL" sz="2000" i="1" dirty="0" smtClean="0"/>
              <a:t>Czy luka finansowa projektu została prawidłowo wyliczona? </a:t>
            </a:r>
            <a:r>
              <a:rPr lang="pl-PL" sz="2000" b="1" i="1" dirty="0" smtClean="0"/>
              <a:t>(U)</a:t>
            </a:r>
          </a:p>
          <a:p>
            <a:pPr eaLnBrk="1" hangingPunct="1">
              <a:buFont typeface="Arial" pitchFamily="34" charset="0"/>
              <a:buNone/>
            </a:pPr>
            <a:endParaRPr lang="pl-PL" sz="1600" i="1" dirty="0" smtClean="0"/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600" i="1" dirty="0" smtClean="0">
                <a:solidFill>
                  <a:srgbClr val="626262"/>
                </a:solidFill>
              </a:rPr>
              <a:t>Kryterium n</a:t>
            </a:r>
            <a:r>
              <a:rPr lang="pl-PL" sz="1600" i="1" dirty="0" smtClean="0">
                <a:solidFill>
                  <a:srgbClr val="626262"/>
                </a:solidFill>
                <a:cs typeface="Times New Roman" pitchFamily="18" charset="0"/>
              </a:rPr>
              <a:t>ie dotyczy: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pl-PL" sz="1600" i="1" dirty="0" smtClean="0">
                <a:solidFill>
                  <a:srgbClr val="626262"/>
                </a:solidFill>
                <a:cs typeface="Times New Roman" pitchFamily="18" charset="0"/>
              </a:rPr>
              <a:t>projektów, których całkowita wartość nie</a:t>
            </a:r>
            <a:r>
              <a:rPr lang="pl-PL" sz="1600" i="1" dirty="0" smtClean="0">
                <a:solidFill>
                  <a:srgbClr val="626262"/>
                </a:solidFill>
              </a:rPr>
              <a:t> </a:t>
            </a:r>
            <a:r>
              <a:rPr lang="pl-PL" sz="1600" i="1" dirty="0" smtClean="0">
                <a:solidFill>
                  <a:srgbClr val="626262"/>
                </a:solidFill>
                <a:cs typeface="Times New Roman" pitchFamily="18" charset="0"/>
              </a:rPr>
              <a:t>przekracza 1 000 </a:t>
            </a:r>
            <a:r>
              <a:rPr lang="pl-PL" sz="1600" i="1" dirty="0" err="1" smtClean="0">
                <a:solidFill>
                  <a:srgbClr val="626262"/>
                </a:solidFill>
                <a:cs typeface="Times New Roman" pitchFamily="18" charset="0"/>
              </a:rPr>
              <a:t>000</a:t>
            </a:r>
            <a:r>
              <a:rPr lang="pl-PL" sz="1600" i="1" dirty="0" smtClean="0">
                <a:solidFill>
                  <a:srgbClr val="626262"/>
                </a:solidFill>
                <a:cs typeface="Times New Roman" pitchFamily="18" charset="0"/>
              </a:rPr>
              <a:t> Euro oraz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600" i="1" dirty="0" smtClean="0">
                <a:solidFill>
                  <a:srgbClr val="626262"/>
                </a:solidFill>
                <a:cs typeface="Times New Roman" pitchFamily="18" charset="0"/>
              </a:rPr>
              <a:t>-      projektów objętych przepisami o pomocy publicznej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C82E6505-361F-410C-B2C3-B43F47811B94}" type="slidenum">
              <a:rPr lang="pl-PL" sz="1600" b="1"/>
              <a:pPr algn="l">
                <a:defRPr/>
              </a:pPr>
              <a:t>23</a:t>
            </a:fld>
            <a:endParaRPr lang="pl-PL" sz="1600" b="1" dirty="0"/>
          </a:p>
        </p:txBody>
      </p:sp>
      <p:sp>
        <p:nvSpPr>
          <p:cNvPr id="24580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24582" name="Symbol zastępczy zawartości 2"/>
          <p:cNvSpPr>
            <a:spLocks noGrp="1"/>
          </p:cNvSpPr>
          <p:nvPr>
            <p:ph idx="4294967295"/>
          </p:nvPr>
        </p:nvSpPr>
        <p:spPr>
          <a:xfrm>
            <a:off x="971600" y="1916832"/>
            <a:ext cx="7632700" cy="295275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pl-PL" sz="2000" b="1" dirty="0" smtClean="0"/>
              <a:t>16. Okres realizacji projektu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2000" b="1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pl-PL" sz="2000" i="1" dirty="0" smtClean="0"/>
              <a:t>Czy data finansowego zakończenia realizacji projektu jest zgodna </a:t>
            </a:r>
            <a:br>
              <a:rPr lang="pl-PL" sz="2000" i="1" dirty="0" smtClean="0"/>
            </a:br>
            <a:r>
              <a:rPr lang="pl-PL" sz="2000" i="1" dirty="0" smtClean="0"/>
              <a:t>z podaną w ogłoszeniu o naborze? </a:t>
            </a:r>
            <a:r>
              <a:rPr lang="pl-PL" sz="2000" b="1" i="1" dirty="0" smtClean="0"/>
              <a:t>(K)</a:t>
            </a:r>
          </a:p>
          <a:p>
            <a:pPr marL="0" indent="0" eaLnBrk="1" hangingPunct="1">
              <a:buFont typeface="Arial" pitchFamily="34" charset="0"/>
              <a:buNone/>
            </a:pPr>
            <a:endParaRPr lang="pl-PL" sz="2000" b="1" i="1" dirty="0" smtClean="0">
              <a:solidFill>
                <a:srgbClr val="595959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600" i="1" dirty="0" smtClean="0">
                <a:solidFill>
                  <a:srgbClr val="626262"/>
                </a:solidFill>
              </a:rPr>
              <a:t>W kryterium tym sprawdzane jest czy data z</a:t>
            </a:r>
            <a:r>
              <a:rPr lang="pl-PL" sz="1600" i="1" dirty="0" smtClean="0">
                <a:solidFill>
                  <a:srgbClr val="626262"/>
                </a:solidFill>
                <a:cs typeface="Times New Roman" pitchFamily="18" charset="0"/>
              </a:rPr>
              <a:t>akończenia finansowego realizacji projektu </a:t>
            </a:r>
            <a:r>
              <a:rPr lang="pl-PL" sz="1600" i="1" dirty="0" smtClean="0">
                <a:solidFill>
                  <a:srgbClr val="626262"/>
                </a:solidFill>
              </a:rPr>
              <a:t>określona w punkcie F - Harmonogram rzeczowo-finansowy wniosku o dofinansowanie oraz w Studium Wykonalności nie wykracza poza </a:t>
            </a:r>
            <a:r>
              <a:rPr lang="pl-PL" sz="1600" b="1" i="1" dirty="0" smtClean="0">
                <a:solidFill>
                  <a:srgbClr val="626262"/>
                </a:solidFill>
              </a:rPr>
              <a:t>02.05.2014</a:t>
            </a:r>
            <a:r>
              <a:rPr lang="pl-PL" sz="1600" i="1" dirty="0" smtClean="0">
                <a:solidFill>
                  <a:srgbClr val="626262"/>
                </a:solidFill>
              </a:rPr>
              <a:t> </a:t>
            </a:r>
            <a:r>
              <a:rPr lang="pl-PL" sz="1600" b="1" i="1" dirty="0" smtClean="0">
                <a:solidFill>
                  <a:srgbClr val="626262"/>
                </a:solidFill>
                <a:cs typeface="Times New Roman" pitchFamily="18" charset="0"/>
              </a:rPr>
              <a:t>r. (Nabór nr 45/K/9.1/2011)</a:t>
            </a:r>
            <a:endParaRPr lang="pl-PL" sz="1600" b="1" i="1" dirty="0" smtClean="0">
              <a:solidFill>
                <a:srgbClr val="62626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B3FB0C43-EA28-4541-91E6-C330BD878CC7}" type="slidenum">
              <a:rPr lang="pl-PL" sz="1600" b="1"/>
              <a:pPr algn="l">
                <a:defRPr/>
              </a:pPr>
              <a:t>24</a:t>
            </a:fld>
            <a:endParaRPr lang="pl-PL" sz="1600" b="1" dirty="0"/>
          </a:p>
        </p:txBody>
      </p:sp>
      <p:sp>
        <p:nvSpPr>
          <p:cNvPr id="25604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412874"/>
            <a:ext cx="8064698" cy="4392389"/>
          </a:xfrm>
        </p:spPr>
        <p:txBody>
          <a:bodyPr/>
          <a:lstStyle/>
          <a:p>
            <a:pPr algn="l"/>
            <a:r>
              <a:rPr lang="pl-PL" sz="2000" b="1" dirty="0" smtClean="0">
                <a:latin typeface="+mn-lt"/>
              </a:rPr>
              <a:t>1. Zgodność projektu z propozycją przedstawioną w LPR oraz zapisem </a:t>
            </a:r>
            <a:r>
              <a:rPr lang="pl-PL" sz="2000" b="1" dirty="0" smtClean="0">
                <a:latin typeface="+mn-lt"/>
              </a:rPr>
              <a:t>w Opinii </a:t>
            </a:r>
            <a:r>
              <a:rPr lang="pl-PL" sz="2000" b="1" dirty="0" smtClean="0">
                <a:latin typeface="+mn-lt"/>
              </a:rPr>
              <a:t>IZ RPO dotyczącej zgodności LPR z wymogami RPO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i="1" dirty="0" smtClean="0">
                <a:latin typeface="+mn-lt"/>
              </a:rPr>
              <a:t>Czy projekt jest zgodny z </a:t>
            </a:r>
            <a:r>
              <a:rPr lang="pl-PL" sz="2000" i="1" dirty="0" smtClean="0"/>
              <a:t>propozycją przedstawioną w Lokalnym Programie Rewitalizacji oraz </a:t>
            </a:r>
            <a:r>
              <a:rPr lang="pl-PL" sz="2000" i="1" dirty="0" smtClean="0"/>
              <a:t> z „Opinią </a:t>
            </a:r>
            <a:r>
              <a:rPr lang="pl-PL" sz="2000" i="1" dirty="0" smtClean="0"/>
              <a:t>w sprawie zgodności Lokalnego Programu Rewitalizacji z wymogami Regionalnego Programu Operacyjnego dla Województwa Dolnośląskiego na lata 2007-2013” </a:t>
            </a:r>
            <a:r>
              <a:rPr lang="pl-PL" sz="2000" i="1" dirty="0" smtClean="0"/>
              <a:t>? </a:t>
            </a:r>
            <a:r>
              <a:rPr lang="pl-PL" sz="2000" b="1" i="1" dirty="0" smtClean="0"/>
              <a:t>(K) </a:t>
            </a: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/>
              <a:t/>
            </a:r>
            <a:br>
              <a:rPr lang="pl-PL" sz="2000" i="1" dirty="0" smtClean="0"/>
            </a:br>
            <a:r>
              <a:rPr lang="pl-PL" sz="2000" i="1" dirty="0" smtClean="0">
                <a:solidFill>
                  <a:srgbClr val="626262"/>
                </a:solidFill>
              </a:rPr>
              <a:t> </a:t>
            </a:r>
            <a: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kryterium tym weryfikowane będą zapisy pkt. D.4 wniosku o dofinansowanie.</a:t>
            </a:r>
            <a:r>
              <a:rPr lang="pl-PL" sz="1400" i="1" dirty="0" smtClean="0">
                <a:solidFill>
                  <a:srgbClr val="626262"/>
                </a:solidFill>
              </a:rPr>
              <a:t/>
            </a:r>
            <a:br>
              <a:rPr lang="pl-PL" sz="1400" i="1" dirty="0" smtClean="0">
                <a:solidFill>
                  <a:srgbClr val="626262"/>
                </a:solidFill>
              </a:rPr>
            </a:br>
            <a:r>
              <a:rPr lang="pl-PL" sz="1400" i="1" dirty="0" smtClean="0">
                <a:solidFill>
                  <a:srgbClr val="626262"/>
                </a:solidFill>
              </a:rPr>
              <a:t/>
            </a:r>
            <a:br>
              <a:rPr lang="pl-PL" sz="1400" i="1" dirty="0" smtClean="0">
                <a:solidFill>
                  <a:srgbClr val="626262"/>
                </a:solidFill>
              </a:rPr>
            </a:br>
            <a: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Dla projektów z dziedziny mieszkalnictwa preferowane będą projekty dotyczące zapewnienia  odpowiednich warunków mieszkaniowych dla:</a:t>
            </a:r>
            <a:b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gospodarstw domowych o niskich dochodach,</a:t>
            </a:r>
            <a:b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osób niepełnosprawnych,</a:t>
            </a:r>
            <a:b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imigrantów, mniejszości narodowych i mniejszości etnicznych lub uchodźców.</a:t>
            </a:r>
            <a:br>
              <a:rPr lang="pl-PL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1400" i="1" dirty="0" smtClean="0">
              <a:latin typeface="+mn-lt"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11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3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</a:t>
            </a:r>
            <a:r>
              <a:rPr lang="pl-PL" sz="23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specyficzne dla Priorytetu „Miasta”</a:t>
            </a:r>
            <a:endParaRPr lang="pl-PL" sz="2300" dirty="0">
              <a:solidFill>
                <a:srgbClr val="FF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FE28F680-C62D-4EFE-AC51-E4CBAAD9A0B4}" type="slidenum">
              <a:rPr lang="pl-PL" sz="1600" b="1"/>
              <a:pPr algn="l">
                <a:defRPr/>
              </a:pPr>
              <a:t>25</a:t>
            </a:fld>
            <a:endParaRPr lang="pl-PL" sz="1600" b="1" dirty="0"/>
          </a:p>
        </p:txBody>
      </p:sp>
      <p:sp>
        <p:nvSpPr>
          <p:cNvPr id="26628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50" y="1989138"/>
            <a:ext cx="7358063" cy="1143000"/>
          </a:xfrm>
        </p:spPr>
        <p:txBody>
          <a:bodyPr/>
          <a:lstStyle/>
          <a:p>
            <a:pPr eaLnBrk="1" hangingPunct="1"/>
            <a:r>
              <a:rPr lang="pl-PL" i="1" smtClean="0">
                <a:latin typeface="Arial Black" pitchFamily="34" charset="0"/>
              </a:rPr>
              <a:t>Dziękuję za uwagę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857750" y="3714750"/>
            <a:ext cx="40005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Urząd Marszałkowski Województwa Dolnośląskiego</a:t>
            </a:r>
          </a:p>
          <a:p>
            <a:pPr algn="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Wybrzeże Słowackiego 12-14      </a:t>
            </a:r>
          </a:p>
          <a:p>
            <a:pPr algn="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50-411 Wrocław</a:t>
            </a:r>
          </a:p>
          <a:p>
            <a:pPr algn="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pl-PL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E-mail: wwrpo@umwd.pl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dirty="0">
              <a:latin typeface="Arial" charset="0"/>
              <a:cs typeface="Arial" charset="0"/>
            </a:endParaRPr>
          </a:p>
        </p:txBody>
      </p:sp>
      <p:sp>
        <p:nvSpPr>
          <p:cNvPr id="26631" name="pole tekstowe 3"/>
          <p:cNvSpPr txBox="1">
            <a:spLocks noChangeArrowheads="1"/>
          </p:cNvSpPr>
          <p:nvPr/>
        </p:nvSpPr>
        <p:spPr bwMode="auto">
          <a:xfrm>
            <a:off x="263525" y="5408613"/>
            <a:ext cx="859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000">
                <a:latin typeface="Calibri" pitchFamily="34" charset="0"/>
              </a:rPr>
              <a:t>Szkolenie  współfinansowane przez Unię Europejską ze środków  Europejskiego Funduszu Rozwoju Regionalnego w ramach Pomocy Technicznej Regionalnego Programu Operacyjnego dla Województwa Dolnośląskiego na lata 2007-2013 oraz z budżetu Samorządu Województwa Dolnośląskiego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1B12-A176-4DBC-925E-D8D99F14252B}" type="slidenum">
              <a:rPr lang="pl-PL"/>
              <a:pPr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0FDC9E36-4BC4-408C-8CA4-1A258F9E1605}" type="slidenum">
              <a:rPr lang="pl-PL" sz="1600" b="1"/>
              <a:pPr algn="l">
                <a:defRPr/>
              </a:pPr>
              <a:t>3</a:t>
            </a:fld>
            <a:endParaRPr lang="pl-PL" sz="1600" b="1" dirty="0"/>
          </a:p>
        </p:txBody>
      </p:sp>
      <p:sp>
        <p:nvSpPr>
          <p:cNvPr id="4100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7" name="Tytuł 3"/>
          <p:cNvSpPr>
            <a:spLocks noGrp="1"/>
          </p:cNvSpPr>
          <p:nvPr>
            <p:ph type="title" idx="4294967295"/>
          </p:nvPr>
        </p:nvSpPr>
        <p:spPr>
          <a:xfrm>
            <a:off x="1933575" y="142875"/>
            <a:ext cx="7210425" cy="584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</a:t>
            </a:r>
            <a:r>
              <a:rPr lang="pl-PL" sz="2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oceny </a:t>
            </a: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projektów</a:t>
            </a: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14375" y="1643063"/>
            <a:ext cx="8135938" cy="3530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b="1" dirty="0">
                <a:latin typeface="+mn-lt"/>
                <a:cs typeface="Arial" pitchFamily="34" charset="0"/>
              </a:rPr>
              <a:t>		Podział kryteriów wyboru projektów: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800" dirty="0">
                <a:latin typeface="+mn-lt"/>
                <a:cs typeface="Arial" pitchFamily="34" charset="0"/>
              </a:rPr>
              <a:t>Kryteria formalne – kryteria „dopuszczalności” projektu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800" dirty="0">
                <a:latin typeface="+mn-lt"/>
                <a:cs typeface="Arial" pitchFamily="34" charset="0"/>
              </a:rPr>
              <a:t>Kryteria merytoryczne – kryteria „wykonalności” projektu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2800" dirty="0">
                <a:latin typeface="+mn-lt"/>
                <a:cs typeface="Arial" pitchFamily="34" charset="0"/>
              </a:rPr>
              <a:t>Kryteria strategiczne – kryteria wyboru projektów przez Zarząd Województwa Dolnośląskiego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5EA855E9-FAE0-4BF2-83B5-5204F8B1F21B}" type="slidenum">
              <a:rPr lang="pl-PL" sz="1600" b="1"/>
              <a:pPr algn="l">
                <a:defRPr/>
              </a:pPr>
              <a:t>4</a:t>
            </a:fld>
            <a:endParaRPr lang="pl-PL" sz="1600" b="1" dirty="0"/>
          </a:p>
        </p:txBody>
      </p:sp>
      <p:sp>
        <p:nvSpPr>
          <p:cNvPr id="5124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5125" name="Rectangle 2"/>
          <p:cNvSpPr txBox="1">
            <a:spLocks noChangeArrowheads="1"/>
          </p:cNvSpPr>
          <p:nvPr/>
        </p:nvSpPr>
        <p:spPr bwMode="auto">
          <a:xfrm>
            <a:off x="758825" y="1808163"/>
            <a:ext cx="814228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800" b="1">
                <a:latin typeface="Calibri" pitchFamily="34" charset="0"/>
              </a:rPr>
              <a:t>W ramach kryteriów formalnych wyróżnia się:</a:t>
            </a:r>
          </a:p>
          <a:p>
            <a:pPr algn="ctr"/>
            <a:endParaRPr lang="pl-PL" sz="1400">
              <a:latin typeface="Calibri" pitchFamily="34" charset="0"/>
            </a:endParaRPr>
          </a:p>
          <a:p>
            <a:pPr algn="just">
              <a:buSzPct val="101000"/>
              <a:buFont typeface="Wingdings" pitchFamily="2" charset="2"/>
              <a:buChar char="§"/>
            </a:pPr>
            <a:r>
              <a:rPr lang="pl-PL" sz="2800">
                <a:latin typeface="Calibri" pitchFamily="34" charset="0"/>
              </a:rPr>
              <a:t>  </a:t>
            </a:r>
            <a:r>
              <a:rPr lang="pl-PL" sz="2400">
                <a:latin typeface="Calibri" pitchFamily="34" charset="0"/>
              </a:rPr>
              <a:t>Kryteria kluczowe </a:t>
            </a:r>
            <a:r>
              <a:rPr lang="pl-PL" sz="2400" b="1">
                <a:latin typeface="Calibri" pitchFamily="34" charset="0"/>
              </a:rPr>
              <a:t>(K)</a:t>
            </a:r>
            <a:r>
              <a:rPr lang="pl-PL" sz="2400">
                <a:latin typeface="Calibri" pitchFamily="34" charset="0"/>
              </a:rPr>
              <a:t> – muszą być bezwzględnie spełnione, </a:t>
            </a:r>
            <a:br>
              <a:rPr lang="pl-PL" sz="2400">
                <a:latin typeface="Calibri" pitchFamily="34" charset="0"/>
              </a:rPr>
            </a:br>
            <a:r>
              <a:rPr lang="pl-PL" sz="2400">
                <a:latin typeface="Calibri" pitchFamily="34" charset="0"/>
              </a:rPr>
              <a:t>w przeciwnym razie wniosek zostanie odrzucony </a:t>
            </a:r>
            <a:br>
              <a:rPr lang="pl-PL" sz="2400">
                <a:latin typeface="Calibri" pitchFamily="34" charset="0"/>
              </a:rPr>
            </a:br>
            <a:r>
              <a:rPr lang="pl-PL" sz="2400">
                <a:latin typeface="Calibri" pitchFamily="34" charset="0"/>
              </a:rPr>
              <a:t>(brak możliwości poprawy/uzupełnienia dokumentacji).</a:t>
            </a:r>
          </a:p>
          <a:p>
            <a:pPr>
              <a:buSzPct val="101000"/>
            </a:pPr>
            <a:endParaRPr lang="pl-PL" sz="2400">
              <a:latin typeface="Calibri" pitchFamily="34" charset="0"/>
            </a:endParaRPr>
          </a:p>
          <a:p>
            <a:pPr algn="just">
              <a:buSzPct val="101000"/>
              <a:buFont typeface="Wingdings" pitchFamily="2" charset="2"/>
              <a:buChar char="§"/>
            </a:pPr>
            <a:r>
              <a:rPr lang="pl-PL" sz="2400">
                <a:latin typeface="Calibri" pitchFamily="34" charset="0"/>
              </a:rPr>
              <a:t>  Kryteria uzupełniające </a:t>
            </a:r>
            <a:r>
              <a:rPr lang="pl-PL" sz="2400" b="1">
                <a:latin typeface="Calibri" pitchFamily="34" charset="0"/>
              </a:rPr>
              <a:t>(U)</a:t>
            </a:r>
            <a:r>
              <a:rPr lang="pl-PL" sz="2400">
                <a:latin typeface="Calibri" pitchFamily="34" charset="0"/>
              </a:rPr>
              <a:t> – w przypadku niespełnienia tego rodzaju kryterium Wnioskodawca będzie miał możliwość jednokrotnej poprawy/uzupełnienia dokumentacji</a:t>
            </a:r>
            <a:r>
              <a:rPr lang="pl-PL" sz="2800">
                <a:latin typeface="Calibri" pitchFamily="34" charset="0"/>
              </a:rPr>
              <a:t>.</a:t>
            </a:r>
          </a:p>
        </p:txBody>
      </p:sp>
      <p:sp>
        <p:nvSpPr>
          <p:cNvPr id="10" name="Tytuł 3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401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oceny formalnej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431DF2C2-AA8C-4F43-9F89-4EDF6BF9AEF4}" type="slidenum">
              <a:rPr lang="pl-PL" sz="1600" b="1"/>
              <a:pPr algn="l">
                <a:defRPr/>
              </a:pPr>
              <a:t>5</a:t>
            </a:fld>
            <a:endParaRPr lang="pl-PL" sz="1600" b="1" dirty="0"/>
          </a:p>
        </p:txBody>
      </p:sp>
      <p:sp>
        <p:nvSpPr>
          <p:cNvPr id="6148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149" name="Prostokąt 14"/>
          <p:cNvSpPr>
            <a:spLocks noChangeArrowheads="1"/>
          </p:cNvSpPr>
          <p:nvPr/>
        </p:nvSpPr>
        <p:spPr bwMode="auto">
          <a:xfrm>
            <a:off x="811213" y="2060575"/>
            <a:ext cx="73755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defRPr/>
            </a:pPr>
            <a:r>
              <a:rPr lang="pl-PL" sz="2800" b="1" dirty="0">
                <a:latin typeface="Calibri" pitchFamily="34" charset="0"/>
              </a:rPr>
              <a:t>Rodzaje kryteriów oceny formalnej:</a:t>
            </a:r>
            <a:endParaRPr lang="pl-PL" sz="2800" dirty="0">
              <a:solidFill>
                <a:srgbClr val="0074BD"/>
              </a:solidFill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spcAft>
                <a:spcPts val="1200"/>
              </a:spcAft>
              <a:defRPr/>
            </a:pPr>
            <a:endParaRPr lang="pl-PL" sz="2800" dirty="0">
              <a:latin typeface="Calibri" pitchFamily="34" charset="0"/>
            </a:endParaRPr>
          </a:p>
          <a:p>
            <a:pPr marL="571500" indent="-571500">
              <a:lnSpc>
                <a:spcPct val="80000"/>
              </a:lnSpc>
              <a:buFont typeface="+mj-lt"/>
              <a:buAutoNum type="romanUcPeriod"/>
              <a:defRPr/>
            </a:pPr>
            <a:r>
              <a:rPr lang="pl-PL" sz="2800" dirty="0">
                <a:latin typeface="Calibri" pitchFamily="34" charset="0"/>
              </a:rPr>
              <a:t>Kryteria formalne ogólne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None/>
              <a:defRPr/>
            </a:pPr>
            <a:r>
              <a:rPr lang="pl-PL" sz="2800" dirty="0">
                <a:latin typeface="Calibri" pitchFamily="34" charset="0"/>
              </a:rPr>
              <a:t> </a:t>
            </a:r>
          </a:p>
          <a:p>
            <a:pPr marL="571500" indent="-571500">
              <a:lnSpc>
                <a:spcPct val="80000"/>
              </a:lnSpc>
              <a:spcAft>
                <a:spcPts val="1200"/>
              </a:spcAft>
              <a:buFont typeface="+mj-lt"/>
              <a:buAutoNum type="romanUcPeriod" startAt="2"/>
              <a:defRPr/>
            </a:pPr>
            <a:r>
              <a:rPr lang="pl-PL" sz="2800" dirty="0">
                <a:latin typeface="Calibri" pitchFamily="34" charset="0"/>
              </a:rPr>
              <a:t>Kryteria formalne specyficzne  dla wybranych Priorytetów</a:t>
            </a:r>
          </a:p>
        </p:txBody>
      </p:sp>
      <p:sp>
        <p:nvSpPr>
          <p:cNvPr id="7" name="Tytuł 15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70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oceny formalnej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67868A3F-D76D-4D20-9F12-339BA6015DE4}" type="slidenum">
              <a:rPr lang="pl-PL" sz="1600" b="1"/>
              <a:pPr algn="l">
                <a:defRPr/>
              </a:pPr>
              <a:t>6</a:t>
            </a:fld>
            <a:endParaRPr lang="pl-PL" sz="1600" b="1" dirty="0"/>
          </a:p>
        </p:txBody>
      </p:sp>
      <p:sp>
        <p:nvSpPr>
          <p:cNvPr id="7172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3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6937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  <a:endParaRPr lang="pl-PL"/>
          </a:p>
        </p:txBody>
      </p:sp>
      <p:sp>
        <p:nvSpPr>
          <p:cNvPr id="7174" name="Symbol zastępczy zawartości 4"/>
          <p:cNvSpPr>
            <a:spLocks noGrp="1"/>
          </p:cNvSpPr>
          <p:nvPr>
            <p:ph idx="4294967295"/>
          </p:nvPr>
        </p:nvSpPr>
        <p:spPr>
          <a:xfrm>
            <a:off x="755576" y="1556792"/>
            <a:ext cx="8066087" cy="4792662"/>
          </a:xfrm>
        </p:spPr>
        <p:txBody>
          <a:bodyPr/>
          <a:lstStyle/>
          <a:p>
            <a:pPr marL="361950" indent="-361950" eaLnBrk="1" hangingPunct="1">
              <a:buFont typeface="Arial" pitchFamily="34" charset="0"/>
              <a:buNone/>
            </a:pPr>
            <a:r>
              <a:rPr lang="pl-PL" sz="1800" b="1" dirty="0" smtClean="0"/>
              <a:t>1. </a:t>
            </a:r>
            <a:r>
              <a:rPr lang="pl-PL" sz="2000" b="1" dirty="0" err="1" smtClean="0"/>
              <a:t>Kwalifikowalność</a:t>
            </a:r>
            <a:r>
              <a:rPr lang="pl-PL" sz="2000" b="1" dirty="0" smtClean="0"/>
              <a:t> wniosku</a:t>
            </a:r>
          </a:p>
          <a:p>
            <a:pPr marL="361950" indent="-361950" eaLnBrk="1" hangingPunct="1">
              <a:buFont typeface="Arial" pitchFamily="34" charset="0"/>
              <a:buNone/>
            </a:pPr>
            <a:endParaRPr lang="pl-PL" sz="800" b="1" dirty="0" smtClean="0"/>
          </a:p>
          <a:p>
            <a:pPr marL="361950" indent="-361950" algn="just" eaLnBrk="1" hangingPunct="1">
              <a:buFont typeface="Arial" pitchFamily="34" charset="0"/>
              <a:buNone/>
            </a:pPr>
            <a:r>
              <a:rPr lang="pl-PL" sz="2000" i="1" dirty="0" smtClean="0"/>
              <a:t>1a Czy wniosek został złożony w odpowiedzi na właściwe ogłoszenie </a:t>
            </a:r>
            <a:br>
              <a:rPr lang="pl-PL" sz="2000" i="1" dirty="0" smtClean="0"/>
            </a:br>
            <a:r>
              <a:rPr lang="pl-PL" sz="2000" i="1" dirty="0" smtClean="0"/>
              <a:t>o naborze? </a:t>
            </a:r>
            <a:r>
              <a:rPr lang="pl-PL" sz="2000" b="1" i="1" dirty="0" smtClean="0"/>
              <a:t>(K)</a:t>
            </a:r>
          </a:p>
          <a:p>
            <a:pPr marL="361950" indent="-361950" eaLnBrk="1" hangingPunct="1">
              <a:buFontTx/>
              <a:buNone/>
            </a:pPr>
            <a:endParaRPr lang="pl-PL" sz="800" i="1" dirty="0" smtClean="0"/>
          </a:p>
          <a:p>
            <a:pPr marL="361950" indent="-361950" algn="just" eaLnBrk="1" hangingPunct="1">
              <a:buFontTx/>
              <a:buNone/>
            </a:pPr>
            <a:r>
              <a:rPr lang="pl-PL" sz="2000" i="1" dirty="0" smtClean="0"/>
              <a:t>1b Czy wniosek został złożony w terminie? </a:t>
            </a:r>
            <a:r>
              <a:rPr lang="pl-PL" sz="2000" b="1" i="1" dirty="0" smtClean="0"/>
              <a:t>(K)</a:t>
            </a:r>
          </a:p>
          <a:p>
            <a:pPr marL="361950" indent="-361950" eaLnBrk="1" hangingPunct="1">
              <a:buFontTx/>
              <a:buNone/>
            </a:pPr>
            <a:r>
              <a:rPr lang="pl-PL" sz="1600" i="1" dirty="0" smtClean="0">
                <a:solidFill>
                  <a:srgbClr val="626262"/>
                </a:solidFill>
              </a:rPr>
              <a:t>	</a:t>
            </a:r>
            <a:r>
              <a:rPr lang="pl-PL" sz="1400" i="1" dirty="0" smtClean="0">
                <a:solidFill>
                  <a:srgbClr val="626262"/>
                </a:solidFill>
              </a:rPr>
              <a:t>Czy wniosek został złożony w terminie określonym w ogłoszeniu o naborze , tj. np. w przypadku naboru nr 45/K/9.1/2011 od </a:t>
            </a:r>
            <a:r>
              <a:rPr lang="pl-PL" sz="1400" b="1" i="1" dirty="0" smtClean="0">
                <a:solidFill>
                  <a:srgbClr val="626262"/>
                </a:solidFill>
              </a:rPr>
              <a:t>30.09.2011 r.</a:t>
            </a:r>
            <a:r>
              <a:rPr lang="pl-PL" sz="1400" i="1" dirty="0" smtClean="0">
                <a:solidFill>
                  <a:srgbClr val="626262"/>
                </a:solidFill>
              </a:rPr>
              <a:t> do </a:t>
            </a:r>
            <a:r>
              <a:rPr lang="pl-PL" sz="1400" b="1" i="1" dirty="0" smtClean="0">
                <a:solidFill>
                  <a:srgbClr val="626262"/>
                </a:solidFill>
              </a:rPr>
              <a:t>28.11.2011 r</a:t>
            </a:r>
            <a:r>
              <a:rPr lang="pl-PL" sz="1400" i="1" dirty="0" smtClean="0">
                <a:solidFill>
                  <a:srgbClr val="626262"/>
                </a:solidFill>
              </a:rPr>
              <a:t>.</a:t>
            </a:r>
            <a:br>
              <a:rPr lang="pl-PL" sz="1400" i="1" dirty="0" smtClean="0">
                <a:solidFill>
                  <a:srgbClr val="626262"/>
                </a:solidFill>
              </a:rPr>
            </a:br>
            <a:endParaRPr lang="pl-PL" sz="800" i="1" dirty="0" smtClean="0">
              <a:solidFill>
                <a:srgbClr val="626262"/>
              </a:solidFill>
            </a:endParaRPr>
          </a:p>
          <a:p>
            <a:pPr marL="361950" indent="-361950" eaLnBrk="1" hangingPunct="1">
              <a:buFont typeface="Arial" pitchFamily="34" charset="0"/>
              <a:buNone/>
            </a:pPr>
            <a:r>
              <a:rPr lang="pl-PL" sz="2000" i="1" dirty="0" smtClean="0"/>
              <a:t>1c Czy projekt jest zgodny z typem projektów określonym w ogłoszeniu </a:t>
            </a:r>
            <a:br>
              <a:rPr lang="pl-PL" sz="2000" i="1" dirty="0" smtClean="0"/>
            </a:br>
            <a:r>
              <a:rPr lang="pl-PL" sz="2000" i="1" dirty="0" smtClean="0"/>
              <a:t>o naborze? </a:t>
            </a:r>
            <a:r>
              <a:rPr lang="pl-PL" sz="2000" b="1" i="1" dirty="0" smtClean="0"/>
              <a:t>(K)</a:t>
            </a:r>
          </a:p>
          <a:p>
            <a:pPr marL="361950" indent="-361950" algn="just" eaLnBrk="1" hangingPunct="1">
              <a:buFontTx/>
              <a:buNone/>
            </a:pPr>
            <a:r>
              <a:rPr lang="pl-PL" sz="1600" i="1" dirty="0" smtClean="0">
                <a:solidFill>
                  <a:srgbClr val="626262"/>
                </a:solidFill>
              </a:rPr>
              <a:t>	</a:t>
            </a:r>
            <a:r>
              <a:rPr lang="pl-PL" sz="1400" i="1" dirty="0" smtClean="0">
                <a:solidFill>
                  <a:srgbClr val="626262"/>
                </a:solidFill>
              </a:rPr>
              <a:t>W kryterium tym jest sprawdzane m.in. czy pola wniosku o dofinansowanie: A.3 (Kategoria interwencji Funduszy Strukturalnych UE), A.4 (Rodzaje projektów), C.2.2  (Ogólne założenia projektu), C 2.3 (Główne kategorie wydatków w ramach projektu); informacje podane w Studium Wykonalności  - w załączniku 2 do wniosku o dofinansowanie, wskazują, że projekt jest zgodny</a:t>
            </a:r>
            <a:r>
              <a:rPr lang="pl-PL" sz="1400" b="1" i="1" dirty="0" smtClean="0">
                <a:solidFill>
                  <a:srgbClr val="626262"/>
                </a:solidFill>
              </a:rPr>
              <a:t> </a:t>
            </a:r>
            <a:r>
              <a:rPr lang="pl-PL" sz="1400" i="1" dirty="0" smtClean="0">
                <a:solidFill>
                  <a:srgbClr val="626262"/>
                </a:solidFill>
              </a:rPr>
              <a:t>z typem projektów określonym                              w ogłoszeniu o naborze.</a:t>
            </a:r>
            <a:r>
              <a:rPr lang="pl-PL" sz="1400" i="1" dirty="0" smtClean="0">
                <a:solidFill>
                  <a:srgbClr val="7F7F7F"/>
                </a:solidFill>
              </a:rPr>
              <a:t> </a:t>
            </a:r>
            <a:r>
              <a:rPr lang="pl-PL" sz="1400" i="1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CB3ABE26-6023-497C-A978-6DC917F29438}" type="slidenum">
              <a:rPr lang="pl-PL" sz="1600" b="1"/>
              <a:pPr algn="l">
                <a:defRPr/>
              </a:pPr>
              <a:t>7</a:t>
            </a:fld>
            <a:endParaRPr lang="pl-PL" sz="1600" b="1" dirty="0"/>
          </a:p>
        </p:txBody>
      </p:sp>
      <p:sp>
        <p:nvSpPr>
          <p:cNvPr id="8196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2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09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7" name="Symbol zastępczy zawartości 3"/>
          <p:cNvSpPr>
            <a:spLocks noGrp="1"/>
          </p:cNvSpPr>
          <p:nvPr>
            <p:ph idx="4294967295"/>
          </p:nvPr>
        </p:nvSpPr>
        <p:spPr>
          <a:xfrm>
            <a:off x="755576" y="1700808"/>
            <a:ext cx="7953375" cy="4311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b="1" dirty="0"/>
              <a:t>2. </a:t>
            </a:r>
            <a:r>
              <a:rPr lang="pl-PL" sz="2000" b="1" dirty="0" err="1"/>
              <a:t>Kwalifikowalność</a:t>
            </a:r>
            <a:r>
              <a:rPr lang="pl-PL" sz="2000" b="1" dirty="0"/>
              <a:t> </a:t>
            </a:r>
            <a:r>
              <a:rPr lang="pl-PL" sz="2000" b="1" dirty="0" smtClean="0"/>
              <a:t>Wnioskodawcy</a:t>
            </a:r>
            <a:endParaRPr lang="pl-PL" sz="2000" b="1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/>
              <a:t>2a</a:t>
            </a:r>
            <a:r>
              <a:rPr lang="pl-PL" sz="1800" i="1" dirty="0" smtClean="0"/>
              <a:t> </a:t>
            </a:r>
            <a:r>
              <a:rPr lang="pl-PL" sz="2000" i="1" dirty="0"/>
              <a:t>Czy </a:t>
            </a:r>
            <a:r>
              <a:rPr lang="pl-PL" sz="2000" i="1" dirty="0" smtClean="0"/>
              <a:t>Wnioskodawca </a:t>
            </a:r>
            <a:r>
              <a:rPr lang="pl-PL" sz="2000" i="1" dirty="0"/>
              <a:t>jest uprawniony do ubiegania się o wsparcie </a:t>
            </a:r>
            <a:br>
              <a:rPr lang="pl-PL" sz="2000" i="1" dirty="0"/>
            </a:br>
            <a:r>
              <a:rPr lang="pl-PL" sz="2000" i="1" dirty="0"/>
              <a:t>w ramach naboru? </a:t>
            </a:r>
            <a:r>
              <a:rPr lang="pl-PL" sz="2000" b="1" i="1" dirty="0"/>
              <a:t>(K)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400" dirty="0"/>
              <a:t>	</a:t>
            </a:r>
            <a:r>
              <a:rPr lang="pl-PL" sz="1400" i="1" dirty="0" smtClean="0">
                <a:solidFill>
                  <a:srgbClr val="5F5F5F"/>
                </a:solidFill>
              </a:rPr>
              <a:t>Przy </a:t>
            </a:r>
            <a:r>
              <a:rPr lang="pl-PL" sz="1400" i="1" dirty="0">
                <a:solidFill>
                  <a:srgbClr val="5F5F5F"/>
                </a:solidFill>
              </a:rPr>
              <a:t>ocenie brane są pod uwagę m. in</a:t>
            </a:r>
            <a:r>
              <a:rPr lang="pl-PL" sz="1400" i="1" dirty="0" smtClean="0">
                <a:solidFill>
                  <a:srgbClr val="5F5F5F"/>
                </a:solidFill>
              </a:rPr>
              <a:t>.: </a:t>
            </a:r>
            <a:r>
              <a:rPr lang="pl-PL" sz="1400" i="1" dirty="0">
                <a:solidFill>
                  <a:srgbClr val="5F5F5F"/>
                </a:solidFill>
              </a:rPr>
              <a:t>Punkt B.1 (Wnioskodawca projektu) </a:t>
            </a:r>
            <a:r>
              <a:rPr lang="pl-PL" sz="1400" i="1" dirty="0" smtClean="0">
                <a:solidFill>
                  <a:srgbClr val="5F5F5F"/>
                </a:solidFill>
              </a:rPr>
              <a:t>oraz </a:t>
            </a:r>
            <a:r>
              <a:rPr lang="pl-PL" sz="1400" i="1" dirty="0">
                <a:solidFill>
                  <a:srgbClr val="5F5F5F"/>
                </a:solidFill>
              </a:rPr>
              <a:t>załącznik nr 11 (</a:t>
            </a:r>
            <a:r>
              <a:rPr lang="pl-PL" sz="1400" i="1" dirty="0" smtClean="0">
                <a:solidFill>
                  <a:srgbClr val="5F5F5F"/>
                </a:solidFill>
              </a:rPr>
              <a:t>Dokumenty określające  </a:t>
            </a:r>
            <a:r>
              <a:rPr lang="pl-PL" sz="1400" i="1" dirty="0">
                <a:solidFill>
                  <a:srgbClr val="5F5F5F"/>
                </a:solidFill>
              </a:rPr>
              <a:t>status prawny i dane </a:t>
            </a:r>
            <a:r>
              <a:rPr lang="pl-PL" sz="1400" i="1" dirty="0" smtClean="0">
                <a:solidFill>
                  <a:srgbClr val="5F5F5F"/>
                </a:solidFill>
              </a:rPr>
              <a:t>Wnioskodawcy </a:t>
            </a:r>
            <a:r>
              <a:rPr lang="pl-PL" sz="1400" i="1" dirty="0">
                <a:solidFill>
                  <a:srgbClr val="5F5F5F"/>
                </a:solidFill>
              </a:rPr>
              <a:t>oraz </a:t>
            </a:r>
            <a:r>
              <a:rPr lang="pl-PL" sz="1400" i="1" dirty="0" smtClean="0">
                <a:solidFill>
                  <a:srgbClr val="5F5F5F"/>
                </a:solidFill>
              </a:rPr>
              <a:t>Partnera projektu) – nie dotyczy JST.</a:t>
            </a:r>
            <a:endParaRPr lang="pl-PL" sz="1400" i="1" dirty="0">
              <a:solidFill>
                <a:srgbClr val="5F5F5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300" i="1" dirty="0">
                <a:solidFill>
                  <a:srgbClr val="5F5F5F"/>
                </a:solidFill>
              </a:rPr>
              <a:t>	</a:t>
            </a:r>
            <a:endParaRPr lang="pl-PL" sz="1300" b="1" i="1" dirty="0">
              <a:solidFill>
                <a:srgbClr val="5F5F5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/>
              <a:t>2b</a:t>
            </a:r>
            <a:r>
              <a:rPr lang="pl-PL" sz="1800" i="1" dirty="0" smtClean="0"/>
              <a:t> </a:t>
            </a:r>
            <a:r>
              <a:rPr lang="pl-PL" sz="2000" i="1" dirty="0"/>
              <a:t>Czy </a:t>
            </a:r>
            <a:r>
              <a:rPr lang="pl-PL" sz="2000" i="1" dirty="0" smtClean="0"/>
              <a:t>Wnioskodawca </a:t>
            </a:r>
            <a:r>
              <a:rPr lang="pl-PL" sz="2000" i="1" dirty="0"/>
              <a:t>figuruje w „rejestrze dłużników”? </a:t>
            </a:r>
            <a:r>
              <a:rPr lang="pl-PL" sz="2000" b="1" i="1" dirty="0"/>
              <a:t>(K)</a:t>
            </a:r>
          </a:p>
          <a:p>
            <a:pPr marL="324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600" b="1" i="1" dirty="0"/>
              <a:t>	</a:t>
            </a:r>
            <a:r>
              <a:rPr lang="pl-PL" sz="1400" i="1" dirty="0">
                <a:solidFill>
                  <a:srgbClr val="626262"/>
                </a:solidFill>
              </a:rPr>
              <a:t>„Rejestr </a:t>
            </a:r>
            <a:r>
              <a:rPr lang="pl-PL" sz="1400" i="1" dirty="0" smtClean="0">
                <a:solidFill>
                  <a:srgbClr val="626262"/>
                </a:solidFill>
              </a:rPr>
              <a:t>obciążeń na projekcie”  </a:t>
            </a:r>
            <a:r>
              <a:rPr lang="pl-PL" sz="1400" i="1" dirty="0">
                <a:solidFill>
                  <a:srgbClr val="626262"/>
                </a:solidFill>
              </a:rPr>
              <a:t>jest prowadzony przez IZ RPO WD i dotyczy tylko RPO </a:t>
            </a:r>
            <a:r>
              <a:rPr lang="pl-PL" sz="1400" i="1" dirty="0" smtClean="0">
                <a:solidFill>
                  <a:srgbClr val="626262"/>
                </a:solidFill>
              </a:rPr>
              <a:t>WD.</a:t>
            </a:r>
          </a:p>
          <a:p>
            <a:pPr marL="324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l-PL" sz="1200" i="1" dirty="0" smtClean="0">
              <a:solidFill>
                <a:srgbClr val="626262"/>
              </a:solidFill>
            </a:endParaRP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i="1" dirty="0" smtClean="0"/>
              <a:t>2c Czy Wnioskodawca jest wykluczony z możliwości otrzymania środków Programu na podstawie rejestru podmiotów wykluczonych, o którym mowa w ustawie o finansach publicznych? </a:t>
            </a:r>
            <a:r>
              <a:rPr lang="pl-PL" sz="2000" b="1" i="1" dirty="0" smtClean="0"/>
              <a:t>(K)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100" i="1" dirty="0" smtClean="0"/>
              <a:t>	</a:t>
            </a:r>
            <a:r>
              <a:rPr lang="pl-PL" sz="1400" i="1" dirty="0" smtClean="0">
                <a:solidFill>
                  <a:srgbClr val="626262"/>
                </a:solidFill>
              </a:rPr>
              <a:t>Weryfikacja w oparciu o rejestr prowadzony przez Ministra Finansów.</a:t>
            </a:r>
            <a:endParaRPr lang="pl-PL" sz="1400" b="1" i="1" dirty="0">
              <a:solidFill>
                <a:srgbClr val="62626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600" b="1" i="1" dirty="0">
              <a:solidFill>
                <a:srgbClr val="626262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1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09B00B07-D4C2-48EA-9067-ED61E66B98C7}" type="slidenum">
              <a:rPr lang="pl-PL" sz="1600" b="1"/>
              <a:pPr algn="l">
                <a:defRPr/>
              </a:pPr>
              <a:t>8</a:t>
            </a:fld>
            <a:endParaRPr lang="pl-PL" sz="1600" b="1" dirty="0"/>
          </a:p>
        </p:txBody>
      </p:sp>
      <p:sp>
        <p:nvSpPr>
          <p:cNvPr id="9220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2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47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9222" name="Symbol zastępczy zawartości 3"/>
          <p:cNvSpPr>
            <a:spLocks noGrp="1"/>
          </p:cNvSpPr>
          <p:nvPr>
            <p:ph idx="4294967295"/>
          </p:nvPr>
        </p:nvSpPr>
        <p:spPr>
          <a:xfrm>
            <a:off x="827584" y="1700808"/>
            <a:ext cx="7877175" cy="41735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sz="2000" b="1" dirty="0" smtClean="0"/>
              <a:t>3. Linia demarkacyjna</a:t>
            </a:r>
          </a:p>
          <a:p>
            <a:pPr marL="0" indent="0" algn="just" eaLnBrk="1" hangingPunct="1">
              <a:buFontTx/>
              <a:buNone/>
            </a:pPr>
            <a:r>
              <a:rPr lang="pl-PL" sz="2000" i="1" dirty="0" smtClean="0"/>
              <a:t>Czy projekt jest zgodny z zapisami zewnętrznej i wewnętrznej linii demarkacyjnej? </a:t>
            </a:r>
            <a:r>
              <a:rPr lang="pl-PL" sz="2000" b="1" i="1" dirty="0" smtClean="0"/>
              <a:t>(K)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pl-PL" sz="1400" i="1" dirty="0" smtClean="0">
              <a:solidFill>
                <a:srgbClr val="7F7F7F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Tx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W kryterium tym oceniane jest czy projekt nie wpisuje się w cele innego programu krajowego </a:t>
            </a:r>
            <a:br>
              <a:rPr lang="pl-PL" sz="1400" i="1" dirty="0" smtClean="0">
                <a:solidFill>
                  <a:srgbClr val="626262"/>
                </a:solidFill>
              </a:rPr>
            </a:br>
            <a:r>
              <a:rPr lang="pl-PL" sz="1400" i="1" dirty="0" smtClean="0">
                <a:solidFill>
                  <a:srgbClr val="626262"/>
                </a:solidFill>
              </a:rPr>
              <a:t>lub w cele innego priorytetu RPO WD.</a:t>
            </a: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pl-PL" sz="1400" i="1" dirty="0" smtClean="0">
              <a:solidFill>
                <a:srgbClr val="626262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Demarkację zewnętrzną reguluje „Linia demarkacyjna pomiędzy Programami Operacyjnymi Polityki Spójności, Wspólnej Polityki Rolnej i Wspólnej Polityki Rybackiej” – dokument akceptowany przez Komitet Koordynacyjny NSRO.</a:t>
            </a: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pl-PL" sz="1400" i="1" dirty="0" smtClean="0">
              <a:solidFill>
                <a:srgbClr val="626262"/>
              </a:solidFill>
            </a:endParaRPr>
          </a:p>
          <a:p>
            <a:pPr marL="0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pl-PL" sz="1400" i="1" dirty="0" smtClean="0">
                <a:solidFill>
                  <a:srgbClr val="626262"/>
                </a:solidFill>
              </a:rPr>
              <a:t>Demarkacja wewnętrzna została określona w punkcie 5 „Komplementarność i demarkacja” </a:t>
            </a:r>
            <a:br>
              <a:rPr lang="pl-PL" sz="1400" i="1" dirty="0" smtClean="0">
                <a:solidFill>
                  <a:srgbClr val="626262"/>
                </a:solidFill>
              </a:rPr>
            </a:br>
            <a:r>
              <a:rPr lang="pl-PL" sz="1400" i="1" dirty="0" smtClean="0">
                <a:solidFill>
                  <a:srgbClr val="626262"/>
                </a:solidFill>
              </a:rPr>
              <a:t>opisu poszczególnych osi priorytetowych w RPO WD ( tj. w Uszczegółowieniu - URPO).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71688" y="142875"/>
            <a:ext cx="6929437" cy="4095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2305050" cy="365125"/>
          </a:xfrm>
        </p:spPr>
        <p:txBody>
          <a:bodyPr/>
          <a:lstStyle/>
          <a:p>
            <a:pPr algn="l">
              <a:defRPr/>
            </a:pPr>
            <a:fld id="{9DC62F03-B092-4E9E-AFEC-943E691CF401}" type="slidenum">
              <a:rPr lang="pl-PL" sz="1600" b="1"/>
              <a:pPr algn="l">
                <a:defRPr/>
              </a:pPr>
              <a:t>9</a:t>
            </a:fld>
            <a:endParaRPr lang="pl-PL" sz="1600" b="1" dirty="0"/>
          </a:p>
        </p:txBody>
      </p:sp>
      <p:sp>
        <p:nvSpPr>
          <p:cNvPr id="10244" name="Symbol zastępczy zawartości 5"/>
          <p:cNvSpPr txBox="1">
            <a:spLocks/>
          </p:cNvSpPr>
          <p:nvPr/>
        </p:nvSpPr>
        <p:spPr bwMode="auto">
          <a:xfrm>
            <a:off x="285750" y="1357313"/>
            <a:ext cx="85725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l-PL" sz="2400">
              <a:latin typeface="Calibri" pitchFamily="34" charset="0"/>
            </a:endParaRPr>
          </a:p>
        </p:txBody>
      </p:sp>
      <p:sp>
        <p:nvSpPr>
          <p:cNvPr id="6" name="Tytuł 6"/>
          <p:cNvSpPr>
            <a:spLocks noGrp="1"/>
          </p:cNvSpPr>
          <p:nvPr>
            <p:ph type="title" idx="4294967295"/>
          </p:nvPr>
        </p:nvSpPr>
        <p:spPr>
          <a:xfrm>
            <a:off x="1690688" y="179388"/>
            <a:ext cx="7210425" cy="5603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Kryteria formalne ogólne</a:t>
            </a:r>
          </a:p>
        </p:txBody>
      </p:sp>
      <p:sp>
        <p:nvSpPr>
          <p:cNvPr id="10246" name="Symbol zastępczy zawartości 7"/>
          <p:cNvSpPr>
            <a:spLocks noGrp="1"/>
          </p:cNvSpPr>
          <p:nvPr>
            <p:ph idx="4294967295"/>
          </p:nvPr>
        </p:nvSpPr>
        <p:spPr>
          <a:xfrm>
            <a:off x="792163" y="1700213"/>
            <a:ext cx="7721600" cy="4176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000" b="1" smtClean="0"/>
              <a:t>4. Kompletność i zgodność wniosku</a:t>
            </a:r>
          </a:p>
          <a:p>
            <a:pPr eaLnBrk="1" hangingPunct="1">
              <a:buFontTx/>
              <a:buNone/>
            </a:pPr>
            <a:endParaRPr lang="pl-PL" sz="800" b="1" smtClean="0"/>
          </a:p>
          <a:p>
            <a:pPr eaLnBrk="1" hangingPunct="1">
              <a:buFontTx/>
              <a:buNone/>
            </a:pPr>
            <a:r>
              <a:rPr lang="pl-PL" sz="2000" i="1" smtClean="0"/>
              <a:t>4a Czy standardowy wzór wniosku aplikacyjnego został wykorzystany bez modyfikacji? </a:t>
            </a:r>
            <a:r>
              <a:rPr lang="pl-PL" sz="2000" b="1" i="1" smtClean="0"/>
              <a:t>(K)</a:t>
            </a:r>
          </a:p>
          <a:p>
            <a:pPr eaLnBrk="1" hangingPunct="1">
              <a:buFontTx/>
              <a:buNone/>
            </a:pPr>
            <a:endParaRPr lang="pl-PL" sz="1000" i="1" smtClean="0"/>
          </a:p>
          <a:p>
            <a:pPr algn="just" eaLnBrk="1" hangingPunct="1">
              <a:buFontTx/>
              <a:buNone/>
            </a:pPr>
            <a:r>
              <a:rPr lang="pl-PL" sz="2000" i="1" smtClean="0"/>
              <a:t>4b Czy dane zostały wpisane zgodnie z instrukcją wypełnienia wniosku (pola zostały wypełnione właściwą treścią)? </a:t>
            </a:r>
            <a:r>
              <a:rPr lang="pl-PL" sz="2000" b="1" i="1" smtClean="0"/>
              <a:t>(U)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pl-PL" sz="1600" i="1" smtClean="0">
                <a:solidFill>
                  <a:srgbClr val="7F7F7F"/>
                </a:solidFill>
              </a:rPr>
              <a:t>	</a:t>
            </a:r>
            <a:endParaRPr lang="pl-PL" sz="1400" i="1" smtClean="0">
              <a:solidFill>
                <a:srgbClr val="626262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pl-PL" sz="800" i="1" smtClean="0">
              <a:solidFill>
                <a:srgbClr val="626262"/>
              </a:solidFill>
            </a:endParaRPr>
          </a:p>
          <a:p>
            <a:pPr eaLnBrk="1" hangingPunct="1">
              <a:buFontTx/>
              <a:buNone/>
            </a:pPr>
            <a:r>
              <a:rPr lang="pl-PL" sz="2000" i="1" smtClean="0"/>
              <a:t>4c Czy wniosek został złożony w odpowiedniej liczbie egzemplarzy? </a:t>
            </a:r>
            <a:r>
              <a:rPr lang="pl-PL" sz="2000" b="1" i="1" smtClean="0"/>
              <a:t>(K)</a:t>
            </a:r>
          </a:p>
          <a:p>
            <a:pPr eaLnBrk="1" hangingPunct="1">
              <a:buFontTx/>
              <a:buNone/>
            </a:pPr>
            <a:r>
              <a:rPr lang="pl-PL" sz="1600" i="1" smtClean="0">
                <a:solidFill>
                  <a:srgbClr val="7F7F7F"/>
                </a:solidFill>
              </a:rPr>
              <a:t>	</a:t>
            </a:r>
            <a:r>
              <a:rPr lang="pl-PL" sz="1400" i="1" smtClean="0">
                <a:solidFill>
                  <a:srgbClr val="626262"/>
                </a:solidFill>
              </a:rPr>
              <a:t>Czy załączono 1 oryginał i 2 kopie oraz wersję elektroniczną wniosku.</a:t>
            </a:r>
          </a:p>
          <a:p>
            <a:pPr eaLnBrk="1" hangingPunct="1">
              <a:buFont typeface="Arial" pitchFamily="34" charset="0"/>
              <a:buNone/>
            </a:pPr>
            <a:endParaRPr lang="pl-PL" sz="2000" smtClean="0">
              <a:solidFill>
                <a:srgbClr val="62626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773</Words>
  <Application>Microsoft Office PowerPoint</Application>
  <PresentationFormat>Pokaz na ekranie (4:3)</PresentationFormat>
  <Paragraphs>227</Paragraphs>
  <Slides>26</Slides>
  <Notes>24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UMWD</vt:lpstr>
      <vt:lpstr>Slajd 1</vt:lpstr>
      <vt:lpstr>Slajd 2</vt:lpstr>
      <vt:lpstr>Kryteria oceny projektów</vt:lpstr>
      <vt:lpstr>Kryteria oceny formalnej</vt:lpstr>
      <vt:lpstr>Kryteria oceny formalnej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1. Zgodność projektu z propozycją przedstawioną w LPR oraz zapisem w Opinii IZ RPO dotyczącej zgodności LPR z wymogami RPO  Czy projekt jest zgodny z propozycją przedstawioną w Lokalnym Programie Rewitalizacji oraz  z „Opinią w sprawie zgodności Lokalnego Programu Rewitalizacji z wymogami Regionalnego Programu Operacyjnego dla Województwa Dolnośląskiego na lata 2007-2013” ? (K)    W kryterium tym weryfikowane będą zapisy pkt. D.4 wniosku o dofinansowanie.  Dla projektów z dziedziny mieszkalnictwa preferowane będą projekty dotyczące zapewnienia  odpowiednich warunków mieszkaniowych dla: - gospodarstw domowych o niskich dochodach, - osób niepełnosprawnych, - imigrantów, mniejszości narodowych i mniejszości etnicznych lub uchodźców. </vt:lpstr>
      <vt:lpstr>Dziękuję za uwagę</vt:lpstr>
      <vt:lpstr>Slajd 26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agancarz</cp:lastModifiedBy>
  <cp:revision>182</cp:revision>
  <dcterms:created xsi:type="dcterms:W3CDTF">2009-02-11T21:52:18Z</dcterms:created>
  <dcterms:modified xsi:type="dcterms:W3CDTF">2011-10-17T07:26:53Z</dcterms:modified>
</cp:coreProperties>
</file>