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8"/>
  </p:notesMasterIdLst>
  <p:handoutMasterIdLst>
    <p:handoutMasterId r:id="rId29"/>
  </p:handoutMasterIdLst>
  <p:sldIdLst>
    <p:sldId id="291" r:id="rId2"/>
    <p:sldId id="256" r:id="rId3"/>
    <p:sldId id="327" r:id="rId4"/>
    <p:sldId id="298" r:id="rId5"/>
    <p:sldId id="332" r:id="rId6"/>
    <p:sldId id="328" r:id="rId7"/>
    <p:sldId id="300" r:id="rId8"/>
    <p:sldId id="329" r:id="rId9"/>
    <p:sldId id="330" r:id="rId10"/>
    <p:sldId id="325" r:id="rId11"/>
    <p:sldId id="333" r:id="rId12"/>
    <p:sldId id="334" r:id="rId13"/>
    <p:sldId id="336" r:id="rId14"/>
    <p:sldId id="337" r:id="rId15"/>
    <p:sldId id="338" r:id="rId16"/>
    <p:sldId id="339" r:id="rId17"/>
    <p:sldId id="303" r:id="rId18"/>
    <p:sldId id="318" r:id="rId19"/>
    <p:sldId id="319" r:id="rId20"/>
    <p:sldId id="320" r:id="rId21"/>
    <p:sldId id="343" r:id="rId22"/>
    <p:sldId id="321" r:id="rId23"/>
    <p:sldId id="323" r:id="rId24"/>
    <p:sldId id="314" r:id="rId25"/>
    <p:sldId id="309" r:id="rId26"/>
    <p:sldId id="344" r:id="rId27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353" autoAdjust="0"/>
  </p:normalViewPr>
  <p:slideViewPr>
    <p:cSldViewPr>
      <p:cViewPr varScale="1">
        <p:scale>
          <a:sx n="70" d="100"/>
          <a:sy n="70" d="100"/>
        </p:scale>
        <p:origin x="-115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37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233B0D1-D972-4F2A-B325-040B1282495F}" type="datetimeFigureOut">
              <a:rPr lang="pl-PL"/>
              <a:pPr>
                <a:defRPr/>
              </a:pPr>
              <a:t>2011-10-17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2D682FB-2178-4B6F-8475-594CAF320D4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223658-C251-4C05-9927-419B80892AE0}" type="datetimeFigureOut">
              <a:rPr lang="pl-PL"/>
              <a:pPr>
                <a:defRPr/>
              </a:pPr>
              <a:t>2011-10-17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6F5DBA1-6618-4991-B8DD-2ADA85C5B98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662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A0FEF0-0F45-4455-BB90-0C5D02126F60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l-PL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337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AB2DCA-2DE7-4AE6-83D6-787D25C6BB94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pl-PL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337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AB2DCA-2DE7-4AE6-83D6-787D25C6BB94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pl-PL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337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AB2DCA-2DE7-4AE6-83D6-787D25C6BB94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pl-PL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337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AB2DCA-2DE7-4AE6-83D6-787D25C6BB94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pl-PL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337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AB2DCA-2DE7-4AE6-83D6-787D25C6BB94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pl-PL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337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AB2DCA-2DE7-4AE6-83D6-787D25C6BB94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pl-PL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3789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3D75CA-F161-44AA-ACCF-0D95290E985F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pl-PL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3789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3D75CA-F161-44AA-ACCF-0D95290E985F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pl-PL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3789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3D75CA-F161-44AA-ACCF-0D95290E985F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pl-PL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3789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3D75CA-F161-44AA-ACCF-0D95290E985F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pl-PL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867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675606-A101-4991-B27B-76CC3D4477F5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l-PL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3789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3D75CA-F161-44AA-ACCF-0D95290E985F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pl-PL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3789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3D75CA-F161-44AA-ACCF-0D95290E985F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pl-PL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3789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3D75CA-F161-44AA-ACCF-0D95290E985F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pl-PL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3277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6FE258-D115-4B52-8BAA-9C8FF1501AFE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pl-PL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4710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375272-41A9-4B6A-B2DC-30D70C887EB9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pl-PL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307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8B2FBC-503F-4380-8CAD-10105DDCD707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l-PL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3174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35CC8A-E45F-42B4-B6ED-DFEC2DF60D87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l-PL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3174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35CC8A-E45F-42B4-B6ED-DFEC2DF60D87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pl-PL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337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AB2DCA-2DE7-4AE6-83D6-787D25C6BB94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pl-PL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337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AB2DCA-2DE7-4AE6-83D6-787D25C6BB94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pl-PL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337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AB2DCA-2DE7-4AE6-83D6-787D25C6BB94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pl-PL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337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AB2DCA-2DE7-4AE6-83D6-787D25C6BB94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pl-PL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40ADD-8498-4C03-91BA-BCA098B0D601}" type="datetime1">
              <a:rPr lang="pl-PL"/>
              <a:pPr>
                <a:defRPr/>
              </a:pPr>
              <a:t>2011-10-17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C401F-F56E-46FE-8350-99B23355668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56193-7D18-4C16-8208-F34E962506A8}" type="datetime1">
              <a:rPr lang="pl-PL"/>
              <a:pPr>
                <a:defRPr/>
              </a:pPr>
              <a:t>2011-10-17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FF177-5905-4683-A482-4C567918416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5E97B-2303-44AA-AF3D-DCFE789C4915}" type="datetime1">
              <a:rPr lang="pl-PL"/>
              <a:pPr>
                <a:defRPr/>
              </a:pPr>
              <a:t>2011-10-17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82C6A-4D40-4134-AA5E-6FC0D2F025D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E61A9-1DAA-48BB-AE06-C994994F5E69}" type="datetime1">
              <a:rPr lang="pl-PL"/>
              <a:pPr>
                <a:defRPr/>
              </a:pPr>
              <a:t>2011-10-17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1FBBF-33AD-4DD9-A73D-9ABC8D5D0A1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AA3A7-1C32-49BB-AB4A-095A28BE4639}" type="datetime1">
              <a:rPr lang="pl-PL"/>
              <a:pPr>
                <a:defRPr/>
              </a:pPr>
              <a:t>2011-10-17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308BC-E513-4C47-994F-60DE869BE16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3254F-2ED7-41DA-84BE-A9DBFF28B577}" type="datetime1">
              <a:rPr lang="pl-PL"/>
              <a:pPr>
                <a:defRPr/>
              </a:pPr>
              <a:t>2011-10-17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5B0E1-89C5-43A2-B00B-85950B26A0B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65889-CE6E-4A81-8F36-7DA17D6DBDD8}" type="datetime1">
              <a:rPr lang="pl-PL"/>
              <a:pPr>
                <a:defRPr/>
              </a:pPr>
              <a:t>2011-10-17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84984-F469-41EC-99CF-415E85BEA0C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AF345-43DE-4DF8-8F5D-4AC3A1B0B512}" type="datetime1">
              <a:rPr lang="pl-PL"/>
              <a:pPr>
                <a:defRPr/>
              </a:pPr>
              <a:t>2011-10-17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CA180-6234-43A6-8F60-DD94F7EF935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6A536-A959-4556-B66C-637A6DDF5FA0}" type="datetime1">
              <a:rPr lang="pl-PL"/>
              <a:pPr>
                <a:defRPr/>
              </a:pPr>
              <a:t>2011-10-17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5C4FD-BC74-4AC3-A84A-239F68F97DD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4847E-190D-4903-BCF6-A2CC39DC0983}" type="datetime1">
              <a:rPr lang="pl-PL"/>
              <a:pPr>
                <a:defRPr/>
              </a:pPr>
              <a:t>2011-10-17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4577-581A-4D42-BD3F-8DE330F8E17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F8BC5-A327-4DFB-942F-A20822671E95}" type="datetime1">
              <a:rPr lang="pl-PL"/>
              <a:pPr>
                <a:defRPr/>
              </a:pPr>
              <a:t>2011-10-17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1D06F-D4D2-4745-B935-6453EBD4C3C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163375-BD7B-4D32-A3E8-A939C2CEB373}" type="datetime1">
              <a:rPr lang="pl-PL"/>
              <a:pPr>
                <a:defRPr/>
              </a:pPr>
              <a:t>2011-10-17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C480A8-6907-441E-ADCE-634348186F7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mrr.gov.pl/" TargetMode="External"/><Relationship Id="rId4" Type="http://schemas.openxmlformats.org/officeDocument/2006/relationships/hyperlink" Target="http://rpo.dolnyslask.pl/?id=71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F64A56-F309-4C13-970A-EA1B4FAD95BC}" type="slidenum">
              <a:rPr lang="pl-PL"/>
              <a:pPr>
                <a:defRPr/>
              </a:pPr>
              <a:t>1</a:t>
            </a:fld>
            <a:endParaRPr lang="pl-PL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50" y="142875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10244" name="Prostokąt 8"/>
          <p:cNvSpPr>
            <a:spLocks noChangeArrowheads="1"/>
          </p:cNvSpPr>
          <p:nvPr/>
        </p:nvSpPr>
        <p:spPr bwMode="auto">
          <a:xfrm>
            <a:off x="428625" y="1500188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 sz="2400" b="1" dirty="0">
              <a:latin typeface="Calibri" pitchFamily="34" charset="0"/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marL="363538" indent="-363538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pl-PL" b="1" dirty="0" smtClean="0"/>
              <a:t>Nabór nr 45/K/9.1/2011 </a:t>
            </a:r>
          </a:p>
          <a:p>
            <a:pPr marL="363538" indent="-363538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pl-PL" sz="2800" dirty="0" smtClean="0"/>
              <a:t>Lubin, Głogów, Bolesławiec i Świdnica</a:t>
            </a:r>
          </a:p>
          <a:p>
            <a:pPr marL="363538" indent="-3635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b="1" dirty="0" smtClean="0"/>
              <a:t>Alokacja:  4 316 702 Euro tj. 17 948 415,25 zł</a:t>
            </a:r>
          </a:p>
          <a:p>
            <a:pPr marL="363538" indent="-3635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b="1" dirty="0" smtClean="0"/>
              <a:t>Czas trwania naboru: </a:t>
            </a:r>
            <a:br>
              <a:rPr lang="pl-PL" b="1" dirty="0" smtClean="0"/>
            </a:br>
            <a:r>
              <a:rPr lang="pl-PL" b="1" dirty="0" smtClean="0"/>
              <a:t>od 30.09.2011 r. do 28.11.2011 r., godz. 15.00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9" name="Tytuł 8"/>
          <p:cNvSpPr txBox="1">
            <a:spLocks/>
          </p:cNvSpPr>
          <p:nvPr/>
        </p:nvSpPr>
        <p:spPr bwMode="auto">
          <a:xfrm>
            <a:off x="1907704" y="836712"/>
            <a:ext cx="723629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Działanie 9.1  </a:t>
            </a:r>
            <a:b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Odnowa zdegradowanych obszarów miejskich w miastach powyżej 10 tysięcy mieszkańców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50" y="142875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10244" name="Prostokąt 8"/>
          <p:cNvSpPr>
            <a:spLocks noChangeArrowheads="1"/>
          </p:cNvSpPr>
          <p:nvPr/>
        </p:nvSpPr>
        <p:spPr bwMode="auto">
          <a:xfrm>
            <a:off x="428625" y="1500188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 sz="2400" b="1" dirty="0">
              <a:latin typeface="Calibri" pitchFamily="34" charset="0"/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marL="363538" indent="-363538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pl-PL" b="1" dirty="0" smtClean="0"/>
              <a:t>Nabór nr 46/K/9.1/2011 </a:t>
            </a:r>
          </a:p>
          <a:p>
            <a:pPr marL="363538" indent="-363538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pl-PL" sz="2800" dirty="0" smtClean="0"/>
              <a:t>Oleśnica, Dzierżoniów, Zgorzelec, Bielawa, Oława, Kłodzko, Nowa Ruda, Jawor, Świebodzice, Lubań, Kamienna Góra i Polkowice</a:t>
            </a:r>
            <a:endParaRPr lang="pl-PL" sz="2800" b="1" dirty="0" smtClean="0"/>
          </a:p>
          <a:p>
            <a:pPr marL="363538" indent="-3635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b="1" dirty="0" smtClean="0"/>
              <a:t>Alokacja:  6 614 560 Euro tj. 27 502 679,02 zł</a:t>
            </a:r>
            <a:r>
              <a:rPr lang="pl-PL" dirty="0" smtClean="0"/>
              <a:t> </a:t>
            </a:r>
            <a:endParaRPr lang="pl-PL" b="1" dirty="0" smtClean="0"/>
          </a:p>
          <a:p>
            <a:pPr marL="363538" indent="-3635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b="1" dirty="0" smtClean="0"/>
              <a:t>Czas trwania naboru: </a:t>
            </a:r>
            <a:br>
              <a:rPr lang="pl-PL" b="1" dirty="0" smtClean="0"/>
            </a:br>
            <a:r>
              <a:rPr lang="pl-PL" b="1" dirty="0" smtClean="0"/>
              <a:t>od 30.09.2011 r. do 12.12.2011 r., godz. 15.00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9" name="Tytuł 8"/>
          <p:cNvSpPr txBox="1">
            <a:spLocks/>
          </p:cNvSpPr>
          <p:nvPr/>
        </p:nvSpPr>
        <p:spPr bwMode="auto">
          <a:xfrm>
            <a:off x="1907704" y="836712"/>
            <a:ext cx="723629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Działanie 9.1  </a:t>
            </a:r>
            <a:b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Odnowa zdegradowanych obszarów miejskich w miastach powyżej 10 tysięcy mieszkańców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50" y="142875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10244" name="Prostokąt 8"/>
          <p:cNvSpPr>
            <a:spLocks noChangeArrowheads="1"/>
          </p:cNvSpPr>
          <p:nvPr/>
        </p:nvSpPr>
        <p:spPr bwMode="auto">
          <a:xfrm>
            <a:off x="428625" y="1500188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 sz="2400" b="1" dirty="0">
              <a:latin typeface="Calibri" pitchFamily="34" charset="0"/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marL="363538" indent="-363538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pl-PL" b="1" dirty="0" smtClean="0"/>
              <a:t>Nabór nr 47/K/9.1/2011 </a:t>
            </a:r>
          </a:p>
          <a:p>
            <a:pPr marL="363538" indent="-363538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pl-PL" sz="2800" dirty="0" smtClean="0"/>
              <a:t>Wałbrzych, Jelenia Góra i Legnica</a:t>
            </a:r>
            <a:endParaRPr lang="pl-PL" sz="2800" b="1" dirty="0" smtClean="0"/>
          </a:p>
          <a:p>
            <a:pPr marL="363538" indent="-3635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b="1" dirty="0" smtClean="0"/>
              <a:t>Alokacja:   3 658 076 Euro tj. 15 209 914,20 zł</a:t>
            </a:r>
            <a:r>
              <a:rPr lang="pl-PL" dirty="0" smtClean="0"/>
              <a:t> </a:t>
            </a:r>
            <a:endParaRPr lang="pl-PL" b="1" dirty="0" smtClean="0"/>
          </a:p>
          <a:p>
            <a:pPr marL="363538" indent="-3635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b="1" dirty="0" smtClean="0"/>
              <a:t>Czas trwania naboru: </a:t>
            </a:r>
            <a:br>
              <a:rPr lang="pl-PL" b="1" dirty="0" smtClean="0"/>
            </a:br>
            <a:r>
              <a:rPr lang="pl-PL" b="1" dirty="0" smtClean="0"/>
              <a:t>od 30.09.2011 r. do 28.12.2011 r., godz. 15.00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9" name="Tytuł 8"/>
          <p:cNvSpPr txBox="1">
            <a:spLocks/>
          </p:cNvSpPr>
          <p:nvPr/>
        </p:nvSpPr>
        <p:spPr bwMode="auto">
          <a:xfrm>
            <a:off x="1907704" y="836712"/>
            <a:ext cx="723629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Działanie 9.1  </a:t>
            </a:r>
            <a:b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Odnowa zdegradowanych obszarów miejskich w miastach powyżej 10 tysięcy mieszkańców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50" y="142875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10244" name="Prostokąt 8"/>
          <p:cNvSpPr>
            <a:spLocks noChangeArrowheads="1"/>
          </p:cNvSpPr>
          <p:nvPr/>
        </p:nvSpPr>
        <p:spPr bwMode="auto">
          <a:xfrm>
            <a:off x="428625" y="1500188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 sz="2400" b="1" dirty="0">
              <a:latin typeface="Calibri" pitchFamily="34" charset="0"/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marL="363538" indent="-363538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pl-PL" b="1" dirty="0" smtClean="0"/>
              <a:t>Nabór nr 48/K/9.1/2011 </a:t>
            </a:r>
          </a:p>
          <a:p>
            <a:pPr marL="363538" indent="-363538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pl-PL" sz="2400" dirty="0" smtClean="0"/>
              <a:t>Bogatynia, Strzegom, Boguszów-Gorce, Złotoryja, Ząbkowice Śląskie, Jelcz-Laskowice, Chojnów, Brzeg Dolny, Góra, Strzelin, Wołów, Trzebnica, Kowary, Milicz, Syców, Bystrzyca Kłodzka i Kudowa-Zdrój.</a:t>
            </a:r>
            <a:endParaRPr lang="pl-PL" sz="2400" b="1" dirty="0" smtClean="0"/>
          </a:p>
          <a:p>
            <a:pPr marL="363538" indent="-3635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b="1" dirty="0" smtClean="0"/>
              <a:t>Alokacja:   6 898 271 Euro tj. 28 682 320,99 zł</a:t>
            </a:r>
            <a:r>
              <a:rPr lang="pl-PL" dirty="0" smtClean="0"/>
              <a:t> </a:t>
            </a:r>
            <a:endParaRPr lang="pl-PL" b="1" dirty="0" smtClean="0"/>
          </a:p>
          <a:p>
            <a:pPr marL="363538" indent="-3635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b="1" dirty="0" smtClean="0"/>
              <a:t>Czas trwania naboru: </a:t>
            </a:r>
            <a:br>
              <a:rPr lang="pl-PL" b="1" dirty="0" smtClean="0"/>
            </a:br>
            <a:r>
              <a:rPr lang="pl-PL" b="1" dirty="0" smtClean="0"/>
              <a:t>od 30.09.2011 r. do 29.12.2011 r., godz. 15.00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9" name="Tytuł 8"/>
          <p:cNvSpPr txBox="1">
            <a:spLocks/>
          </p:cNvSpPr>
          <p:nvPr/>
        </p:nvSpPr>
        <p:spPr bwMode="auto">
          <a:xfrm>
            <a:off x="1907704" y="836712"/>
            <a:ext cx="723629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Działanie 9.1  </a:t>
            </a:r>
            <a:b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Odnowa zdegradowanych obszarów miejskich w miastach powyżej 10 tysięcy mieszkańców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50" y="142875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10244" name="Prostokąt 8"/>
          <p:cNvSpPr>
            <a:spLocks noChangeArrowheads="1"/>
          </p:cNvSpPr>
          <p:nvPr/>
        </p:nvSpPr>
        <p:spPr bwMode="auto">
          <a:xfrm>
            <a:off x="428625" y="1500188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 sz="2400" b="1" dirty="0">
              <a:latin typeface="Calibri" pitchFamily="34" charset="0"/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marL="363538" indent="-363538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pl-PL" b="1" dirty="0" smtClean="0"/>
              <a:t>Nabór nr 49/K/9.1/2011 </a:t>
            </a:r>
          </a:p>
          <a:p>
            <a:pPr marL="363538" indent="-363538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pl-PL" dirty="0" smtClean="0"/>
              <a:t>Wrocław</a:t>
            </a:r>
            <a:endParaRPr lang="pl-PL" b="1" dirty="0" smtClean="0"/>
          </a:p>
          <a:p>
            <a:pPr marL="363538" indent="-3635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b="1" dirty="0" smtClean="0"/>
              <a:t>Alokacja: 866 978 Euro tj. 3 604 807,83 zł</a:t>
            </a:r>
          </a:p>
          <a:p>
            <a:pPr marL="363538" indent="-3635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b="1" dirty="0" smtClean="0"/>
              <a:t>Czas trwania naboru: </a:t>
            </a:r>
            <a:br>
              <a:rPr lang="pl-PL" b="1" dirty="0" smtClean="0"/>
            </a:br>
            <a:r>
              <a:rPr lang="pl-PL" b="1" dirty="0" smtClean="0"/>
              <a:t>od 30.09.2011 r. do 28.03.2012 r., godz. 15.00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9" name="Tytuł 8"/>
          <p:cNvSpPr txBox="1">
            <a:spLocks/>
          </p:cNvSpPr>
          <p:nvPr/>
        </p:nvSpPr>
        <p:spPr bwMode="auto">
          <a:xfrm>
            <a:off x="1907704" y="836712"/>
            <a:ext cx="723629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Działanie 9.1  </a:t>
            </a:r>
            <a:b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Odnowa zdegradowanych obszarów miejskich w miastach powyżej 10 tysięcy mieszkańców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50" y="142875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10244" name="Prostokąt 8"/>
          <p:cNvSpPr>
            <a:spLocks noChangeArrowheads="1"/>
          </p:cNvSpPr>
          <p:nvPr/>
        </p:nvSpPr>
        <p:spPr bwMode="auto">
          <a:xfrm>
            <a:off x="428625" y="1500188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 sz="2400" b="1" dirty="0">
              <a:latin typeface="Calibri" pitchFamily="34" charset="0"/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algn="just">
              <a:buNone/>
            </a:pPr>
            <a:r>
              <a:rPr lang="pl-PL" sz="2400" b="1" dirty="0" smtClean="0"/>
              <a:t>Okres realizacji projektów:</a:t>
            </a:r>
          </a:p>
          <a:p>
            <a:pPr lvl="0" algn="just"/>
            <a:r>
              <a:rPr lang="pl-PL" sz="1800" dirty="0" smtClean="0"/>
              <a:t>zgodnie z Rozporządzeniem Rady (WE) 1083/2006 z 11 lipca 2006r. ze zm. do wydatków kwalifikowalnych zaliczyć można wydatki poniesione od dnia </a:t>
            </a:r>
          </a:p>
          <a:p>
            <a:pPr lvl="0" algn="just">
              <a:buNone/>
            </a:pPr>
            <a:r>
              <a:rPr lang="pl-PL" sz="1800" b="1" dirty="0" smtClean="0"/>
              <a:t>	</a:t>
            </a:r>
            <a:r>
              <a:rPr lang="pl-PL" sz="1800" b="1" u="sng" dirty="0" smtClean="0"/>
              <a:t>01.01.2007 r.</a:t>
            </a:r>
            <a:r>
              <a:rPr lang="pl-PL" sz="1800" dirty="0" smtClean="0"/>
              <a:t> w tym poniesione na projekty, których realizacja rozpoczęła się przed tą datą;</a:t>
            </a:r>
          </a:p>
          <a:p>
            <a:pPr lvl="0" algn="just"/>
            <a:r>
              <a:rPr lang="pl-PL" sz="1800" dirty="0" smtClean="0"/>
              <a:t>zakończenie finansowe realizacji projektu musi zostać dokonane najpóźniej do dnia </a:t>
            </a:r>
            <a:br>
              <a:rPr lang="pl-PL" sz="1800" dirty="0" smtClean="0"/>
            </a:br>
            <a:r>
              <a:rPr lang="pl-PL" sz="1800" b="1" u="sng" dirty="0" smtClean="0"/>
              <a:t>02.05.2014 r.</a:t>
            </a:r>
            <a:r>
              <a:rPr lang="pl-PL" sz="1800" dirty="0" smtClean="0"/>
              <a:t> (należy przez to rozumieć datę poniesienia ostatniego wydatku </a:t>
            </a:r>
            <a:br>
              <a:rPr lang="pl-PL" sz="1800" dirty="0" smtClean="0"/>
            </a:br>
            <a:r>
              <a:rPr lang="pl-PL" sz="1800" dirty="0" smtClean="0"/>
              <a:t>w projekcie, czyli dokonanie przez Beneficjenta zapłaty na podstawie ostatniej faktury/innego dokumentu księgowego o równoważnej wartości dowodowej, dotyczącej wydatków kwalifikowalnych i niekwalifikowalnych poniesionych </a:t>
            </a:r>
            <a:br>
              <a:rPr lang="pl-PL" sz="1800" dirty="0" smtClean="0"/>
            </a:br>
            <a:r>
              <a:rPr lang="pl-PL" sz="1800" dirty="0" smtClean="0"/>
              <a:t>w ramach projektu). Data ta wpisywana jest przez beneficjenta w polu „F” wniosku o dofinansowanie - Data zakończenia finansowego realizacji projektu.</a:t>
            </a:r>
          </a:p>
          <a:p>
            <a:pPr>
              <a:buNone/>
            </a:pPr>
            <a:endParaRPr lang="pl-PL" sz="1800" b="1" dirty="0"/>
          </a:p>
        </p:txBody>
      </p:sp>
      <p:sp>
        <p:nvSpPr>
          <p:cNvPr id="9" name="Tytuł 8"/>
          <p:cNvSpPr txBox="1">
            <a:spLocks/>
          </p:cNvSpPr>
          <p:nvPr/>
        </p:nvSpPr>
        <p:spPr bwMode="auto">
          <a:xfrm>
            <a:off x="1907704" y="836712"/>
            <a:ext cx="723629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Działanie 9.1  </a:t>
            </a:r>
            <a:b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Odnowa zdegradowanych obszarów miejskich w miastach powyżej 10 tysięcy mieszkańców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50" y="142875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10244" name="Prostokąt 8"/>
          <p:cNvSpPr>
            <a:spLocks noChangeArrowheads="1"/>
          </p:cNvSpPr>
          <p:nvPr/>
        </p:nvSpPr>
        <p:spPr bwMode="auto">
          <a:xfrm>
            <a:off x="428625" y="1500188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 sz="2400" b="1" dirty="0">
              <a:latin typeface="Calibri" pitchFamily="34" charset="0"/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pl-PL" sz="2400" dirty="0" smtClean="0"/>
          </a:p>
          <a:p>
            <a:pPr marL="363538" indent="-363538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500" dirty="0" smtClean="0"/>
              <a:t>Maksymalny poziom dofinansowania projektów wynosi </a:t>
            </a:r>
            <a:r>
              <a:rPr lang="pl-PL" sz="2500" b="1" dirty="0" smtClean="0"/>
              <a:t>70%</a:t>
            </a:r>
            <a:r>
              <a:rPr lang="pl-PL" sz="2500" dirty="0" smtClean="0"/>
              <a:t> wydatków kwalifikowanych projektu</a:t>
            </a:r>
          </a:p>
          <a:p>
            <a:pPr marL="363538" indent="-363538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l-PL" sz="2500" dirty="0" smtClean="0"/>
          </a:p>
          <a:p>
            <a:pPr marL="363538" indent="-363538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500" dirty="0" smtClean="0"/>
              <a:t>W przypadku projektów objętych pomocą publiczną - zgodnie z zasadami pomocy publicznej.</a:t>
            </a:r>
          </a:p>
          <a:p>
            <a:pPr marL="363538" indent="-363538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l-PL" sz="2500" dirty="0" smtClean="0"/>
          </a:p>
          <a:p>
            <a:pPr marL="363538" indent="-363538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500" dirty="0" smtClean="0"/>
              <a:t>Minimalna całkowita wartość projektu wynosi </a:t>
            </a:r>
          </a:p>
          <a:p>
            <a:pPr algn="just">
              <a:buNone/>
            </a:pPr>
            <a:r>
              <a:rPr lang="pl-PL" sz="2500" dirty="0" smtClean="0"/>
              <a:t>	</a:t>
            </a:r>
            <a:r>
              <a:rPr lang="pl-PL" sz="2500" b="1" dirty="0" smtClean="0"/>
              <a:t>100 tys. PLN</a:t>
            </a:r>
            <a:endParaRPr lang="pl-PL" sz="2500" dirty="0" smtClean="0"/>
          </a:p>
          <a:p>
            <a:pPr marL="363538" indent="-363538"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pl-PL" sz="2400" b="1" dirty="0" smtClean="0"/>
          </a:p>
          <a:p>
            <a:pPr>
              <a:buNone/>
            </a:pPr>
            <a:endParaRPr lang="pl-PL" sz="1800" b="1" dirty="0"/>
          </a:p>
        </p:txBody>
      </p:sp>
      <p:sp>
        <p:nvSpPr>
          <p:cNvPr id="9" name="Tytuł 8"/>
          <p:cNvSpPr txBox="1">
            <a:spLocks/>
          </p:cNvSpPr>
          <p:nvPr/>
        </p:nvSpPr>
        <p:spPr bwMode="auto">
          <a:xfrm>
            <a:off x="1907704" y="836712"/>
            <a:ext cx="723629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Działanie 9.1  </a:t>
            </a:r>
            <a:b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Odnowa zdegradowanych obszarów miejskich w miastach powyżej 10 tysięcy mieszkańców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50" y="142875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14341" name="pole tekstowe 6"/>
          <p:cNvSpPr txBox="1">
            <a:spLocks noChangeArrowheads="1"/>
          </p:cNvSpPr>
          <p:nvPr/>
        </p:nvSpPr>
        <p:spPr bwMode="auto">
          <a:xfrm>
            <a:off x="357188" y="1772816"/>
            <a:ext cx="8183562" cy="2407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/>
            <a:r>
              <a:rPr lang="pl-PL" sz="1600" b="1" dirty="0">
                <a:latin typeface="Calibri" pitchFamily="34" charset="0"/>
              </a:rPr>
              <a:t>Wskaźniki realizacji projektu:</a:t>
            </a:r>
          </a:p>
          <a:p>
            <a:pPr marL="0" lvl="1" algn="ctr"/>
            <a:r>
              <a:rPr lang="pl-PL" sz="1600" b="1" dirty="0">
                <a:latin typeface="Calibri" pitchFamily="34" charset="0"/>
              </a:rPr>
              <a:t>WSKAŹNIKI </a:t>
            </a:r>
            <a:r>
              <a:rPr lang="pl-PL" sz="1600" b="1" dirty="0" smtClean="0">
                <a:latin typeface="Calibri" pitchFamily="34" charset="0"/>
              </a:rPr>
              <a:t>PRODUKTU</a:t>
            </a:r>
          </a:p>
          <a:p>
            <a:pPr marL="0" lvl="1" algn="ctr"/>
            <a:endParaRPr lang="pl-PL" sz="1600" b="1" dirty="0">
              <a:latin typeface="Calibri" pitchFamily="34" charset="0"/>
            </a:endParaRPr>
          </a:p>
          <a:p>
            <a:endParaRPr lang="pl-PL" sz="2600" dirty="0">
              <a:latin typeface="Calibri" pitchFamily="34" charset="0"/>
            </a:endParaRPr>
          </a:p>
          <a:p>
            <a:r>
              <a:rPr lang="pl-PL" sz="2000" dirty="0">
                <a:latin typeface="Calibri" pitchFamily="34" charset="0"/>
              </a:rPr>
              <a:t> 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11560" y="2492896"/>
          <a:ext cx="7991347" cy="2984323"/>
        </p:xfrm>
        <a:graphic>
          <a:graphicData uri="http://schemas.openxmlformats.org/drawingml/2006/table">
            <a:tbl>
              <a:tblPr/>
              <a:tblGrid>
                <a:gridCol w="6768752"/>
                <a:gridCol w="1222595"/>
              </a:tblGrid>
              <a:tr h="340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Nazwa wskaźnika</a:t>
                      </a:r>
                      <a:endParaRPr lang="pl-PL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Jednostka</a:t>
                      </a:r>
                      <a:endParaRPr lang="pl-PL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539107">
                <a:tc>
                  <a:txBody>
                    <a:bodyPr/>
                    <a:lstStyle/>
                    <a:p>
                      <a:r>
                        <a:rPr lang="pl-PL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Powierzchnia użytkowa budynków adaptowana na potrzeby mieszkaniowe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pl-PL" sz="14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pl-PL" sz="1400" kern="1200" baseline="30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416153">
                <a:tc>
                  <a:txBody>
                    <a:bodyPr/>
                    <a:lstStyle/>
                    <a:p>
                      <a:r>
                        <a:rPr lang="pl-PL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Powierzchnia budynku/pomieszczeń poddana renowacji</a:t>
                      </a:r>
                      <a:endParaRPr lang="pl-PL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pl-PL" sz="14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kern="1200" baseline="30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539107">
                <a:tc>
                  <a:txBody>
                    <a:bodyPr/>
                    <a:lstStyle/>
                    <a:p>
                      <a:pPr algn="r"/>
                      <a:r>
                        <a:rPr lang="pl-PL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 tym powierzchnia poddana renowacji w wielorodzinnych budynkach mieszkalnych</a:t>
                      </a:r>
                      <a:endParaRPr lang="pl-PL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pl-PL" sz="14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kern="1200" baseline="30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477232">
                <a:tc>
                  <a:txBody>
                    <a:bodyPr/>
                    <a:lstStyle/>
                    <a:p>
                      <a:r>
                        <a:rPr lang="pl-PL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Powierzchnia odnowiona z zakresu drobnej infrastruktury przestrzeni publicznej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pl-PL" sz="14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474176">
                <a:tc>
                  <a:txBody>
                    <a:bodyPr/>
                    <a:lstStyle/>
                    <a:p>
                      <a:r>
                        <a:rPr lang="pl-PL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Liczba budynków mieszkalnych poddanych renowacji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szt.</a:t>
                      </a:r>
                      <a:endParaRPr lang="pl-PL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899592" y="5517232"/>
            <a:ext cx="2520280" cy="504056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sz="1200" b="1" dirty="0" smtClean="0">
              <a:latin typeface="+mn-lt"/>
            </a:endParaRPr>
          </a:p>
        </p:txBody>
      </p:sp>
      <p:sp>
        <p:nvSpPr>
          <p:cNvPr id="10" name="Tytuł 8"/>
          <p:cNvSpPr txBox="1">
            <a:spLocks/>
          </p:cNvSpPr>
          <p:nvPr/>
        </p:nvSpPr>
        <p:spPr bwMode="auto">
          <a:xfrm>
            <a:off x="1907704" y="836712"/>
            <a:ext cx="723629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Działanie 9.1  </a:t>
            </a:r>
            <a:b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Odnowa zdegradowanych obszarów miejskich w miastach powyżej 10 tysięcy mieszkańców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50" y="142875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14341" name="pole tekstowe 6"/>
          <p:cNvSpPr txBox="1">
            <a:spLocks noChangeArrowheads="1"/>
          </p:cNvSpPr>
          <p:nvPr/>
        </p:nvSpPr>
        <p:spPr bwMode="auto">
          <a:xfrm>
            <a:off x="357188" y="1916833"/>
            <a:ext cx="8183562" cy="226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/>
            <a:r>
              <a:rPr lang="pl-PL" sz="1600" b="1" dirty="0">
                <a:latin typeface="Calibri" pitchFamily="34" charset="0"/>
              </a:rPr>
              <a:t>Wskaźniki realizacji projektu:</a:t>
            </a:r>
          </a:p>
          <a:p>
            <a:pPr marL="0" lvl="1" algn="ctr"/>
            <a:r>
              <a:rPr lang="pl-PL" sz="1600" b="1" dirty="0">
                <a:latin typeface="Calibri" pitchFamily="34" charset="0"/>
              </a:rPr>
              <a:t>WSKAŹNIKI </a:t>
            </a:r>
            <a:r>
              <a:rPr lang="pl-PL" sz="1600" b="1" dirty="0" smtClean="0">
                <a:latin typeface="Calibri" pitchFamily="34" charset="0"/>
              </a:rPr>
              <a:t>REZULTATU</a:t>
            </a:r>
          </a:p>
          <a:p>
            <a:pPr marL="0" lvl="1" algn="ctr"/>
            <a:endParaRPr lang="pl-PL" sz="1600" b="1" dirty="0">
              <a:latin typeface="Calibri" pitchFamily="34" charset="0"/>
            </a:endParaRPr>
          </a:p>
          <a:p>
            <a:endParaRPr lang="pl-PL" sz="2600" dirty="0">
              <a:latin typeface="Calibri" pitchFamily="34" charset="0"/>
            </a:endParaRPr>
          </a:p>
          <a:p>
            <a:r>
              <a:rPr lang="pl-PL" sz="2000" dirty="0">
                <a:latin typeface="Calibri" pitchFamily="34" charset="0"/>
              </a:rPr>
              <a:t> 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11560" y="2636913"/>
          <a:ext cx="7991347" cy="2066527"/>
        </p:xfrm>
        <a:graphic>
          <a:graphicData uri="http://schemas.openxmlformats.org/drawingml/2006/table">
            <a:tbl>
              <a:tblPr/>
              <a:tblGrid>
                <a:gridCol w="6721939"/>
                <a:gridCol w="1269408"/>
              </a:tblGrid>
              <a:tr h="4713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Nazwa wskaźnika</a:t>
                      </a:r>
                      <a:endParaRPr lang="pl-PL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Jednostka</a:t>
                      </a:r>
                      <a:endParaRPr lang="pl-PL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680802">
                <a:tc>
                  <a:txBody>
                    <a:bodyPr/>
                    <a:lstStyle/>
                    <a:p>
                      <a:r>
                        <a:rPr lang="pl-PL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Liczba osób zamieszkujących budynki mieszkalne odnowione </a:t>
                      </a:r>
                      <a:br>
                        <a:rPr lang="pl-PL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 ramach priorytetu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szt.</a:t>
                      </a:r>
                      <a:endParaRPr lang="pl-PL" sz="1800" kern="1200" baseline="30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576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Liczba osób zamieszkujących budynek po adaptacji na cele mieszkaniowe</a:t>
                      </a:r>
                    </a:p>
                    <a:p>
                      <a:endParaRPr lang="pl-PL" sz="1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kern="1200" baseline="30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os.</a:t>
                      </a:r>
                      <a:endParaRPr lang="pl-PL" sz="1800" kern="1200" baseline="30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9" name="Tytuł 8"/>
          <p:cNvSpPr txBox="1">
            <a:spLocks/>
          </p:cNvSpPr>
          <p:nvPr/>
        </p:nvSpPr>
        <p:spPr bwMode="auto">
          <a:xfrm>
            <a:off x="1907704" y="836712"/>
            <a:ext cx="723629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Działanie 9.1  </a:t>
            </a:r>
            <a:b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Odnowa zdegradowanych obszarów miejskich w miastach powyżej 10 tysięcy mieszkańców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50" y="142875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14341" name="pole tekstowe 6"/>
          <p:cNvSpPr txBox="1">
            <a:spLocks noChangeArrowheads="1"/>
          </p:cNvSpPr>
          <p:nvPr/>
        </p:nvSpPr>
        <p:spPr bwMode="auto">
          <a:xfrm>
            <a:off x="357188" y="2204865"/>
            <a:ext cx="8183562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/>
            <a:r>
              <a:rPr lang="pl-PL" sz="2000" b="1" dirty="0">
                <a:latin typeface="Calibri" pitchFamily="34" charset="0"/>
              </a:rPr>
              <a:t>Wskaźniki realizacji projektu:</a:t>
            </a:r>
          </a:p>
          <a:p>
            <a:pPr marL="0" lvl="1" algn="ctr"/>
            <a:r>
              <a:rPr lang="pl-PL" sz="2000" b="1" dirty="0">
                <a:latin typeface="Calibri" pitchFamily="34" charset="0"/>
              </a:rPr>
              <a:t>WSKAŹNIKI </a:t>
            </a:r>
            <a:r>
              <a:rPr lang="pl-PL" sz="2000" b="1" dirty="0" smtClean="0">
                <a:latin typeface="Calibri" pitchFamily="34" charset="0"/>
              </a:rPr>
              <a:t>REZULTATU</a:t>
            </a:r>
          </a:p>
          <a:p>
            <a:pPr marL="0" lvl="1" algn="ctr"/>
            <a:endParaRPr lang="pl-PL" sz="1600" b="1" dirty="0">
              <a:latin typeface="Calibri" pitchFamily="34" charset="0"/>
            </a:endParaRPr>
          </a:p>
          <a:p>
            <a:endParaRPr lang="pl-PL" sz="2600" dirty="0">
              <a:latin typeface="Calibri" pitchFamily="34" charset="0"/>
            </a:endParaRPr>
          </a:p>
          <a:p>
            <a:r>
              <a:rPr lang="pl-PL" sz="2000" dirty="0">
                <a:latin typeface="Calibri" pitchFamily="34" charset="0"/>
              </a:rPr>
              <a:t> 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785786" y="3571876"/>
            <a:ext cx="7715304" cy="285752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sz="1200" b="1" dirty="0" smtClean="0">
              <a:latin typeface="+mn-lt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642910" y="2780928"/>
            <a:ext cx="75724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dirty="0" smtClean="0">
              <a:latin typeface="Calibri" pitchFamily="34" charset="0"/>
            </a:endParaRPr>
          </a:p>
          <a:p>
            <a:pPr algn="just"/>
            <a:r>
              <a:rPr lang="pl-PL" dirty="0" smtClean="0">
                <a:latin typeface="Calibri" pitchFamily="34" charset="0"/>
              </a:rPr>
              <a:t>Opisując bezpośrednie efekty następujące po realizacji projektu, </a:t>
            </a:r>
            <a:r>
              <a:rPr lang="pl-PL" b="1" dirty="0" smtClean="0">
                <a:latin typeface="Calibri" pitchFamily="34" charset="0"/>
              </a:rPr>
              <a:t>należy użyć obligatoryjnego wskaźnika rezultatu [330] </a:t>
            </a:r>
            <a:r>
              <a:rPr lang="pl-PL" dirty="0" smtClean="0">
                <a:latin typeface="Calibri" pitchFamily="34" charset="0"/>
              </a:rPr>
              <a:t>„Liczba bezpośrednich utworzonych miejsc pracy, w tym: - kobiet”, wyrażanego w jednostce [etat], stanowiącego horyzontalny wskaźnik dostarczający informacji o miejscach pracy („brutto”) tworzonych bezpośrednio dzięki pomocy współfinansowanej ze środków wspólnotowych. </a:t>
            </a:r>
          </a:p>
          <a:p>
            <a:pPr algn="just"/>
            <a:r>
              <a:rPr lang="pl-PL" dirty="0" smtClean="0">
                <a:latin typeface="Calibri" pitchFamily="34" charset="0"/>
              </a:rPr>
              <a:t>W przypadku, gdy ze względu na specyfikę projektu nie przewiduje się powstania nowych miejsc należy podać wartość „0”.</a:t>
            </a:r>
            <a:endParaRPr lang="pl-PL" dirty="0">
              <a:latin typeface="Calibri" pitchFamily="34" charset="0"/>
            </a:endParaRPr>
          </a:p>
        </p:txBody>
      </p:sp>
      <p:sp>
        <p:nvSpPr>
          <p:cNvPr id="10" name="Tytuł 8"/>
          <p:cNvSpPr txBox="1">
            <a:spLocks/>
          </p:cNvSpPr>
          <p:nvPr/>
        </p:nvSpPr>
        <p:spPr bwMode="auto">
          <a:xfrm>
            <a:off x="1907704" y="836712"/>
            <a:ext cx="723629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Działanie 9.1  </a:t>
            </a:r>
            <a:b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Odnowa zdegradowanych obszarów miejskich w miastach powyżej 10 tysięcy mieszkańców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build="allAtOnce"/>
      <p:bldP spid="8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85720" y="1700808"/>
            <a:ext cx="8501122" cy="151216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>Szkolenie dla wnioskodawców Regionalnego Programu Operacyjnego </a:t>
            </a:r>
            <a:br>
              <a:rPr lang="pl-PL" sz="2400" b="1" dirty="0" smtClean="0"/>
            </a:br>
            <a:r>
              <a:rPr lang="pl-PL" sz="2400" b="1" dirty="0" smtClean="0"/>
              <a:t>dla Województwa Dolnośląskiego na lata 2007-2013</a:t>
            </a:r>
            <a:endParaRPr lang="pl-PL" sz="2400" b="1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190500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28662" y="3284984"/>
            <a:ext cx="7472370" cy="250147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2100" b="1" dirty="0" smtClean="0">
                <a:solidFill>
                  <a:schemeClr val="tx1"/>
                </a:solidFill>
              </a:rPr>
              <a:t>Priorytet 9</a:t>
            </a:r>
            <a:br>
              <a:rPr lang="pl-PL" sz="2100" b="1" dirty="0" smtClean="0">
                <a:solidFill>
                  <a:schemeClr val="tx1"/>
                </a:solidFill>
              </a:rPr>
            </a:br>
            <a:r>
              <a:rPr lang="pl-PL" sz="2100" i="1" dirty="0" smtClean="0">
                <a:solidFill>
                  <a:schemeClr val="tx1"/>
                </a:solidFill>
              </a:rPr>
              <a:t>Odnowa zdegradowanych obszarów miejskich na terenie Dolnego Śląska (Miasta)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2100" b="1" dirty="0" smtClean="0">
                <a:solidFill>
                  <a:schemeClr val="tx1"/>
                </a:solidFill>
              </a:rPr>
              <a:t>Działanie 9.1</a:t>
            </a:r>
            <a:br>
              <a:rPr lang="pl-PL" sz="2100" b="1" dirty="0" smtClean="0">
                <a:solidFill>
                  <a:schemeClr val="tx1"/>
                </a:solidFill>
              </a:rPr>
            </a:br>
            <a:r>
              <a:rPr lang="pl-PL" sz="2100" i="1" dirty="0" smtClean="0">
                <a:solidFill>
                  <a:schemeClr val="tx1"/>
                </a:solidFill>
              </a:rPr>
              <a:t>Odnowa zdegradowanych  obszarów miejskich w miastach powyżej 10 tysięcy mieszkańców</a:t>
            </a:r>
            <a:endParaRPr lang="pl-PL" sz="2100" i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077" name="pole tekstowe 4"/>
          <p:cNvSpPr txBox="1">
            <a:spLocks noChangeArrowheads="1"/>
          </p:cNvSpPr>
          <p:nvPr/>
        </p:nvSpPr>
        <p:spPr bwMode="auto">
          <a:xfrm>
            <a:off x="285750" y="5500688"/>
            <a:ext cx="86439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600" b="1" dirty="0">
                <a:latin typeface="Calibri" pitchFamily="34" charset="0"/>
              </a:rPr>
              <a:t>Wydział Wdrażania Regionalnego Programu Operacyjnego </a:t>
            </a:r>
            <a:r>
              <a:rPr lang="pl-PL" sz="1600" dirty="0">
                <a:latin typeface="Calibri" pitchFamily="34" charset="0"/>
              </a:rPr>
              <a:t>• </a:t>
            </a:r>
            <a:r>
              <a:rPr lang="pl-PL" sz="1600" b="1" dirty="0">
                <a:latin typeface="Calibri" pitchFamily="34" charset="0"/>
              </a:rPr>
              <a:t>Wrocław, </a:t>
            </a:r>
            <a:r>
              <a:rPr lang="pl-PL" sz="1600" b="1" dirty="0" smtClean="0">
                <a:latin typeface="Calibri" pitchFamily="34" charset="0"/>
              </a:rPr>
              <a:t>październik 2011</a:t>
            </a:r>
            <a:endParaRPr lang="pl-PL" sz="1600" b="1" dirty="0">
              <a:latin typeface="Calibri" pitchFamily="34" charset="0"/>
            </a:endParaRPr>
          </a:p>
        </p:txBody>
      </p:sp>
      <p:sp>
        <p:nvSpPr>
          <p:cNvPr id="7" name="Tytuł 8"/>
          <p:cNvSpPr txBox="1">
            <a:spLocks/>
          </p:cNvSpPr>
          <p:nvPr/>
        </p:nvSpPr>
        <p:spPr bwMode="auto">
          <a:xfrm>
            <a:off x="1907704" y="836712"/>
            <a:ext cx="723629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Działanie 9.1  </a:t>
            </a:r>
            <a:b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Odnowa zdegradowanych obszarów miejskich w miastach powyżej 10 tysięcy mieszkańców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50" y="142875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14341" name="pole tekstowe 6"/>
          <p:cNvSpPr txBox="1">
            <a:spLocks noChangeArrowheads="1"/>
          </p:cNvSpPr>
          <p:nvPr/>
        </p:nvSpPr>
        <p:spPr bwMode="auto">
          <a:xfrm>
            <a:off x="357188" y="2714625"/>
            <a:ext cx="818356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/>
            <a:endParaRPr lang="pl-PL" sz="2400" b="1" dirty="0">
              <a:latin typeface="Calibri" pitchFamily="34" charset="0"/>
            </a:endParaRPr>
          </a:p>
          <a:p>
            <a:endParaRPr lang="pl-PL" sz="2600" dirty="0">
              <a:latin typeface="Calibri" pitchFamily="34" charset="0"/>
            </a:endParaRPr>
          </a:p>
          <a:p>
            <a:r>
              <a:rPr lang="pl-PL" sz="2000" dirty="0">
                <a:latin typeface="Calibri" pitchFamily="34" charset="0"/>
              </a:rPr>
              <a:t> 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785786" y="3571876"/>
            <a:ext cx="7715304" cy="285752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sz="1200" b="1" dirty="0" smtClean="0">
              <a:latin typeface="+mn-lt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642910" y="2060848"/>
            <a:ext cx="757242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l-PL" sz="2400" b="1" dirty="0" smtClean="0">
                <a:latin typeface="+mn-lt"/>
              </a:rPr>
              <a:t>Wydatki niekwalifikowalne: </a:t>
            </a:r>
            <a:endParaRPr lang="pl-PL" sz="2400" dirty="0" smtClean="0">
              <a:latin typeface="+mn-lt"/>
            </a:endParaRP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dirty="0" smtClean="0">
                <a:latin typeface="+mn-lt"/>
              </a:rPr>
              <a:t>Wydatki na projekty zawierające przedsięwzięcia nieuwzględnione </a:t>
            </a:r>
            <a:br>
              <a:rPr lang="pl-PL" dirty="0" smtClean="0">
                <a:latin typeface="+mn-lt"/>
              </a:rPr>
            </a:br>
            <a:r>
              <a:rPr lang="pl-PL" dirty="0" smtClean="0">
                <a:latin typeface="+mn-lt"/>
              </a:rPr>
              <a:t>w Lokalnym Planie Rewitalizacji (LPR) lub poza obszarem wsparcia LPR</a:t>
            </a:r>
          </a:p>
          <a:p>
            <a:pPr marL="800100" lvl="1" indent="-342900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pl-PL" dirty="0" smtClean="0">
                <a:latin typeface="+mn-lt"/>
              </a:rPr>
              <a:t>Wydatki bieżące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dirty="0" smtClean="0">
                <a:latin typeface="+mn-lt"/>
              </a:rPr>
              <a:t>Wydatki na renowacje budynków mieszkalnych nie ujęte w art.   Rozporządzenia nr 1828/2006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dirty="0" smtClean="0">
                <a:latin typeface="+mn-lt"/>
              </a:rPr>
              <a:t>Wydatki na renowację części usługowej, produkcyjnej, itp. związanej </a:t>
            </a:r>
            <a:br>
              <a:rPr lang="pl-PL" dirty="0" smtClean="0">
                <a:latin typeface="+mn-lt"/>
              </a:rPr>
            </a:br>
            <a:r>
              <a:rPr lang="pl-PL" dirty="0" smtClean="0">
                <a:latin typeface="+mn-lt"/>
              </a:rPr>
              <a:t>z prowadzeniem działalności gospodarczej w budynkach mieszkalnych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dirty="0" smtClean="0">
                <a:latin typeface="+mn-lt"/>
              </a:rPr>
              <a:t>Wydatki na renowację części związanej z prowadzeniem działalności administracyjnej w budynkach mieszkalnych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dirty="0" smtClean="0">
                <a:latin typeface="+mn-lt"/>
              </a:rPr>
              <a:t>Wydatki na remont, przebudowę, adaptację, modernizację budynków administracji publicznej lub ich części, wykorzystywanych w celach  wyłącznie administracyjnych</a:t>
            </a:r>
          </a:p>
          <a:p>
            <a:pPr marL="180975"/>
            <a:endParaRPr lang="pl-PL" dirty="0" smtClean="0">
              <a:latin typeface="+mn-lt"/>
            </a:endParaRPr>
          </a:p>
        </p:txBody>
      </p:sp>
      <p:sp>
        <p:nvSpPr>
          <p:cNvPr id="11" name="Tytuł 8"/>
          <p:cNvSpPr txBox="1">
            <a:spLocks/>
          </p:cNvSpPr>
          <p:nvPr/>
        </p:nvSpPr>
        <p:spPr bwMode="auto">
          <a:xfrm>
            <a:off x="1907704" y="836712"/>
            <a:ext cx="723629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Działanie 9.1  </a:t>
            </a:r>
            <a:b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Odnowa zdegradowanych obszarów miejskich w miastach powyżej 10 tysięcy mieszkańców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50" y="142875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14341" name="pole tekstowe 6"/>
          <p:cNvSpPr txBox="1">
            <a:spLocks noChangeArrowheads="1"/>
          </p:cNvSpPr>
          <p:nvPr/>
        </p:nvSpPr>
        <p:spPr bwMode="auto">
          <a:xfrm>
            <a:off x="357188" y="2714625"/>
            <a:ext cx="818356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/>
            <a:endParaRPr lang="pl-PL" sz="2400" b="1" dirty="0">
              <a:latin typeface="Calibri" pitchFamily="34" charset="0"/>
            </a:endParaRPr>
          </a:p>
          <a:p>
            <a:endParaRPr lang="pl-PL" sz="2600" dirty="0">
              <a:latin typeface="Calibri" pitchFamily="34" charset="0"/>
            </a:endParaRPr>
          </a:p>
          <a:p>
            <a:r>
              <a:rPr lang="pl-PL" sz="2000" dirty="0">
                <a:latin typeface="Calibri" pitchFamily="34" charset="0"/>
              </a:rPr>
              <a:t> 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785786" y="3571876"/>
            <a:ext cx="7715304" cy="285752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sz="1200" b="1" dirty="0" smtClean="0">
              <a:latin typeface="+mn-lt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642910" y="1628800"/>
            <a:ext cx="757242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buFont typeface="Wingdings" pitchFamily="2" charset="2"/>
              <a:buChar char="ü"/>
            </a:pPr>
            <a:endParaRPr lang="pl-PL" dirty="0" smtClean="0">
              <a:latin typeface="+mn-lt"/>
            </a:endParaRPr>
          </a:p>
          <a:p>
            <a:pPr algn="just">
              <a:spcAft>
                <a:spcPts val="600"/>
              </a:spcAft>
            </a:pPr>
            <a:r>
              <a:rPr lang="pl-PL" sz="2400" b="1" dirty="0" smtClean="0">
                <a:latin typeface="+mn-lt"/>
              </a:rPr>
              <a:t>Wydatki niekwalifikowalne: 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dirty="0" smtClean="0">
                <a:latin typeface="+mn-lt"/>
              </a:rPr>
              <a:t>Wydatki na uzbrojenie terenu pod budowę budynków mieszkaniowych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dirty="0" smtClean="0">
                <a:latin typeface="+mn-lt"/>
              </a:rPr>
              <a:t>Wydatki na podłączenie do sieci kanalizacyjnych lub wodociągowych,  czyli koszt przyłącza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dirty="0" smtClean="0">
                <a:latin typeface="+mn-lt"/>
              </a:rPr>
              <a:t>Wydatki na przygotowanie Lokalnego Programu Rewitalizacji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dirty="0" smtClean="0">
                <a:latin typeface="+mn-lt"/>
              </a:rPr>
              <a:t>Wydatki niekwalifikowalne wymienione w Priorytetach:</a:t>
            </a:r>
          </a:p>
          <a:p>
            <a:pPr marL="800100" lvl="1" indent="-342900" algn="just"/>
            <a:r>
              <a:rPr lang="pl-PL" dirty="0" smtClean="0">
                <a:latin typeface="+mn-lt"/>
              </a:rPr>
              <a:t>	- 2 „Społeczeństwo informacyjne”</a:t>
            </a:r>
          </a:p>
          <a:p>
            <a:pPr marL="800100" lvl="1" indent="-342900" algn="just"/>
            <a:r>
              <a:rPr lang="pl-PL" dirty="0" smtClean="0">
                <a:latin typeface="+mn-lt"/>
              </a:rPr>
              <a:t>	- 3 „Transport”</a:t>
            </a:r>
          </a:p>
          <a:p>
            <a:pPr marL="800100" lvl="1" indent="-342900" algn="just"/>
            <a:r>
              <a:rPr lang="pl-PL" dirty="0" smtClean="0">
                <a:latin typeface="+mn-lt"/>
              </a:rPr>
              <a:t>	- 4 „Środowisko i bezpieczeństwo ekologiczne”;</a:t>
            </a:r>
          </a:p>
          <a:p>
            <a:pPr marL="800100" lvl="1" indent="-342900" algn="just"/>
            <a:r>
              <a:rPr lang="pl-PL" dirty="0" smtClean="0">
                <a:latin typeface="+mn-lt"/>
              </a:rPr>
              <a:t>	- 5 „Energetyka”;</a:t>
            </a:r>
          </a:p>
          <a:p>
            <a:pPr marL="800100" lvl="1" indent="-342900" algn="just"/>
            <a:r>
              <a:rPr lang="pl-PL" dirty="0" smtClean="0">
                <a:latin typeface="+mn-lt"/>
              </a:rPr>
              <a:t>	- 6 „Turystyka i Kultura”;</a:t>
            </a:r>
          </a:p>
          <a:p>
            <a:pPr marL="800100" lvl="1" indent="-342900" algn="just"/>
            <a:r>
              <a:rPr lang="pl-PL" dirty="0" smtClean="0">
                <a:latin typeface="+mn-lt"/>
              </a:rPr>
              <a:t>	- 7”Edukacja”</a:t>
            </a:r>
          </a:p>
          <a:p>
            <a:pPr marL="800100" lvl="1" indent="-342900" algn="just"/>
            <a:r>
              <a:rPr lang="pl-PL" dirty="0" smtClean="0">
                <a:latin typeface="+mn-lt"/>
              </a:rPr>
              <a:t>	w zakresie projektów wskazanych w tych Priorytetach RPO WD.</a:t>
            </a:r>
          </a:p>
          <a:p>
            <a:endParaRPr lang="pl-PL" sz="1600" dirty="0" smtClean="0"/>
          </a:p>
          <a:p>
            <a:endParaRPr lang="pl-PL" sz="1600" dirty="0" smtClean="0"/>
          </a:p>
          <a:p>
            <a:endParaRPr lang="pl-PL" sz="1600" dirty="0" smtClean="0"/>
          </a:p>
          <a:p>
            <a:endParaRPr lang="pl-PL" sz="1600" dirty="0" smtClean="0">
              <a:latin typeface="+mn-lt"/>
            </a:endParaRPr>
          </a:p>
        </p:txBody>
      </p:sp>
      <p:sp>
        <p:nvSpPr>
          <p:cNvPr id="11" name="Tytuł 8"/>
          <p:cNvSpPr txBox="1">
            <a:spLocks/>
          </p:cNvSpPr>
          <p:nvPr/>
        </p:nvSpPr>
        <p:spPr bwMode="auto">
          <a:xfrm>
            <a:off x="1907704" y="836712"/>
            <a:ext cx="723629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Działanie 9.1  </a:t>
            </a:r>
            <a:b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Odnowa zdegradowanych obszarów miejskich w miastach powyżej 10 tysięcy mieszkańców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50" y="142875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785786" y="3571876"/>
            <a:ext cx="7715304" cy="285752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sz="1200" b="1" dirty="0" smtClean="0">
              <a:latin typeface="+mn-lt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642910" y="2276873"/>
            <a:ext cx="77153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l-PL" dirty="0" smtClean="0">
              <a:latin typeface="+mn-lt"/>
            </a:endParaRPr>
          </a:p>
          <a:p>
            <a:pPr lvl="0" algn="just"/>
            <a:r>
              <a:rPr lang="pl-PL" sz="2400" b="1" dirty="0" smtClean="0">
                <a:latin typeface="+mn-lt"/>
              </a:rPr>
              <a:t>Dokumentacja aplikacyjna:</a:t>
            </a:r>
          </a:p>
          <a:p>
            <a:pPr lvl="0" algn="just"/>
            <a:endParaRPr lang="pl-PL" b="1" dirty="0" smtClean="0">
              <a:latin typeface="+mn-lt"/>
            </a:endParaRPr>
          </a:p>
          <a:p>
            <a:pPr lvl="0" algn="just"/>
            <a:r>
              <a:rPr lang="pl-PL" dirty="0" smtClean="0">
                <a:latin typeface="+mn-lt"/>
              </a:rPr>
              <a:t>Wniosek o dofinansowanie projektów infrastrukturalnych (w tym inwestycje </a:t>
            </a:r>
            <a:br>
              <a:rPr lang="pl-PL" dirty="0" smtClean="0">
                <a:latin typeface="+mn-lt"/>
              </a:rPr>
            </a:br>
            <a:r>
              <a:rPr lang="pl-PL" dirty="0" smtClean="0">
                <a:latin typeface="+mn-lt"/>
              </a:rPr>
              <a:t>w dziedzinie mieszkalnictwa) należy wypełnić w aplikacji komputerowej dostępnej na stronie internetowej </a:t>
            </a:r>
            <a:r>
              <a:rPr lang="pl-PL" b="1" dirty="0" smtClean="0">
                <a:latin typeface="+mn-lt"/>
              </a:rPr>
              <a:t>www.rpo.dolnyslask.pl</a:t>
            </a:r>
            <a:r>
              <a:rPr lang="pl-PL" dirty="0" smtClean="0">
                <a:latin typeface="+mn-lt"/>
              </a:rPr>
              <a:t> w zakładce „</a:t>
            </a:r>
            <a:r>
              <a:rPr lang="pl-PL" b="1" i="1" dirty="0" smtClean="0">
                <a:latin typeface="+mn-lt"/>
              </a:rPr>
              <a:t>Nabory wniosków/Generator wniosków</a:t>
            </a:r>
            <a:r>
              <a:rPr lang="pl-PL" dirty="0" smtClean="0">
                <a:latin typeface="+mn-lt"/>
              </a:rPr>
              <a:t>” zgodnie z aktualną  instrukcją wypełniania wniosku. </a:t>
            </a:r>
          </a:p>
          <a:p>
            <a:pPr lvl="0"/>
            <a:endParaRPr lang="pl-PL" sz="1400" dirty="0" smtClean="0">
              <a:latin typeface="+mn-lt"/>
            </a:endParaRPr>
          </a:p>
          <a:p>
            <a:pPr lvl="0"/>
            <a:endParaRPr lang="pl-PL" dirty="0" smtClean="0"/>
          </a:p>
          <a:p>
            <a:pPr algn="just">
              <a:spcAft>
                <a:spcPts val="600"/>
              </a:spcAft>
            </a:pPr>
            <a:endParaRPr lang="pl-PL" dirty="0">
              <a:latin typeface="+mn-lt"/>
            </a:endParaRPr>
          </a:p>
        </p:txBody>
      </p:sp>
      <p:sp>
        <p:nvSpPr>
          <p:cNvPr id="10" name="Tytuł 8"/>
          <p:cNvSpPr txBox="1">
            <a:spLocks/>
          </p:cNvSpPr>
          <p:nvPr/>
        </p:nvSpPr>
        <p:spPr bwMode="auto">
          <a:xfrm>
            <a:off x="1907704" y="836712"/>
            <a:ext cx="723629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Działanie 9.1  </a:t>
            </a:r>
            <a:b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Odnowa zdegradowanych obszarów miejskich w miastach powyżej 10 tysięcy mieszkańców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50" y="142875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14341" name="pole tekstowe 6"/>
          <p:cNvSpPr txBox="1">
            <a:spLocks noChangeArrowheads="1"/>
          </p:cNvSpPr>
          <p:nvPr/>
        </p:nvSpPr>
        <p:spPr bwMode="auto">
          <a:xfrm>
            <a:off x="357188" y="2714625"/>
            <a:ext cx="8072464" cy="500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sz="2000" dirty="0">
              <a:latin typeface="Calibri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785786" y="3571876"/>
            <a:ext cx="7715304" cy="285752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sz="1200" b="1" dirty="0" smtClean="0">
              <a:latin typeface="+mn-lt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642910" y="1772816"/>
            <a:ext cx="7643866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2400" b="1" dirty="0" smtClean="0">
                <a:latin typeface="+mn-lt"/>
              </a:rPr>
              <a:t>Dokumentacja aplikacyjna</a:t>
            </a:r>
          </a:p>
          <a:p>
            <a:pPr lvl="0" algn="just">
              <a:spcAft>
                <a:spcPts val="600"/>
              </a:spcAft>
            </a:pPr>
            <a:r>
              <a:rPr lang="pl-PL" sz="2000" dirty="0" smtClean="0">
                <a:latin typeface="+mn-lt"/>
              </a:rPr>
              <a:t>Opracowując dokumentację aplikacyjną </a:t>
            </a:r>
            <a:r>
              <a:rPr lang="pl-PL" sz="2000" dirty="0" smtClean="0">
                <a:latin typeface="+mn-lt"/>
              </a:rPr>
              <a:t>należy </a:t>
            </a:r>
            <a:r>
              <a:rPr lang="pl-PL" sz="2000" dirty="0" smtClean="0">
                <a:latin typeface="+mn-lt"/>
              </a:rPr>
              <a:t>zwrócić szczególna uwagę na:</a:t>
            </a:r>
            <a:endParaRPr lang="pl-PL" dirty="0" smtClean="0">
              <a:latin typeface="+mn-lt"/>
            </a:endParaRPr>
          </a:p>
          <a:p>
            <a:pPr lvl="0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pl-PL" dirty="0" smtClean="0">
                <a:latin typeface="+mn-lt"/>
              </a:rPr>
              <a:t>Metodologię opracowania Studium wykonalności – analizę ekonomiczno – finansową na potrzeby Regionalnego Programu Operacyjnego Województwa Dolnośląskiego 2007-2013 dostępną na stronie internetowej </a:t>
            </a:r>
            <a:r>
              <a:rPr lang="pl-PL" dirty="0" smtClean="0">
                <a:latin typeface="+mn-lt"/>
                <a:hlinkClick r:id="rId4"/>
              </a:rPr>
              <a:t>www.rpo.dolnyslask.pl</a:t>
            </a:r>
            <a:r>
              <a:rPr lang="pl-PL" dirty="0" smtClean="0">
                <a:latin typeface="+mn-lt"/>
              </a:rPr>
              <a:t> w zakładce </a:t>
            </a:r>
            <a:r>
              <a:rPr lang="pl-PL" i="1" dirty="0" smtClean="0">
                <a:latin typeface="+mn-lt"/>
              </a:rPr>
              <a:t>Dokumenty i Wytyczne</a:t>
            </a:r>
            <a:r>
              <a:rPr lang="pl-PL" dirty="0" smtClean="0">
                <a:latin typeface="+mn-lt"/>
              </a:rPr>
              <a:t>.</a:t>
            </a:r>
          </a:p>
          <a:p>
            <a:pPr lvl="0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pl-PL" dirty="0" smtClean="0">
                <a:latin typeface="+mn-lt"/>
              </a:rPr>
              <a:t>Zasady udzielania pomocy publicznej określone we właściwych Rozporządzeniach Ministra Rozwoju Regionalnego, w szczególności </a:t>
            </a:r>
            <a:br>
              <a:rPr lang="pl-PL" dirty="0" smtClean="0">
                <a:latin typeface="+mn-lt"/>
              </a:rPr>
            </a:br>
            <a:r>
              <a:rPr lang="pl-PL" dirty="0" smtClean="0">
                <a:latin typeface="+mn-lt"/>
              </a:rPr>
              <a:t>w Rozporządzeniu Ministra Rozwoju Regionalnego z dnia 9 czerwca 2010 r. </a:t>
            </a:r>
            <a:br>
              <a:rPr lang="pl-PL" dirty="0" smtClean="0">
                <a:latin typeface="+mn-lt"/>
              </a:rPr>
            </a:br>
            <a:r>
              <a:rPr lang="pl-PL" dirty="0" smtClean="0">
                <a:latin typeface="+mn-lt"/>
              </a:rPr>
              <a:t>w sprawie </a:t>
            </a:r>
            <a:r>
              <a:rPr lang="pl-PL" dirty="0" smtClean="0">
                <a:latin typeface="+mn-lt"/>
              </a:rPr>
              <a:t>udzielania pomocy na rewitalizację w ramach regionalnych programów operacyjnych dostępnym na stronie </a:t>
            </a:r>
            <a:r>
              <a:rPr lang="pl-PL" dirty="0" smtClean="0">
                <a:latin typeface="+mn-lt"/>
                <a:hlinkClick r:id="rId5"/>
              </a:rPr>
              <a:t>www.mrr.gov.pl</a:t>
            </a:r>
            <a:r>
              <a:rPr lang="pl-PL" dirty="0" smtClean="0">
                <a:latin typeface="+mn-lt"/>
              </a:rPr>
              <a:t>. Dopuszcza się także realizację inwestycji na zasadach pomocy de minimis.</a:t>
            </a:r>
          </a:p>
          <a:p>
            <a:pPr lvl="0" algn="just">
              <a:spcAft>
                <a:spcPts val="600"/>
              </a:spcAft>
            </a:pPr>
            <a:endParaRPr lang="pl-PL" dirty="0" smtClean="0">
              <a:latin typeface="+mn-lt"/>
            </a:endParaRPr>
          </a:p>
          <a:p>
            <a:pPr lvl="0"/>
            <a:endParaRPr lang="pl-PL" dirty="0" smtClean="0"/>
          </a:p>
          <a:p>
            <a:pPr algn="just">
              <a:spcAft>
                <a:spcPts val="600"/>
              </a:spcAft>
            </a:pPr>
            <a:endParaRPr lang="pl-PL" dirty="0">
              <a:latin typeface="+mn-lt"/>
            </a:endParaRPr>
          </a:p>
        </p:txBody>
      </p:sp>
      <p:sp>
        <p:nvSpPr>
          <p:cNvPr id="11" name="Tytuł 8"/>
          <p:cNvSpPr txBox="1">
            <a:spLocks/>
          </p:cNvSpPr>
          <p:nvPr/>
        </p:nvSpPr>
        <p:spPr bwMode="auto">
          <a:xfrm>
            <a:off x="1907704" y="836712"/>
            <a:ext cx="723629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Działanie 9.1  </a:t>
            </a:r>
            <a:b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Odnowa zdegradowanych obszarów miejskich w miastach powyżej 10 tysięcy mieszkańców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50" y="142875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9261" name="Prostokąt 9"/>
          <p:cNvSpPr>
            <a:spLocks noChangeArrowheads="1"/>
          </p:cNvSpPr>
          <p:nvPr/>
        </p:nvSpPr>
        <p:spPr bwMode="auto">
          <a:xfrm>
            <a:off x="539552" y="1988840"/>
            <a:ext cx="7887791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1600" b="1" dirty="0" smtClean="0"/>
              <a:t>UWAGA !</a:t>
            </a:r>
          </a:p>
          <a:p>
            <a:pPr algn="ctr"/>
            <a:endParaRPr lang="pl-PL" sz="1600" b="1" dirty="0" smtClean="0"/>
          </a:p>
          <a:p>
            <a:pPr algn="just"/>
            <a:r>
              <a:rPr lang="pl-PL" sz="2000" b="1" dirty="0" smtClean="0"/>
              <a:t>Wszystkie projekty planowane do realizacji muszą być ujęte </a:t>
            </a:r>
            <a:br>
              <a:rPr lang="pl-PL" sz="2000" b="1" dirty="0" smtClean="0"/>
            </a:br>
            <a:r>
              <a:rPr lang="pl-PL" sz="2000" b="1" dirty="0" smtClean="0"/>
              <a:t>w ramach Lokalnych Programów Rewitalizacji.</a:t>
            </a:r>
          </a:p>
          <a:p>
            <a:endParaRPr lang="pl-PL" sz="2000" b="1" dirty="0" smtClean="0">
              <a:latin typeface="+mn-lt"/>
            </a:endParaRPr>
          </a:p>
          <a:p>
            <a:pPr algn="just"/>
            <a:r>
              <a:rPr lang="pl-PL" sz="2000" dirty="0" smtClean="0">
                <a:latin typeface="+mn-lt"/>
              </a:rPr>
              <a:t>Szczegółowe </a:t>
            </a:r>
            <a:r>
              <a:rPr lang="pl-PL" sz="2000" dirty="0">
                <a:latin typeface="+mn-lt"/>
              </a:rPr>
              <a:t>informacje w tym zakresie zostały </a:t>
            </a:r>
            <a:r>
              <a:rPr lang="pl-PL" sz="2000" dirty="0" smtClean="0">
                <a:latin typeface="+mn-lt"/>
              </a:rPr>
              <a:t>ujęte w </a:t>
            </a:r>
            <a:r>
              <a:rPr lang="pl-PL" sz="2000" b="1" i="1" dirty="0">
                <a:latin typeface="+mn-lt"/>
              </a:rPr>
              <a:t>Wytycznych dotyczących przygotowania Lokalnego Programu Rewitalizacji jako podstawy udzielania wsparcia z Regionalnego Programu Operacyjnego dla Województwa Dolnośląskiego na lata 2007-2013</a:t>
            </a:r>
            <a:r>
              <a:rPr lang="pl-PL" sz="2000" dirty="0">
                <a:latin typeface="+mn-lt"/>
              </a:rPr>
              <a:t>,</a:t>
            </a:r>
            <a:r>
              <a:rPr lang="pl-PL" sz="2000" b="1" dirty="0">
                <a:latin typeface="+mn-lt"/>
              </a:rPr>
              <a:t> </a:t>
            </a:r>
            <a:r>
              <a:rPr lang="pl-PL" sz="2000" dirty="0">
                <a:latin typeface="+mn-lt"/>
              </a:rPr>
              <a:t>które regulują m.in. kwestię maksymalnej kwoty dofinansowania na </a:t>
            </a:r>
            <a:r>
              <a:rPr lang="pl-PL" sz="2000" dirty="0" smtClean="0">
                <a:latin typeface="+mn-lt"/>
              </a:rPr>
              <a:t>dany projekt oraz partnerstwa.</a:t>
            </a:r>
            <a:endParaRPr lang="pl-PL" sz="2000" dirty="0">
              <a:latin typeface="+mn-lt"/>
            </a:endParaRPr>
          </a:p>
          <a:p>
            <a:pPr algn="ctr"/>
            <a:endParaRPr lang="pl-PL" sz="1600" b="1" dirty="0">
              <a:latin typeface="Calibri" pitchFamily="34" charset="0"/>
            </a:endParaRPr>
          </a:p>
        </p:txBody>
      </p:sp>
      <p:sp>
        <p:nvSpPr>
          <p:cNvPr id="7" name="Tytuł 8"/>
          <p:cNvSpPr txBox="1">
            <a:spLocks/>
          </p:cNvSpPr>
          <p:nvPr/>
        </p:nvSpPr>
        <p:spPr bwMode="auto">
          <a:xfrm>
            <a:off x="1907704" y="836712"/>
            <a:ext cx="723629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Działanie 9.1  </a:t>
            </a:r>
            <a:b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Odnowa zdegradowanych obszarów miejskich w miastach powyżej 10 tysięcy mieszkańców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1" grpId="0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50" y="142875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23555" name="pole tekstowe 6"/>
          <p:cNvSpPr txBox="1">
            <a:spLocks noChangeArrowheads="1"/>
          </p:cNvSpPr>
          <p:nvPr/>
        </p:nvSpPr>
        <p:spPr bwMode="auto">
          <a:xfrm>
            <a:off x="357188" y="2714625"/>
            <a:ext cx="8183562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/>
            <a:endParaRPr lang="pl-PL" sz="2000" dirty="0">
              <a:latin typeface="Calibri" pitchFamily="34" charset="0"/>
            </a:endParaRPr>
          </a:p>
        </p:txBody>
      </p:sp>
      <p:sp>
        <p:nvSpPr>
          <p:cNvPr id="23556" name="Prostokąt 10"/>
          <p:cNvSpPr>
            <a:spLocks noChangeArrowheads="1"/>
          </p:cNvSpPr>
          <p:nvPr/>
        </p:nvSpPr>
        <p:spPr bwMode="auto">
          <a:xfrm>
            <a:off x="785813" y="1714500"/>
            <a:ext cx="7429500" cy="355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pl-PL" dirty="0"/>
              <a:t>Urząd Marszałkowski Województwa Dolnośląskiego</a:t>
            </a:r>
          </a:p>
          <a:p>
            <a:pPr algn="ctr">
              <a:lnSpc>
                <a:spcPct val="90000"/>
              </a:lnSpc>
            </a:pPr>
            <a:r>
              <a:rPr lang="pl-PL" dirty="0"/>
              <a:t>Departament Regionalnego Programu Operacyjnego</a:t>
            </a:r>
          </a:p>
          <a:p>
            <a:pPr algn="ctr">
              <a:lnSpc>
                <a:spcPct val="90000"/>
              </a:lnSpc>
            </a:pPr>
            <a:r>
              <a:rPr lang="pl-PL" dirty="0"/>
              <a:t>Wybrzeże Słowackiego 12-14</a:t>
            </a:r>
          </a:p>
          <a:p>
            <a:pPr algn="ctr">
              <a:lnSpc>
                <a:spcPct val="90000"/>
              </a:lnSpc>
            </a:pPr>
            <a:r>
              <a:rPr lang="pl-PL" dirty="0"/>
              <a:t>50-411 Wrocław</a:t>
            </a:r>
          </a:p>
          <a:p>
            <a:pPr algn="ctr">
              <a:lnSpc>
                <a:spcPct val="90000"/>
              </a:lnSpc>
            </a:pPr>
            <a:r>
              <a:rPr lang="pl-PL" b="1" dirty="0">
                <a:latin typeface="Calibri" pitchFamily="34" charset="0"/>
              </a:rPr>
              <a:t>Punkt Informacyjno-Kontaktowy ds. ZPORR i RPO - pok. 403</a:t>
            </a:r>
          </a:p>
          <a:p>
            <a:pPr algn="ctr">
              <a:lnSpc>
                <a:spcPct val="90000"/>
              </a:lnSpc>
            </a:pPr>
            <a:r>
              <a:rPr lang="pl-PL" b="1" dirty="0">
                <a:latin typeface="Calibri" pitchFamily="34" charset="0"/>
              </a:rPr>
              <a:t>tel. (71) 776 91 42 lub (71) 776 91 20</a:t>
            </a:r>
          </a:p>
          <a:p>
            <a:pPr algn="ctr">
              <a:lnSpc>
                <a:spcPct val="90000"/>
              </a:lnSpc>
            </a:pPr>
            <a:endParaRPr lang="pl-PL" dirty="0"/>
          </a:p>
          <a:p>
            <a:pPr algn="ctr">
              <a:lnSpc>
                <a:spcPct val="90000"/>
              </a:lnSpc>
            </a:pPr>
            <a:r>
              <a:rPr lang="pl-PL" dirty="0"/>
              <a:t>rpo@dolnyslask.pl           www.rpo.dolnyslask.pl              www.umwd.pl</a:t>
            </a:r>
          </a:p>
          <a:p>
            <a:pPr algn="ctr">
              <a:lnSpc>
                <a:spcPct val="90000"/>
              </a:lnSpc>
            </a:pPr>
            <a:endParaRPr lang="pl-PL" sz="1200" b="1" dirty="0">
              <a:latin typeface="Calibri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pl-PL" sz="2800" b="1" i="1" dirty="0">
                <a:latin typeface="Calibri" pitchFamily="34" charset="0"/>
              </a:rPr>
              <a:t>Dziękuję za uwagę!</a:t>
            </a:r>
          </a:p>
          <a:p>
            <a:pPr algn="ctr">
              <a:lnSpc>
                <a:spcPct val="90000"/>
              </a:lnSpc>
            </a:pPr>
            <a:endParaRPr lang="pl-PL" sz="1200" b="1" i="1" dirty="0">
              <a:latin typeface="Calibri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pl-PL" dirty="0">
                <a:latin typeface="Calibri" pitchFamily="34" charset="0"/>
              </a:rPr>
              <a:t>Wydział Wdrażania Regionalnego Programu Operacyjnego</a:t>
            </a:r>
          </a:p>
          <a:p>
            <a:pPr algn="ctr">
              <a:lnSpc>
                <a:spcPct val="90000"/>
              </a:lnSpc>
            </a:pPr>
            <a:r>
              <a:rPr lang="pl-PL" dirty="0">
                <a:latin typeface="Calibri" pitchFamily="34" charset="0"/>
              </a:rPr>
              <a:t>Dział Priorytetów RPO </a:t>
            </a:r>
            <a:r>
              <a:rPr lang="pl-PL" dirty="0" smtClean="0">
                <a:latin typeface="Calibri" pitchFamily="34" charset="0"/>
              </a:rPr>
              <a:t>Nr 9</a:t>
            </a:r>
            <a:endParaRPr lang="pl-PL" dirty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endParaRPr lang="pl-PL" dirty="0">
              <a:latin typeface="Calibri" pitchFamily="34" charset="0"/>
            </a:endParaRPr>
          </a:p>
        </p:txBody>
      </p:sp>
      <p:sp>
        <p:nvSpPr>
          <p:cNvPr id="5" name="Tytuł 8"/>
          <p:cNvSpPr txBox="1">
            <a:spLocks/>
          </p:cNvSpPr>
          <p:nvPr/>
        </p:nvSpPr>
        <p:spPr bwMode="auto">
          <a:xfrm>
            <a:off x="1907704" y="836712"/>
            <a:ext cx="723629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Działanie 9.1  </a:t>
            </a:r>
            <a:b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Odnowa zdegradowanych obszarów miejskich w miastach powyżej 10 tysięcy mieszkańców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5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5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allAtOnce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F64A56-F309-4C13-970A-EA1B4FAD95BC}" type="slidenum">
              <a:rPr lang="pl-PL"/>
              <a:pPr>
                <a:defRPr/>
              </a:pPr>
              <a:t>26</a:t>
            </a:fld>
            <a:endParaRPr lang="pl-PL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50" y="142875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979712" y="1052736"/>
            <a:ext cx="69847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2400" b="1" dirty="0">
                <a:latin typeface="+mn-lt"/>
              </a:rPr>
              <a:t/>
            </a:r>
            <a:br>
              <a:rPr lang="pl-PL" sz="2400" b="1" dirty="0">
                <a:latin typeface="+mn-lt"/>
              </a:rPr>
            </a:br>
            <a:endParaRPr lang="pl-PL" sz="2400" b="1" dirty="0">
              <a:latin typeface="+mn-lt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683568" y="1556792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 smtClean="0"/>
          </a:p>
          <a:p>
            <a:pPr algn="just">
              <a:buFont typeface="Wingdings" pitchFamily="2" charset="2"/>
              <a:buChar char="ü"/>
            </a:pPr>
            <a:r>
              <a:rPr lang="pl-PL" b="1" dirty="0" smtClean="0"/>
              <a:t>Nabór 45/K/9.1/2011</a:t>
            </a:r>
            <a:r>
              <a:rPr lang="pl-PL" dirty="0" smtClean="0"/>
              <a:t>: </a:t>
            </a:r>
            <a:r>
              <a:rPr lang="pl-PL" i="1" dirty="0" smtClean="0"/>
              <a:t>Lubin, Głogów, Bolesławiec i Świdnica</a:t>
            </a:r>
          </a:p>
          <a:p>
            <a:pPr algn="just">
              <a:buFont typeface="Wingdings" pitchFamily="2" charset="2"/>
              <a:buChar char="ü"/>
            </a:pPr>
            <a:endParaRPr lang="pl-PL" dirty="0" smtClean="0"/>
          </a:p>
          <a:p>
            <a:pPr marL="180975" indent="-180975" algn="just">
              <a:buFont typeface="Wingdings" pitchFamily="2" charset="2"/>
              <a:buChar char="ü"/>
            </a:pPr>
            <a:r>
              <a:rPr lang="pl-PL" b="1" dirty="0" smtClean="0"/>
              <a:t>Nabór 46/K/9.1/2011</a:t>
            </a:r>
            <a:r>
              <a:rPr lang="pl-PL" dirty="0" smtClean="0"/>
              <a:t>: </a:t>
            </a:r>
            <a:r>
              <a:rPr lang="pl-PL" i="1" dirty="0" smtClean="0"/>
              <a:t>Oleśnica, Dzierżoniów, Zgorzelec, Bielawa, Oława,  Kłodzko, Nowa Ruda, Jawor, Świebodzice, Lubań, Kamienna Góra </a:t>
            </a:r>
            <a:br>
              <a:rPr lang="pl-PL" i="1" dirty="0" smtClean="0"/>
            </a:br>
            <a:r>
              <a:rPr lang="pl-PL" i="1" dirty="0" smtClean="0"/>
              <a:t>i Polkowice</a:t>
            </a:r>
          </a:p>
          <a:p>
            <a:pPr marL="180975" indent="-180975" algn="just">
              <a:buFont typeface="Wingdings" pitchFamily="2" charset="2"/>
              <a:buChar char="ü"/>
            </a:pPr>
            <a:endParaRPr lang="pl-PL" dirty="0" smtClean="0"/>
          </a:p>
          <a:p>
            <a:pPr marL="180975" indent="-180975" algn="just">
              <a:buFont typeface="Wingdings" pitchFamily="2" charset="2"/>
              <a:buChar char="ü"/>
            </a:pPr>
            <a:r>
              <a:rPr lang="pl-PL" b="1" dirty="0" smtClean="0"/>
              <a:t>Nabór 47/K/9.1/2011</a:t>
            </a:r>
            <a:r>
              <a:rPr lang="pl-PL" dirty="0" smtClean="0"/>
              <a:t>: </a:t>
            </a:r>
            <a:r>
              <a:rPr lang="pl-PL" i="1" dirty="0" smtClean="0"/>
              <a:t>Wałbrzych, Jelenia Góra i Legnica.</a:t>
            </a:r>
          </a:p>
          <a:p>
            <a:pPr marL="180975" indent="-180975" algn="just">
              <a:buFont typeface="Wingdings" pitchFamily="2" charset="2"/>
              <a:buChar char="ü"/>
            </a:pPr>
            <a:endParaRPr lang="pl-PL" dirty="0" smtClean="0"/>
          </a:p>
          <a:p>
            <a:pPr marL="180975" indent="-180975" algn="just">
              <a:buFont typeface="Wingdings" pitchFamily="2" charset="2"/>
              <a:buChar char="ü"/>
            </a:pPr>
            <a:r>
              <a:rPr lang="pl-PL" b="1" dirty="0" smtClean="0"/>
              <a:t>Nabór 48/K/9.1/2011</a:t>
            </a:r>
            <a:r>
              <a:rPr lang="pl-PL" dirty="0" smtClean="0"/>
              <a:t>: </a:t>
            </a:r>
            <a:r>
              <a:rPr lang="pl-PL" i="1" dirty="0" smtClean="0"/>
              <a:t>Bogatynia, Strzegom, Boguszów-Gorce, Złotoryja, Ząbkowice Śląskie, Jelcz-Laskowice, Chojnów, Brzeg Dolny, Góra, Strzelin, Wołów, Trzebnica, Kowary, Milicz, Syców, Bystrzyca Kłodzka </a:t>
            </a: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i </a:t>
            </a:r>
            <a:r>
              <a:rPr lang="pl-PL" i="1" dirty="0" smtClean="0"/>
              <a:t>Kudowa-Zdrój</a:t>
            </a:r>
          </a:p>
          <a:p>
            <a:pPr marL="180975" indent="-180975" algn="just">
              <a:buFont typeface="Wingdings" pitchFamily="2" charset="2"/>
              <a:buChar char="ü"/>
            </a:pPr>
            <a:endParaRPr lang="pl-PL" dirty="0" smtClean="0"/>
          </a:p>
          <a:p>
            <a:pPr marL="180975" indent="-180975" algn="just">
              <a:buFont typeface="Wingdings" pitchFamily="2" charset="2"/>
              <a:buChar char="ü"/>
            </a:pPr>
            <a:r>
              <a:rPr lang="pl-PL" b="1" dirty="0" smtClean="0"/>
              <a:t>Nabór 49/K/9.1/2011</a:t>
            </a:r>
            <a:r>
              <a:rPr lang="pl-PL" dirty="0" smtClean="0"/>
              <a:t>: </a:t>
            </a:r>
            <a:r>
              <a:rPr lang="pl-PL" i="1" dirty="0" smtClean="0"/>
              <a:t>Wrocław</a:t>
            </a:r>
          </a:p>
          <a:p>
            <a:pPr>
              <a:buFont typeface="Wingdings" pitchFamily="2" charset="2"/>
              <a:buChar char="ü"/>
            </a:pP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152650" y="295275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14" name="Tytuł 8"/>
          <p:cNvSpPr txBox="1">
            <a:spLocks/>
          </p:cNvSpPr>
          <p:nvPr/>
        </p:nvSpPr>
        <p:spPr bwMode="auto">
          <a:xfrm>
            <a:off x="1907704" y="836712"/>
            <a:ext cx="723629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Działanie 9.1  </a:t>
            </a:r>
            <a:b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Odnowa zdegradowanych obszarów miejskich w miastach powyżej 10 tysięcy mieszkańców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50" y="142875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28625" y="1772816"/>
            <a:ext cx="828675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600" b="1" dirty="0" smtClean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 smtClean="0">
                <a:latin typeface="+mn-lt"/>
              </a:rPr>
              <a:t>Tryb </a:t>
            </a:r>
            <a:r>
              <a:rPr lang="pl-PL" sz="1600" b="1" dirty="0">
                <a:latin typeface="+mn-lt"/>
              </a:rPr>
              <a:t>przeprowadzania </a:t>
            </a:r>
            <a:r>
              <a:rPr lang="pl-PL" sz="1600" b="1" dirty="0" smtClean="0">
                <a:latin typeface="+mn-lt"/>
              </a:rPr>
              <a:t>naborów nr </a:t>
            </a:r>
            <a:r>
              <a:rPr lang="pl-PL" sz="1600" b="1" dirty="0" smtClean="0"/>
              <a:t>45/K/9.1/2011; 46/K/9.1/2011; 47/K/9.1/2011; 48/K/9.1/2011; 49/K/9.1/2011</a:t>
            </a:r>
            <a:endParaRPr lang="pl-PL" sz="1600" b="1" dirty="0">
              <a:latin typeface="+mn-lt"/>
            </a:endParaRPr>
          </a:p>
          <a:p>
            <a:pPr lvl="0" algn="just"/>
            <a:r>
              <a:rPr lang="pl-PL" sz="1600" b="1" dirty="0" smtClean="0">
                <a:latin typeface="+mn-lt"/>
              </a:rPr>
              <a:t>konkursowy </a:t>
            </a:r>
            <a:r>
              <a:rPr lang="pl-PL" sz="1600" b="1" dirty="0">
                <a:latin typeface="+mn-lt"/>
              </a:rPr>
              <a:t>– </a:t>
            </a:r>
            <a:r>
              <a:rPr lang="pl-PL" sz="1600" b="1" dirty="0" smtClean="0">
                <a:latin typeface="+mn-lt"/>
              </a:rPr>
              <a:t> formuła zamknięta, tj. </a:t>
            </a:r>
            <a:r>
              <a:rPr lang="pl-PL" sz="1600" b="1" dirty="0">
                <a:latin typeface="+mn-lt"/>
              </a:rPr>
              <a:t>(o określonym początkowym i końcowym terminie składania </a:t>
            </a:r>
            <a:r>
              <a:rPr lang="pl-PL" sz="1600" b="1" dirty="0" smtClean="0">
                <a:latin typeface="+mn-lt"/>
              </a:rPr>
              <a:t>wniosków o </a:t>
            </a:r>
            <a:r>
              <a:rPr lang="pl-PL" sz="1600" b="1" dirty="0">
                <a:latin typeface="+mn-lt"/>
              </a:rPr>
              <a:t>dofinansowanie). IZ RPO WD/IP RPO WD określa daty składania wniosków oraz techniczne wymogi dotyczące np. sposobu doręczenia i złożenia </a:t>
            </a:r>
            <a:r>
              <a:rPr lang="pl-PL" sz="1600" b="1" dirty="0" smtClean="0">
                <a:latin typeface="+mn-lt"/>
              </a:rPr>
              <a:t>wniosku</a:t>
            </a:r>
            <a:r>
              <a:rPr lang="pl-PL" sz="1600" b="1" dirty="0">
                <a:latin typeface="+mn-lt"/>
              </a:rPr>
              <a:t>.</a:t>
            </a:r>
            <a:r>
              <a:rPr lang="pl-PL" sz="1600" b="1" dirty="0" smtClean="0">
                <a:latin typeface="+mn-lt"/>
              </a:rPr>
              <a:t> </a:t>
            </a:r>
            <a:r>
              <a:rPr lang="pl-PL" sz="1600" b="1" dirty="0">
                <a:latin typeface="+mn-lt"/>
              </a:rPr>
              <a:t>Ocenie podlegają wnioski złożone w </a:t>
            </a:r>
            <a:r>
              <a:rPr lang="pl-PL" sz="1600" b="1" dirty="0" smtClean="0">
                <a:latin typeface="+mn-lt"/>
              </a:rPr>
              <a:t>określonym w zaproszeniu terminie </a:t>
            </a:r>
            <a:r>
              <a:rPr lang="pl-PL" sz="1600" b="1" dirty="0">
                <a:latin typeface="+mn-lt"/>
              </a:rPr>
              <a:t>w Punkcie Przyjęć Wniosków </a:t>
            </a:r>
            <a:r>
              <a:rPr lang="pl-PL" sz="1600" b="1" dirty="0" smtClean="0">
                <a:latin typeface="+mn-lt"/>
              </a:rPr>
              <a:t/>
            </a:r>
            <a:br>
              <a:rPr lang="pl-PL" sz="1600" b="1" dirty="0" smtClean="0">
                <a:latin typeface="+mn-lt"/>
              </a:rPr>
            </a:br>
            <a:r>
              <a:rPr lang="pl-PL" sz="1600" b="1" dirty="0" smtClean="0">
                <a:latin typeface="+mn-lt"/>
              </a:rPr>
              <a:t>w UMWD</a:t>
            </a:r>
            <a:r>
              <a:rPr lang="pl-PL" sz="1600" dirty="0" smtClean="0"/>
              <a:t>. </a:t>
            </a:r>
          </a:p>
          <a:p>
            <a:pPr lvl="0" algn="just"/>
            <a:endParaRPr lang="pl-PL" sz="1600" b="1" dirty="0"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 smtClean="0">
                <a:latin typeface="+mn-lt"/>
              </a:rPr>
              <a:t>Wnioski </a:t>
            </a:r>
            <a:r>
              <a:rPr lang="pl-PL" sz="1600" b="1" dirty="0">
                <a:latin typeface="+mn-lt"/>
              </a:rPr>
              <a:t>poddawane są ocenie formalnej i merytorycznej, następnie Zarząd Województwa Dolnośląskiego dokonuje wyboru </a:t>
            </a:r>
            <a:r>
              <a:rPr lang="pl-PL" sz="1500" b="1" dirty="0">
                <a:latin typeface="+mn-lt"/>
              </a:rPr>
              <a:t>projektów</a:t>
            </a:r>
            <a:r>
              <a:rPr lang="pl-PL" sz="1600" b="1" dirty="0">
                <a:latin typeface="+mn-lt"/>
              </a:rPr>
              <a:t> na podstawie strategicznych kryteriów wyboru zatwierdzonych przez KM RPO </a:t>
            </a:r>
            <a:r>
              <a:rPr lang="pl-PL" sz="1600" b="1" dirty="0" smtClean="0">
                <a:latin typeface="+mn-lt"/>
              </a:rPr>
              <a:t>WD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6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latin typeface="+mn-lt"/>
              </a:rPr>
              <a:t>Kategorie interwencji</a:t>
            </a:r>
            <a:r>
              <a:rPr lang="pl-PL" sz="1600" b="1" dirty="0" smtClean="0">
                <a:latin typeface="+mn-lt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l-PL" sz="1600" b="1" dirty="0" smtClean="0">
                <a:latin typeface="+mn-lt"/>
              </a:rPr>
              <a:t> </a:t>
            </a:r>
            <a:r>
              <a:rPr lang="pl-PL" sz="1600" b="1" dirty="0">
                <a:latin typeface="+mn-lt"/>
              </a:rPr>
              <a:t>78 - Infrastruktura </a:t>
            </a:r>
            <a:r>
              <a:rPr lang="pl-PL" sz="1600" b="1" dirty="0" smtClean="0">
                <a:latin typeface="+mn-lt"/>
              </a:rPr>
              <a:t>mieszkaniowa</a:t>
            </a:r>
          </a:p>
          <a:p>
            <a:pPr>
              <a:buFont typeface="Wingdings" pitchFamily="2" charset="2"/>
              <a:buChar char="§"/>
            </a:pPr>
            <a:r>
              <a:rPr lang="pl-PL" sz="1600" b="1" dirty="0" smtClean="0">
                <a:latin typeface="+mn-lt"/>
              </a:rPr>
              <a:t> 61 - Zintegrowane projekty na rzecz rewitalizacji obszarów miejskich i wiejskich</a:t>
            </a:r>
            <a:endParaRPr lang="pl-PL" sz="1600" b="1" dirty="0">
              <a:latin typeface="+mn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152650" y="295275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9" name="Tytuł 8"/>
          <p:cNvSpPr txBox="1">
            <a:spLocks/>
          </p:cNvSpPr>
          <p:nvPr/>
        </p:nvSpPr>
        <p:spPr bwMode="auto">
          <a:xfrm>
            <a:off x="1907704" y="836712"/>
            <a:ext cx="723629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Działanie 9.1  </a:t>
            </a:r>
            <a:b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Odnowa zdegradowanych obszarów miejskich w miastach powyżej 10 tysięcy mieszkańców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50" y="142875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348881"/>
            <a:ext cx="82089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latin typeface="+mn-lt"/>
              </a:rPr>
              <a:t>Typy beneficjentów w ramach naborów nr 45/K/9.1/2011; 46/K/9.1/2011; 47/K/9.1/2011; 48/K/9.1/2011; 49/K/9.1/2011 </a:t>
            </a:r>
          </a:p>
          <a:p>
            <a:endParaRPr lang="pl-PL" b="1" dirty="0" smtClean="0">
              <a:latin typeface="+mn-lt"/>
            </a:endParaRPr>
          </a:p>
          <a:p>
            <a:pPr marL="180975" indent="-180975">
              <a:buFont typeface="Wingdings" pitchFamily="2" charset="2"/>
              <a:buChar char="ü"/>
            </a:pPr>
            <a:r>
              <a:rPr lang="pl-PL" dirty="0" smtClean="0"/>
              <a:t>Beneficjenci wymienieni w Priorytetach Nr:</a:t>
            </a:r>
          </a:p>
          <a:p>
            <a:pPr marL="638175" lvl="1" indent="-180975"/>
            <a:r>
              <a:rPr lang="pl-PL" dirty="0" smtClean="0"/>
              <a:t>2 „Społeczeństwo informacyjne”, </a:t>
            </a:r>
          </a:p>
          <a:p>
            <a:pPr marL="638175" lvl="1" indent="-180975"/>
            <a:r>
              <a:rPr lang="pl-PL" dirty="0" smtClean="0"/>
              <a:t>3  „Transport”, </a:t>
            </a:r>
          </a:p>
          <a:p>
            <a:pPr marL="638175" lvl="1" indent="-180975"/>
            <a:r>
              <a:rPr lang="pl-PL" dirty="0" smtClean="0"/>
              <a:t>4 „Środowisko i bezpieczeństwo ekologiczne”, </a:t>
            </a:r>
          </a:p>
          <a:p>
            <a:pPr marL="638175" lvl="1" indent="-180975"/>
            <a:r>
              <a:rPr lang="pl-PL" dirty="0" smtClean="0"/>
              <a:t>5 „Energetyka”, </a:t>
            </a:r>
          </a:p>
          <a:p>
            <a:pPr marL="638175" lvl="1" indent="-180975"/>
            <a:r>
              <a:rPr lang="pl-PL" dirty="0" smtClean="0"/>
              <a:t>6 „Turystyka i Kultura”, </a:t>
            </a:r>
          </a:p>
          <a:p>
            <a:pPr marL="638175" lvl="1" indent="-180975"/>
            <a:r>
              <a:rPr lang="pl-PL" dirty="0" smtClean="0"/>
              <a:t>7 „Edukacja” </a:t>
            </a:r>
          </a:p>
          <a:p>
            <a:pPr marL="180975" indent="-180975"/>
            <a:r>
              <a:rPr lang="pl-PL" dirty="0" smtClean="0"/>
              <a:t>w zakresie projektów wskazanych w tych priorytetach;</a:t>
            </a:r>
          </a:p>
        </p:txBody>
      </p:sp>
      <p:sp>
        <p:nvSpPr>
          <p:cNvPr id="5" name="Tytuł 8"/>
          <p:cNvSpPr txBox="1">
            <a:spLocks/>
          </p:cNvSpPr>
          <p:nvPr/>
        </p:nvSpPr>
        <p:spPr bwMode="auto">
          <a:xfrm>
            <a:off x="1907704" y="836712"/>
            <a:ext cx="723629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Działanie 9.1  </a:t>
            </a:r>
            <a:b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Odnowa zdegradowanych obszarów miejskich w miastach powyżej 10 tysięcy mieszkańców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50" y="142875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348881"/>
            <a:ext cx="82089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latin typeface="+mn-lt"/>
              </a:rPr>
              <a:t>Typy beneficjentów w ramach naborów nr 45/K/9.1/2011; 46/K/9.1/2011; 47/K/9.1/2011; 48/K/9.1/2011; 49/K/9.1/2011 c.d.</a:t>
            </a:r>
          </a:p>
          <a:p>
            <a:endParaRPr lang="pl-PL" dirty="0" smtClean="0"/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jednostki samorządu terytorialnego, ich związki i stowarzyszenia;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 jednostki organizacyjne jst posiadające osobowość prawną;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spółdzielnie i wspólnoty mieszkaniowe;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towarzystwa budownictwa społecznego;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podmioty działające w zakresie pomocy społecznej;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organizacje pozarządowe;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samorządy gospodarcze i zawodowe oraz związki zawodowe;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administracja rządowa;</a:t>
            </a:r>
            <a:endParaRPr lang="pl-PL" dirty="0"/>
          </a:p>
        </p:txBody>
      </p:sp>
      <p:sp>
        <p:nvSpPr>
          <p:cNvPr id="5" name="Tytuł 8"/>
          <p:cNvSpPr txBox="1">
            <a:spLocks/>
          </p:cNvSpPr>
          <p:nvPr/>
        </p:nvSpPr>
        <p:spPr bwMode="auto">
          <a:xfrm>
            <a:off x="1907704" y="836712"/>
            <a:ext cx="723629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Działanie 9.1  </a:t>
            </a:r>
            <a:b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Odnowa zdegradowanych obszarów miejskich w miastach powyżej 10 tysięcy mieszkańców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50" y="142875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10244" name="Prostokąt 8"/>
          <p:cNvSpPr>
            <a:spLocks noChangeArrowheads="1"/>
          </p:cNvSpPr>
          <p:nvPr/>
        </p:nvSpPr>
        <p:spPr bwMode="auto">
          <a:xfrm>
            <a:off x="428625" y="1500188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 sz="2400" b="1" dirty="0">
              <a:latin typeface="Calibri" pitchFamily="34" charset="0"/>
            </a:endParaRPr>
          </a:p>
        </p:txBody>
      </p:sp>
      <p:sp>
        <p:nvSpPr>
          <p:cNvPr id="10245" name="Prostokąt 5"/>
          <p:cNvSpPr>
            <a:spLocks noChangeArrowheads="1"/>
          </p:cNvSpPr>
          <p:nvPr/>
        </p:nvSpPr>
        <p:spPr bwMode="auto">
          <a:xfrm>
            <a:off x="323528" y="1988840"/>
            <a:ext cx="832041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b="1" dirty="0" smtClean="0">
                <a:latin typeface="Calibri" pitchFamily="34" charset="0"/>
              </a:rPr>
              <a:t>Przykładowe rodzaje </a:t>
            </a:r>
            <a:r>
              <a:rPr lang="pl-PL" b="1" dirty="0">
                <a:latin typeface="Calibri" pitchFamily="34" charset="0"/>
              </a:rPr>
              <a:t>projektów w ramach </a:t>
            </a:r>
            <a:r>
              <a:rPr lang="pl-PL" b="1" dirty="0" smtClean="0">
                <a:latin typeface="Calibri" pitchFamily="34" charset="0"/>
              </a:rPr>
              <a:t>naborów nr </a:t>
            </a:r>
            <a:r>
              <a:rPr lang="pl-PL" sz="1600" b="1" dirty="0" smtClean="0">
                <a:latin typeface="+mn-lt"/>
              </a:rPr>
              <a:t>: 45/K/9.1/2011; 46/K/9.1/2011; 47/K/9.1/2011; 48/K/9.1/2011; 49/K/9.1/2011 </a:t>
            </a:r>
          </a:p>
          <a:p>
            <a:endParaRPr lang="pl-PL" sz="1600" b="1" dirty="0" smtClean="0">
              <a:latin typeface="+mn-lt"/>
            </a:endParaRP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pl-PL" sz="1600" b="1" dirty="0" smtClean="0">
                <a:latin typeface="+mn-lt"/>
              </a:rPr>
              <a:t>Zakres typów projektów jak w następujących priorytetach RPO:</a:t>
            </a:r>
          </a:p>
          <a:p>
            <a:pPr marL="800100" lvl="1" indent="-342900">
              <a:spcBef>
                <a:spcPts val="600"/>
              </a:spcBef>
              <a:buFont typeface="+mj-lt"/>
              <a:buAutoNum type="alphaLcPeriod"/>
            </a:pPr>
            <a:r>
              <a:rPr lang="pl-PL" sz="1600" dirty="0" smtClean="0">
                <a:latin typeface="+mn-lt"/>
              </a:rPr>
              <a:t>Priorytet 2 „Społeczeństwo informacyjne” – z wyłączeniem projektów dotyczących jednostek służby zdrowia,</a:t>
            </a:r>
          </a:p>
          <a:p>
            <a:pPr marL="800100" lvl="1" indent="-342900">
              <a:spcBef>
                <a:spcPts val="600"/>
              </a:spcBef>
              <a:buFont typeface="+mj-lt"/>
              <a:buAutoNum type="alphaLcPeriod"/>
            </a:pPr>
            <a:r>
              <a:rPr lang="pl-PL" sz="1600" dirty="0" smtClean="0">
                <a:latin typeface="Calibri" pitchFamily="34" charset="0"/>
              </a:rPr>
              <a:t>Priorytet 3„ Transport” - z wyłączeniem projektów dotyczących taboru  miejskiego </a:t>
            </a:r>
            <a:br>
              <a:rPr lang="pl-PL" sz="1600" dirty="0" smtClean="0">
                <a:latin typeface="Calibri" pitchFamily="34" charset="0"/>
              </a:rPr>
            </a:br>
            <a:r>
              <a:rPr lang="pl-PL" sz="1600" dirty="0" smtClean="0">
                <a:latin typeface="Calibri" pitchFamily="34" charset="0"/>
              </a:rPr>
              <a:t>i kolejowego,</a:t>
            </a:r>
          </a:p>
          <a:p>
            <a:pPr marL="800100" lvl="1" indent="-342900">
              <a:spcBef>
                <a:spcPts val="600"/>
              </a:spcBef>
              <a:buFont typeface="+mj-lt"/>
              <a:buAutoNum type="alphaLcPeriod"/>
            </a:pPr>
            <a:r>
              <a:rPr lang="pl-PL" sz="1600" dirty="0" smtClean="0">
                <a:latin typeface="Calibri" pitchFamily="34" charset="0"/>
              </a:rPr>
              <a:t>Priorytet 4 „Środowisko i bezpieczeństwo ekologiczne”,</a:t>
            </a:r>
          </a:p>
          <a:p>
            <a:pPr marL="800100" lvl="1" indent="-342900">
              <a:spcBef>
                <a:spcPts val="600"/>
              </a:spcBef>
              <a:buFont typeface="+mj-lt"/>
              <a:buAutoNum type="alphaLcPeriod"/>
            </a:pPr>
            <a:r>
              <a:rPr lang="pl-PL" sz="1600" dirty="0" smtClean="0">
                <a:latin typeface="Calibri" pitchFamily="34" charset="0"/>
              </a:rPr>
              <a:t>Priorytet 5 „Energetyka”</a:t>
            </a:r>
          </a:p>
          <a:p>
            <a:pPr marL="800100" lvl="1" indent="-342900">
              <a:spcBef>
                <a:spcPts val="600"/>
              </a:spcBef>
              <a:buFont typeface="+mj-lt"/>
              <a:buAutoNum type="alphaLcPeriod"/>
            </a:pPr>
            <a:r>
              <a:rPr lang="pl-PL" sz="1600" dirty="0" smtClean="0">
                <a:latin typeface="Calibri" pitchFamily="34" charset="0"/>
              </a:rPr>
              <a:t>Priorytet 6 „Turystyka i kultura”</a:t>
            </a:r>
          </a:p>
          <a:p>
            <a:pPr marL="800100" lvl="1" indent="-342900">
              <a:spcBef>
                <a:spcPts val="600"/>
              </a:spcBef>
              <a:buFont typeface="+mj-lt"/>
              <a:buAutoNum type="alphaLcPeriod"/>
            </a:pPr>
            <a:r>
              <a:rPr lang="pl-PL" sz="1600" dirty="0" smtClean="0">
                <a:latin typeface="Calibri" pitchFamily="34" charset="0"/>
              </a:rPr>
              <a:t>Priorytet 7 „Edukacja”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ü"/>
            </a:pPr>
            <a:endParaRPr lang="pl-PL" sz="1600" dirty="0" smtClean="0">
              <a:latin typeface="Calibri" pitchFamily="34" charset="0"/>
            </a:endParaRP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ü"/>
            </a:pPr>
            <a:endParaRPr lang="pl-PL" sz="1600" dirty="0" smtClean="0">
              <a:latin typeface="Calibri" pitchFamily="34" charset="0"/>
            </a:endParaRP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ü"/>
            </a:pPr>
            <a:endParaRPr lang="pl-PL" sz="1600" dirty="0">
              <a:latin typeface="Calibri" pitchFamily="34" charset="0"/>
            </a:endParaRPr>
          </a:p>
          <a:p>
            <a:endParaRPr lang="pl-PL" sz="2400" dirty="0">
              <a:latin typeface="Calibri" pitchFamily="34" charset="0"/>
            </a:endParaRPr>
          </a:p>
          <a:p>
            <a:endParaRPr lang="pl-PL" sz="1400" b="1" dirty="0">
              <a:latin typeface="Calibri" pitchFamily="34" charset="0"/>
            </a:endParaRPr>
          </a:p>
        </p:txBody>
      </p:sp>
      <p:sp>
        <p:nvSpPr>
          <p:cNvPr id="8" name="Tytuł 8"/>
          <p:cNvSpPr txBox="1">
            <a:spLocks/>
          </p:cNvSpPr>
          <p:nvPr/>
        </p:nvSpPr>
        <p:spPr bwMode="auto">
          <a:xfrm>
            <a:off x="1907704" y="836712"/>
            <a:ext cx="723629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Działanie 9.1  </a:t>
            </a:r>
            <a:b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Odnowa zdegradowanych obszarów miejskich w miastach powyżej 10 tysięcy mieszkańców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50" y="142875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10244" name="Prostokąt 8"/>
          <p:cNvSpPr>
            <a:spLocks noChangeArrowheads="1"/>
          </p:cNvSpPr>
          <p:nvPr/>
        </p:nvSpPr>
        <p:spPr bwMode="auto">
          <a:xfrm>
            <a:off x="428625" y="1500188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 sz="2400" b="1" dirty="0">
              <a:latin typeface="Calibri" pitchFamily="34" charset="0"/>
            </a:endParaRPr>
          </a:p>
        </p:txBody>
      </p:sp>
      <p:sp>
        <p:nvSpPr>
          <p:cNvPr id="10245" name="Prostokąt 5"/>
          <p:cNvSpPr>
            <a:spLocks noChangeArrowheads="1"/>
          </p:cNvSpPr>
          <p:nvPr/>
        </p:nvSpPr>
        <p:spPr bwMode="auto">
          <a:xfrm>
            <a:off x="323528" y="1988840"/>
            <a:ext cx="8320410" cy="4139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b="1" dirty="0" smtClean="0">
                <a:latin typeface="Calibri" pitchFamily="34" charset="0"/>
              </a:rPr>
              <a:t>Przykładowe rodzaje </a:t>
            </a:r>
            <a:r>
              <a:rPr lang="pl-PL" b="1" dirty="0">
                <a:latin typeface="Calibri" pitchFamily="34" charset="0"/>
              </a:rPr>
              <a:t>projektów w ramach </a:t>
            </a:r>
            <a:r>
              <a:rPr lang="pl-PL" b="1" dirty="0" smtClean="0">
                <a:latin typeface="Calibri" pitchFamily="34" charset="0"/>
              </a:rPr>
              <a:t>naborów nr </a:t>
            </a:r>
            <a:r>
              <a:rPr lang="pl-PL" sz="1600" b="1" dirty="0" smtClean="0">
                <a:latin typeface="+mn-lt"/>
              </a:rPr>
              <a:t>: 45/K/9.1/2011; 46/K/9.1/2011; 47/K/9.1/2011; 48/K/9.1/2011; 49/K/9.1/2011 </a:t>
            </a:r>
          </a:p>
          <a:p>
            <a:endParaRPr lang="pl-PL" sz="1600" b="1" dirty="0" smtClean="0">
              <a:latin typeface="+mn-lt"/>
            </a:endParaRPr>
          </a:p>
          <a:p>
            <a:pPr marL="265113" indent="-265113"/>
            <a:r>
              <a:rPr lang="pl-PL" sz="1600" b="1" dirty="0" smtClean="0">
                <a:latin typeface="+mn-lt"/>
              </a:rPr>
              <a:t>2. Realizacja innych przedsięwzięć niezbędnych do prawidłowego funkcjonowania obszaru  wsparcia, w szczególności:</a:t>
            </a:r>
          </a:p>
          <a:p>
            <a:pPr marL="265113" indent="-265113"/>
            <a:endParaRPr lang="pl-PL" sz="1600" b="1" dirty="0" smtClean="0">
              <a:latin typeface="+mn-lt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pl-PL" sz="1600" dirty="0" smtClean="0">
                <a:latin typeface="+mn-lt"/>
              </a:rPr>
              <a:t>budowa, remont i modernizacja drobnej infrastruktury przestrzeni publicznej (np. zieleń  miejska, place zabaw);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pl-PL" sz="1600" dirty="0" smtClean="0">
                <a:latin typeface="+mn-lt"/>
              </a:rPr>
              <a:t>wsparcie infrastruktury użytkowanej przez instytucje i organizacje pełniące kluczowe funkcje społeczne na rzecz społeczności lokalnej obszaru wsparcia</a:t>
            </a:r>
            <a:endParaRPr lang="pl-PL" sz="1600" b="1" dirty="0" smtClean="0">
              <a:latin typeface="+mn-lt"/>
            </a:endParaRPr>
          </a:p>
          <a:p>
            <a:pPr marL="342900" indent="-342900">
              <a:spcBef>
                <a:spcPts val="600"/>
              </a:spcBef>
            </a:pPr>
            <a:endParaRPr lang="pl-PL" sz="1600" dirty="0" smtClean="0">
              <a:latin typeface="Calibri" pitchFamily="34" charset="0"/>
            </a:endParaRP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ü"/>
            </a:pPr>
            <a:endParaRPr lang="pl-PL" sz="1600" dirty="0" smtClean="0">
              <a:latin typeface="Calibri" pitchFamily="34" charset="0"/>
            </a:endParaRP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ü"/>
            </a:pPr>
            <a:endParaRPr lang="pl-PL" sz="1600" dirty="0">
              <a:latin typeface="Calibri" pitchFamily="34" charset="0"/>
            </a:endParaRPr>
          </a:p>
          <a:p>
            <a:endParaRPr lang="pl-PL" sz="2400" dirty="0">
              <a:latin typeface="Calibri" pitchFamily="34" charset="0"/>
            </a:endParaRPr>
          </a:p>
          <a:p>
            <a:endParaRPr lang="pl-PL" sz="1400" b="1" dirty="0">
              <a:latin typeface="Calibri" pitchFamily="34" charset="0"/>
            </a:endParaRPr>
          </a:p>
        </p:txBody>
      </p:sp>
      <p:sp>
        <p:nvSpPr>
          <p:cNvPr id="8" name="Tytuł 8"/>
          <p:cNvSpPr txBox="1">
            <a:spLocks/>
          </p:cNvSpPr>
          <p:nvPr/>
        </p:nvSpPr>
        <p:spPr bwMode="auto">
          <a:xfrm>
            <a:off x="1907704" y="836712"/>
            <a:ext cx="723629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Działanie 9.1  </a:t>
            </a:r>
            <a:b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Odnowa zdegradowanych obszarów miejskich w miastach powyżej 10 tysięcy mieszkańców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50" y="142875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10244" name="Prostokąt 8"/>
          <p:cNvSpPr>
            <a:spLocks noChangeArrowheads="1"/>
          </p:cNvSpPr>
          <p:nvPr/>
        </p:nvSpPr>
        <p:spPr bwMode="auto">
          <a:xfrm>
            <a:off x="428625" y="1500188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 sz="2400" b="1" dirty="0">
              <a:latin typeface="Calibri" pitchFamily="34" charset="0"/>
            </a:endParaRPr>
          </a:p>
        </p:txBody>
      </p:sp>
      <p:sp>
        <p:nvSpPr>
          <p:cNvPr id="10245" name="Prostokąt 5"/>
          <p:cNvSpPr>
            <a:spLocks noChangeArrowheads="1"/>
          </p:cNvSpPr>
          <p:nvPr/>
        </p:nvSpPr>
        <p:spPr bwMode="auto">
          <a:xfrm>
            <a:off x="323528" y="1988840"/>
            <a:ext cx="8320410" cy="447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b="1" dirty="0" smtClean="0">
                <a:latin typeface="Calibri" pitchFamily="34" charset="0"/>
              </a:rPr>
              <a:t>Przykładowe rodzaje </a:t>
            </a:r>
            <a:r>
              <a:rPr lang="pl-PL" b="1" dirty="0">
                <a:latin typeface="Calibri" pitchFamily="34" charset="0"/>
              </a:rPr>
              <a:t>projektów w ramach </a:t>
            </a:r>
            <a:r>
              <a:rPr lang="pl-PL" b="1" dirty="0" smtClean="0">
                <a:latin typeface="Calibri" pitchFamily="34" charset="0"/>
              </a:rPr>
              <a:t>naborów nr </a:t>
            </a:r>
            <a:r>
              <a:rPr lang="pl-PL" sz="1600" b="1" dirty="0" smtClean="0">
                <a:latin typeface="+mn-lt"/>
              </a:rPr>
              <a:t>: 45/K/9.1/2011; 46/K/9.1/2011; 47/K/9.1/2011; 48/K/9.1/2011; 49/K/9.1/2011 </a:t>
            </a:r>
          </a:p>
          <a:p>
            <a:endParaRPr lang="pl-PL" sz="1600" b="1" dirty="0" smtClean="0">
              <a:latin typeface="+mn-lt"/>
            </a:endParaRPr>
          </a:p>
          <a:p>
            <a:r>
              <a:rPr lang="pl-PL" sz="1600" b="1" dirty="0" smtClean="0">
                <a:latin typeface="+mn-lt"/>
              </a:rPr>
              <a:t>3. Inwestycje w dziedzinie mieszkalnictwa (zgodnie z  art. 47 Rozporządzenia WE nr 1828/2006) dotyczące: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pl-PL" sz="1600" dirty="0" smtClean="0">
                <a:latin typeface="+mn-lt"/>
              </a:rPr>
              <a:t>renowacji części wspólnych wielorodzinnych budynków mieszkalnych, tj. odnowienie  następujących głównych elementów konstrukcji budynku: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pl-PL" sz="1600" dirty="0" smtClean="0">
                <a:latin typeface="+mn-lt"/>
              </a:rPr>
              <a:t>dachu, elewacji zewnętrznej, stolarki okiennej i drzwiowej, klatki schodowej, korytarzy wewnętrznych/zewnętrznych, wejścia i elementów jego konstrukcji zewnętrznej, windy,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pl-PL" sz="1600" dirty="0" smtClean="0">
                <a:latin typeface="+mn-lt"/>
              </a:rPr>
              <a:t>instalacji technicznej budynku,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pl-PL" sz="1600" dirty="0" smtClean="0">
                <a:latin typeface="+mn-lt"/>
              </a:rPr>
              <a:t>działania w zakresie oszczędności energetycznej;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pl-PL" sz="1600" dirty="0" smtClean="0">
                <a:latin typeface="+mn-lt"/>
              </a:rPr>
              <a:t>przygotowania do użytkowania nowoczesnych, socjalnych budynków mieszkalnych dobrego standardu poprzez renowację i adaptację budynków istniejących stanowiących własność władz publicznych lub własność podmiotów działających w celach niezarobkowych.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ü"/>
            </a:pPr>
            <a:endParaRPr lang="pl-PL" sz="1600" dirty="0">
              <a:latin typeface="Calibri" pitchFamily="34" charset="0"/>
            </a:endParaRPr>
          </a:p>
          <a:p>
            <a:endParaRPr lang="pl-PL" sz="2400" dirty="0">
              <a:latin typeface="Calibri" pitchFamily="34" charset="0"/>
            </a:endParaRPr>
          </a:p>
          <a:p>
            <a:endParaRPr lang="pl-PL" sz="1400" b="1" dirty="0">
              <a:latin typeface="Calibri" pitchFamily="34" charset="0"/>
            </a:endParaRPr>
          </a:p>
        </p:txBody>
      </p:sp>
      <p:sp>
        <p:nvSpPr>
          <p:cNvPr id="8" name="Tytuł 8"/>
          <p:cNvSpPr txBox="1">
            <a:spLocks/>
          </p:cNvSpPr>
          <p:nvPr/>
        </p:nvSpPr>
        <p:spPr bwMode="auto">
          <a:xfrm>
            <a:off x="1907704" y="836712"/>
            <a:ext cx="723629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Działanie 9.1  </a:t>
            </a:r>
            <a:b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Odnowa zdegradowanych obszarów miejskich w miastach powyżej 10 tysięcy mieszkańców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allAtOnce"/>
    </p:bldLst>
  </p:timing>
</p:sld>
</file>

<file path=ppt/theme/theme1.xml><?xml version="1.0" encoding="utf-8"?>
<a:theme xmlns:a="http://schemas.openxmlformats.org/drawingml/2006/main" name="UMWD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1829</TotalTime>
  <Words>1020</Words>
  <Application>Microsoft Office PowerPoint</Application>
  <PresentationFormat>Pokaz na ekranie (4:3)</PresentationFormat>
  <Paragraphs>248</Paragraphs>
  <Slides>26</Slides>
  <Notes>24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UMWD</vt:lpstr>
      <vt:lpstr>Slajd 1</vt:lpstr>
      <vt:lpstr>Szkolenie dla wnioskodawców Regionalnego Programu Operacyjnego  dla Województwa Dolnośląskiego na lata 2007-2013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</vt:vector>
  </TitlesOfParts>
  <Company>SONIK &amp; SONIK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</dc:creator>
  <cp:lastModifiedBy>Yola</cp:lastModifiedBy>
  <cp:revision>241</cp:revision>
  <dcterms:created xsi:type="dcterms:W3CDTF">2009-02-11T21:52:18Z</dcterms:created>
  <dcterms:modified xsi:type="dcterms:W3CDTF">2011-10-17T06:24:38Z</dcterms:modified>
</cp:coreProperties>
</file>